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13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B9FB5CF-D883-4E8A-8DD9-FCE27D064805}" v="55" dt="2023-08-07T02:52:26.35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4" autoAdjust="0"/>
    <p:restoredTop sz="94660"/>
  </p:normalViewPr>
  <p:slideViewPr>
    <p:cSldViewPr snapToGrid="0">
      <p:cViewPr varScale="1">
        <p:scale>
          <a:sx n="97" d="100"/>
          <a:sy n="97" d="100"/>
        </p:scale>
        <p:origin x="68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S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BA52BC-D2F5-44E8-A8CF-8BB4E58346C5}" type="datetimeFigureOut">
              <a:rPr lang="en-SG" smtClean="0"/>
              <a:t>25/10/2023</a:t>
            </a:fld>
            <a:endParaRPr lang="en-S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S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7B6EDF-2CC1-4D37-90C0-121C2F66D90C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6620636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6DFE96-4DE4-2969-515A-54701CBF8F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AFDDC4E-5171-1078-B4F9-8F0866E70F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D47095-121B-99B7-ED77-7288FA13AC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17348-49C9-4C1E-83FB-AA4DC179F157}" type="datetimeFigureOut">
              <a:rPr lang="en-GB" smtClean="0"/>
              <a:t>25/10/2023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EFAB7F-4B31-FF1C-0C1D-060DA3564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03C786-1B94-9B48-2BEE-25116336B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3C3C7-7F60-461C-9E58-4AB89D146B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25496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642C63-DF11-E456-A2AB-E7C6951892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89510AB-B850-2C51-8413-64193546D7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4CEAAB-3C6C-029F-5074-0E270DBDC8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17348-49C9-4C1E-83FB-AA4DC179F157}" type="datetimeFigureOut">
              <a:rPr lang="en-GB" smtClean="0"/>
              <a:t>25/10/2023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A13EAF-0BF8-46B5-9396-A454E2F42A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65731D-B0E7-BD81-A11A-1501192282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3C3C7-7F60-461C-9E58-4AB89D146B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17948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5CC9726-3111-CDD2-6CC5-D278AA0F561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CCC9953-6751-CF58-1F3B-86628D3CA6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7D04E2-C45E-4873-4F81-69B7E8B291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17348-49C9-4C1E-83FB-AA4DC179F157}" type="datetimeFigureOut">
              <a:rPr lang="en-GB" smtClean="0"/>
              <a:t>25/10/2023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B29317-EB5A-4243-D862-64A31A0B3D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2F517F-318A-B103-5875-4D3FE1048D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3C3C7-7F60-461C-9E58-4AB89D146B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06815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Placeholder 1">
            <a:extLst>
              <a:ext uri="{FF2B5EF4-FFF2-40B4-BE49-F238E27FC236}">
                <a16:creationId xmlns:a16="http://schemas.microsoft.com/office/drawing/2014/main" id="{03F3274D-8F90-4F75-B990-F6B7A291DE2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29383" y="437538"/>
            <a:ext cx="11333080" cy="742300"/>
          </a:xfrm>
          <a:prstGeom prst="rect">
            <a:avLst/>
          </a:prstGeom>
        </p:spPr>
        <p:txBody>
          <a:bodyPr vert="horz" wrap="square" lIns="0" tIns="164592" rIns="0" bIns="0" rtlCol="0" anchor="t">
            <a:no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en-US"/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2125351318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5E8D76-62DC-2302-BB66-F047E8260D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FA336A-4B6C-EAA8-7960-D21607EBD0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1DCEC3-11D1-C180-0E1E-FC231262A3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17348-49C9-4C1E-83FB-AA4DC179F157}" type="datetimeFigureOut">
              <a:rPr lang="en-GB" smtClean="0"/>
              <a:t>25/10/2023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ADCEFE-DFA4-025A-08BA-12678A58E4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35ED46-D951-AC8B-BCB4-D33B35A96D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3C3C7-7F60-461C-9E58-4AB89D146B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93035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116428-082B-5777-446B-ED810CC8D7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F49580-DE54-B489-8AA3-06C0DEEB55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033DC8-7F7E-E34F-FF22-D020246FD0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17348-49C9-4C1E-83FB-AA4DC179F157}" type="datetimeFigureOut">
              <a:rPr lang="en-GB" smtClean="0"/>
              <a:t>25/10/2023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44A55C-E602-3005-D0F7-70A7398FB5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255F4D-9E36-A784-C77E-20F34B0AB2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3C3C7-7F60-461C-9E58-4AB89D146B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91943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992DD7-8C65-381F-2556-3E0221CD4B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BAEB7D-042F-FF10-7584-F8666486E25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6F0E54E-60C3-0E15-1224-311924384F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A646F6A-A423-F501-FB36-08A82E8BCB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17348-49C9-4C1E-83FB-AA4DC179F157}" type="datetimeFigureOut">
              <a:rPr lang="en-GB" smtClean="0"/>
              <a:t>25/10/2023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84D1CF7-78F9-C54F-E864-66C2F7B440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31DB28D-2748-6DF5-0757-9A15EEB14C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3C3C7-7F60-461C-9E58-4AB89D146B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91514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E4807A-E7C9-0575-A60E-52423BCEC6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2042E14-4223-1C3F-6F04-65306A693A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D40C8E9-0668-AAAD-0BD3-98A0C10CDE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DE21AD8-E425-A0D6-BA74-2AC1EA7C4EF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E4F229-DD51-30E5-59AD-C110103DF5F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8E13BC8-A1D6-5476-99E8-E4417E4324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17348-49C9-4C1E-83FB-AA4DC179F157}" type="datetimeFigureOut">
              <a:rPr lang="en-GB" smtClean="0"/>
              <a:t>25/10/2023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3DD0D84-D619-74F5-B9AB-D577E480B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B858E7C-2C90-E862-A711-763DB3DC4A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3C3C7-7F60-461C-9E58-4AB89D146B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2930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32D77F-7D03-263F-3340-00728540DC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250E306-C967-6972-B62E-2FED8A464D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17348-49C9-4C1E-83FB-AA4DC179F157}" type="datetimeFigureOut">
              <a:rPr lang="en-GB" smtClean="0"/>
              <a:t>25/10/2023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FA24752-860C-C2F1-3022-DDB2EAF7CE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999EFF6-0301-0BA2-BF69-DB0368675E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3C3C7-7F60-461C-9E58-4AB89D146B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49336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D4D2144-8D93-56AF-4675-53B23BDCEB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17348-49C9-4C1E-83FB-AA4DC179F157}" type="datetimeFigureOut">
              <a:rPr lang="en-GB" smtClean="0"/>
              <a:t>25/10/2023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53E371D-F6E1-40FA-9AFF-98E7747516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A4D113E-D118-F92E-5331-FCFDD8CA27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3C3C7-7F60-461C-9E58-4AB89D146B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7713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2473E8-01F8-E8C8-22E3-1E6DB6EE3B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41D2B2-6F63-74B2-39EB-FB5EC52273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3415EB9-876A-3261-9EE7-F52BD3D8991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565FC50-1A27-6FD0-5A64-B61A92B4AF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17348-49C9-4C1E-83FB-AA4DC179F157}" type="datetimeFigureOut">
              <a:rPr lang="en-GB" smtClean="0"/>
              <a:t>25/10/2023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BD3E696-57BE-4B72-40AA-42FE2D4D48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0EFDF3-5ABA-D35F-84D9-DB2EF836C1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3C3C7-7F60-461C-9E58-4AB89D146B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08352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D9BD94-7EBF-648B-F821-7C2A51E160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C18B02C-D6B4-5806-9CF8-3B35E5B44B8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0FC003E-8B09-0BE0-54B3-07C0939399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8A493D3-1E52-95DF-754E-32FD2F3172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17348-49C9-4C1E-83FB-AA4DC179F157}" type="datetimeFigureOut">
              <a:rPr lang="en-GB" smtClean="0"/>
              <a:t>25/10/2023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E7E06F7-4A6D-931B-DC8C-D2B70C2A52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042743-8A82-C108-76D8-53BD6C958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3C3C7-7F60-461C-9E58-4AB89D146B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51341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B9363B1-B9ED-A98D-9189-0D3CB0EBA4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7CA059-AD43-7783-7A9F-42AEF5B698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B41F64-CF08-D94E-0A4C-7FB73448315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D17348-49C9-4C1E-83FB-AA4DC179F157}" type="datetimeFigureOut">
              <a:rPr lang="en-GB" smtClean="0"/>
              <a:t>25/10/2023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D5BB56-A993-EBD9-9866-135C7396D2A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3ED6E7-2FD9-9AA3-A6A4-B15BB9D281B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D3C3C7-7F60-461C-9E58-4AB89D146B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74346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emf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sv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TextBox 72">
            <a:extLst>
              <a:ext uri="{FF2B5EF4-FFF2-40B4-BE49-F238E27FC236}">
                <a16:creationId xmlns:a16="http://schemas.microsoft.com/office/drawing/2014/main" id="{36B968D1-7391-D92A-C6A5-A839C68FEFFC}"/>
              </a:ext>
            </a:extLst>
          </p:cNvPr>
          <p:cNvSpPr txBox="1"/>
          <p:nvPr/>
        </p:nvSpPr>
        <p:spPr>
          <a:xfrm>
            <a:off x="129469" y="161609"/>
            <a:ext cx="1088687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Microsoft-</a:t>
            </a:r>
            <a:r>
              <a:rPr lang="en-US" sz="2400" b="1" dirty="0">
                <a:solidFill>
                  <a:prstClr val="black"/>
                </a:solidFill>
                <a:latin typeface="Calibri" panose="020F0502020204030204"/>
              </a:rPr>
              <a:t>h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osted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lang="en-US" sz="2400" b="1" dirty="0">
                <a:solidFill>
                  <a:prstClr val="black"/>
                </a:solidFill>
                <a:latin typeface="Calibri" panose="020F0502020204030204"/>
              </a:rPr>
              <a:t>n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etwork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- 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Cloud PC’s Azure virtual </a:t>
            </a:r>
            <a:r>
              <a:rPr lang="en-US" sz="1600" dirty="0">
                <a:solidFill>
                  <a:prstClr val="black"/>
                </a:solidFill>
                <a:latin typeface="Calibri" panose="020F0502020204030204"/>
              </a:rPr>
              <a:t>n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etwork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that’s fully managed by Microsoft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Microsoft </a:t>
            </a:r>
            <a:r>
              <a:rPr kumimoji="0" lang="en-US" sz="1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Entra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join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Freeform 539">
            <a:extLst>
              <a:ext uri="{FF2B5EF4-FFF2-40B4-BE49-F238E27FC236}">
                <a16:creationId xmlns:a16="http://schemas.microsoft.com/office/drawing/2014/main" id="{5AAF4E38-446A-0135-9C76-761AA3CFCBCB}"/>
              </a:ext>
            </a:extLst>
          </p:cNvPr>
          <p:cNvSpPr>
            <a:spLocks noChangeAspect="1"/>
          </p:cNvSpPr>
          <p:nvPr/>
        </p:nvSpPr>
        <p:spPr bwMode="auto">
          <a:xfrm>
            <a:off x="2268809" y="1410401"/>
            <a:ext cx="7594874" cy="4299159"/>
          </a:xfrm>
          <a:custGeom>
            <a:avLst/>
            <a:gdLst>
              <a:gd name="T0" fmla="*/ 312 w 400"/>
              <a:gd name="T1" fmla="*/ 220 h 220"/>
              <a:gd name="T2" fmla="*/ 45 w 400"/>
              <a:gd name="T3" fmla="*/ 220 h 220"/>
              <a:gd name="T4" fmla="*/ 0 w 400"/>
              <a:gd name="T5" fmla="*/ 175 h 220"/>
              <a:gd name="T6" fmla="*/ 34 w 400"/>
              <a:gd name="T7" fmla="*/ 131 h 220"/>
              <a:gd name="T8" fmla="*/ 87 w 400"/>
              <a:gd name="T9" fmla="*/ 91 h 220"/>
              <a:gd name="T10" fmla="*/ 183 w 400"/>
              <a:gd name="T11" fmla="*/ 0 h 220"/>
              <a:gd name="T12" fmla="*/ 270 w 400"/>
              <a:gd name="T13" fmla="*/ 55 h 220"/>
              <a:gd name="T14" fmla="*/ 312 w 400"/>
              <a:gd name="T15" fmla="*/ 44 h 220"/>
              <a:gd name="T16" fmla="*/ 400 w 400"/>
              <a:gd name="T17" fmla="*/ 132 h 220"/>
              <a:gd name="T18" fmla="*/ 312 w 400"/>
              <a:gd name="T19" fmla="*/ 220 h 2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400" h="220">
                <a:moveTo>
                  <a:pt x="312" y="220"/>
                </a:moveTo>
                <a:cubicBezTo>
                  <a:pt x="45" y="220"/>
                  <a:pt x="45" y="220"/>
                  <a:pt x="45" y="220"/>
                </a:cubicBezTo>
                <a:cubicBezTo>
                  <a:pt x="20" y="220"/>
                  <a:pt x="0" y="200"/>
                  <a:pt x="0" y="175"/>
                </a:cubicBezTo>
                <a:cubicBezTo>
                  <a:pt x="0" y="154"/>
                  <a:pt x="15" y="136"/>
                  <a:pt x="34" y="131"/>
                </a:cubicBezTo>
                <a:cubicBezTo>
                  <a:pt x="43" y="110"/>
                  <a:pt x="63" y="94"/>
                  <a:pt x="87" y="91"/>
                </a:cubicBezTo>
                <a:cubicBezTo>
                  <a:pt x="89" y="40"/>
                  <a:pt x="131" y="0"/>
                  <a:pt x="183" y="0"/>
                </a:cubicBezTo>
                <a:cubicBezTo>
                  <a:pt x="220" y="0"/>
                  <a:pt x="254" y="22"/>
                  <a:pt x="270" y="55"/>
                </a:cubicBezTo>
                <a:cubicBezTo>
                  <a:pt x="282" y="48"/>
                  <a:pt x="297" y="44"/>
                  <a:pt x="312" y="44"/>
                </a:cubicBezTo>
                <a:cubicBezTo>
                  <a:pt x="360" y="44"/>
                  <a:pt x="400" y="84"/>
                  <a:pt x="400" y="132"/>
                </a:cubicBezTo>
                <a:cubicBezTo>
                  <a:pt x="400" y="181"/>
                  <a:pt x="360" y="220"/>
                  <a:pt x="312" y="220"/>
                </a:cubicBezTo>
                <a:close/>
              </a:path>
            </a:pathLst>
          </a:custGeom>
          <a:solidFill>
            <a:srgbClr val="FFFFFF"/>
          </a:solidFill>
          <a:ln w="44450">
            <a:solidFill>
              <a:srgbClr val="0070C0"/>
            </a:solidFill>
          </a:ln>
        </p:spPr>
        <p:txBody>
          <a:bodyPr lIns="68561" tIns="34281" rIns="68561" bIns="34281"/>
          <a:lstStyle/>
          <a:p>
            <a:pPr marL="0" marR="0" lvl="0" indent="0" algn="l" defTabSz="69917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0" cap="none" spc="0" normalizeH="0" baseline="0" noProof="0">
              <a:ln w="76200">
                <a:solidFill>
                  <a:srgbClr val="FFFFFF"/>
                </a:solidFill>
              </a:ln>
              <a:gradFill>
                <a:gsLst>
                  <a:gs pos="0">
                    <a:srgbClr val="505050"/>
                  </a:gs>
                  <a:gs pos="59000">
                    <a:srgbClr val="505050"/>
                  </a:gs>
                </a:gsLst>
                <a:lin ang="0" scaled="0"/>
              </a:gradFill>
              <a:effectLst/>
              <a:uLnTx/>
              <a:uFillTx/>
              <a:latin typeface="Calibri" panose="020F0502020204030204"/>
              <a:ea typeface="MS PGothic" pitchFamily="34" charset="-128"/>
              <a:cs typeface="+mn-cs"/>
            </a:endParaRPr>
          </a:p>
        </p:txBody>
      </p:sp>
      <p:sp>
        <p:nvSpPr>
          <p:cNvPr id="4" name="Freeform 539">
            <a:extLst>
              <a:ext uri="{FF2B5EF4-FFF2-40B4-BE49-F238E27FC236}">
                <a16:creationId xmlns:a16="http://schemas.microsoft.com/office/drawing/2014/main" id="{DD03F5D9-D445-6C1C-2F10-7B43868A4DF8}"/>
              </a:ext>
            </a:extLst>
          </p:cNvPr>
          <p:cNvSpPr>
            <a:spLocks noChangeAspect="1"/>
          </p:cNvSpPr>
          <p:nvPr/>
        </p:nvSpPr>
        <p:spPr bwMode="auto">
          <a:xfrm>
            <a:off x="4538294" y="3705001"/>
            <a:ext cx="2998624" cy="1677318"/>
          </a:xfrm>
          <a:custGeom>
            <a:avLst/>
            <a:gdLst>
              <a:gd name="T0" fmla="*/ 312 w 400"/>
              <a:gd name="T1" fmla="*/ 220 h 220"/>
              <a:gd name="T2" fmla="*/ 45 w 400"/>
              <a:gd name="T3" fmla="*/ 220 h 220"/>
              <a:gd name="T4" fmla="*/ 0 w 400"/>
              <a:gd name="T5" fmla="*/ 175 h 220"/>
              <a:gd name="T6" fmla="*/ 34 w 400"/>
              <a:gd name="T7" fmla="*/ 131 h 220"/>
              <a:gd name="T8" fmla="*/ 87 w 400"/>
              <a:gd name="T9" fmla="*/ 91 h 220"/>
              <a:gd name="T10" fmla="*/ 183 w 400"/>
              <a:gd name="T11" fmla="*/ 0 h 220"/>
              <a:gd name="T12" fmla="*/ 270 w 400"/>
              <a:gd name="T13" fmla="*/ 55 h 220"/>
              <a:gd name="T14" fmla="*/ 312 w 400"/>
              <a:gd name="T15" fmla="*/ 44 h 220"/>
              <a:gd name="T16" fmla="*/ 400 w 400"/>
              <a:gd name="T17" fmla="*/ 132 h 220"/>
              <a:gd name="T18" fmla="*/ 312 w 400"/>
              <a:gd name="T19" fmla="*/ 220 h 2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400" h="220">
                <a:moveTo>
                  <a:pt x="312" y="220"/>
                </a:moveTo>
                <a:cubicBezTo>
                  <a:pt x="45" y="220"/>
                  <a:pt x="45" y="220"/>
                  <a:pt x="45" y="220"/>
                </a:cubicBezTo>
                <a:cubicBezTo>
                  <a:pt x="20" y="220"/>
                  <a:pt x="0" y="200"/>
                  <a:pt x="0" y="175"/>
                </a:cubicBezTo>
                <a:cubicBezTo>
                  <a:pt x="0" y="154"/>
                  <a:pt x="15" y="136"/>
                  <a:pt x="34" y="131"/>
                </a:cubicBezTo>
                <a:cubicBezTo>
                  <a:pt x="43" y="110"/>
                  <a:pt x="63" y="94"/>
                  <a:pt x="87" y="91"/>
                </a:cubicBezTo>
                <a:cubicBezTo>
                  <a:pt x="89" y="40"/>
                  <a:pt x="131" y="0"/>
                  <a:pt x="183" y="0"/>
                </a:cubicBezTo>
                <a:cubicBezTo>
                  <a:pt x="220" y="0"/>
                  <a:pt x="254" y="22"/>
                  <a:pt x="270" y="55"/>
                </a:cubicBezTo>
                <a:cubicBezTo>
                  <a:pt x="282" y="48"/>
                  <a:pt x="297" y="44"/>
                  <a:pt x="312" y="44"/>
                </a:cubicBezTo>
                <a:cubicBezTo>
                  <a:pt x="360" y="44"/>
                  <a:pt x="400" y="84"/>
                  <a:pt x="400" y="132"/>
                </a:cubicBezTo>
                <a:cubicBezTo>
                  <a:pt x="400" y="181"/>
                  <a:pt x="360" y="220"/>
                  <a:pt x="312" y="220"/>
                </a:cubicBezTo>
                <a:close/>
              </a:path>
            </a:pathLst>
          </a:custGeom>
          <a:solidFill>
            <a:srgbClr val="FFFFFF"/>
          </a:solidFill>
          <a:ln w="41275">
            <a:solidFill>
              <a:schemeClr val="accent2">
                <a:lumMod val="75000"/>
              </a:schemeClr>
            </a:solidFill>
          </a:ln>
        </p:spPr>
        <p:txBody>
          <a:bodyPr lIns="68561" tIns="34281" rIns="68561" bIns="34281"/>
          <a:lstStyle/>
          <a:p>
            <a:pPr marL="0" marR="0" lvl="0" indent="0" algn="l" defTabSz="69917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0" cap="none" spc="0" normalizeH="0" baseline="0" noProof="0">
              <a:ln w="76200">
                <a:solidFill>
                  <a:srgbClr val="FFFFFF"/>
                </a:solidFill>
              </a:ln>
              <a:gradFill>
                <a:gsLst>
                  <a:gs pos="0">
                    <a:srgbClr val="505050"/>
                  </a:gs>
                  <a:gs pos="59000">
                    <a:srgbClr val="505050"/>
                  </a:gs>
                </a:gsLst>
                <a:lin ang="0" scaled="0"/>
              </a:gradFill>
              <a:effectLst/>
              <a:uLnTx/>
              <a:uFillTx/>
              <a:latin typeface="Calibri" panose="020F0502020204030204"/>
              <a:ea typeface="MS PGothic" pitchFamily="34" charset="-128"/>
              <a:cs typeface="+mn-cs"/>
            </a:endParaRPr>
          </a:p>
        </p:txBody>
      </p:sp>
      <p:sp>
        <p:nvSpPr>
          <p:cNvPr id="18" name="Freeform 539">
            <a:extLst>
              <a:ext uri="{FF2B5EF4-FFF2-40B4-BE49-F238E27FC236}">
                <a16:creationId xmlns:a16="http://schemas.microsoft.com/office/drawing/2014/main" id="{BD32E11D-EF3C-9990-F411-3C5F634A3CFF}"/>
              </a:ext>
            </a:extLst>
          </p:cNvPr>
          <p:cNvSpPr>
            <a:spLocks noChangeAspect="1"/>
          </p:cNvSpPr>
          <p:nvPr/>
        </p:nvSpPr>
        <p:spPr bwMode="auto">
          <a:xfrm>
            <a:off x="4145138" y="1665553"/>
            <a:ext cx="2986727" cy="1677318"/>
          </a:xfrm>
          <a:custGeom>
            <a:avLst/>
            <a:gdLst>
              <a:gd name="T0" fmla="*/ 312 w 400"/>
              <a:gd name="T1" fmla="*/ 220 h 220"/>
              <a:gd name="T2" fmla="*/ 45 w 400"/>
              <a:gd name="T3" fmla="*/ 220 h 220"/>
              <a:gd name="T4" fmla="*/ 0 w 400"/>
              <a:gd name="T5" fmla="*/ 175 h 220"/>
              <a:gd name="T6" fmla="*/ 34 w 400"/>
              <a:gd name="T7" fmla="*/ 131 h 220"/>
              <a:gd name="T8" fmla="*/ 87 w 400"/>
              <a:gd name="T9" fmla="*/ 91 h 220"/>
              <a:gd name="T10" fmla="*/ 183 w 400"/>
              <a:gd name="T11" fmla="*/ 0 h 220"/>
              <a:gd name="T12" fmla="*/ 270 w 400"/>
              <a:gd name="T13" fmla="*/ 55 h 220"/>
              <a:gd name="T14" fmla="*/ 312 w 400"/>
              <a:gd name="T15" fmla="*/ 44 h 220"/>
              <a:gd name="T16" fmla="*/ 400 w 400"/>
              <a:gd name="T17" fmla="*/ 132 h 220"/>
              <a:gd name="T18" fmla="*/ 312 w 400"/>
              <a:gd name="T19" fmla="*/ 220 h 2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400" h="220">
                <a:moveTo>
                  <a:pt x="312" y="220"/>
                </a:moveTo>
                <a:cubicBezTo>
                  <a:pt x="45" y="220"/>
                  <a:pt x="45" y="220"/>
                  <a:pt x="45" y="220"/>
                </a:cubicBezTo>
                <a:cubicBezTo>
                  <a:pt x="20" y="220"/>
                  <a:pt x="0" y="200"/>
                  <a:pt x="0" y="175"/>
                </a:cubicBezTo>
                <a:cubicBezTo>
                  <a:pt x="0" y="154"/>
                  <a:pt x="15" y="136"/>
                  <a:pt x="34" y="131"/>
                </a:cubicBezTo>
                <a:cubicBezTo>
                  <a:pt x="43" y="110"/>
                  <a:pt x="63" y="94"/>
                  <a:pt x="87" y="91"/>
                </a:cubicBezTo>
                <a:cubicBezTo>
                  <a:pt x="89" y="40"/>
                  <a:pt x="131" y="0"/>
                  <a:pt x="183" y="0"/>
                </a:cubicBezTo>
                <a:cubicBezTo>
                  <a:pt x="220" y="0"/>
                  <a:pt x="254" y="22"/>
                  <a:pt x="270" y="55"/>
                </a:cubicBezTo>
                <a:cubicBezTo>
                  <a:pt x="282" y="48"/>
                  <a:pt x="297" y="44"/>
                  <a:pt x="312" y="44"/>
                </a:cubicBezTo>
                <a:cubicBezTo>
                  <a:pt x="360" y="44"/>
                  <a:pt x="400" y="84"/>
                  <a:pt x="400" y="132"/>
                </a:cubicBezTo>
                <a:cubicBezTo>
                  <a:pt x="400" y="181"/>
                  <a:pt x="360" y="220"/>
                  <a:pt x="312" y="220"/>
                </a:cubicBezTo>
                <a:close/>
              </a:path>
            </a:pathLst>
          </a:custGeom>
          <a:solidFill>
            <a:srgbClr val="FFFFFF"/>
          </a:solidFill>
          <a:ln w="41275">
            <a:solidFill>
              <a:schemeClr val="accent6"/>
            </a:solidFill>
          </a:ln>
        </p:spPr>
        <p:txBody>
          <a:bodyPr lIns="68561" tIns="34281" rIns="68561" bIns="34281"/>
          <a:lstStyle/>
          <a:p>
            <a:pPr marL="0" marR="0" lvl="0" indent="0" algn="l" defTabSz="69917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0" cap="none" spc="0" normalizeH="0" baseline="0" noProof="0">
              <a:ln w="76200">
                <a:solidFill>
                  <a:srgbClr val="FFFFFF"/>
                </a:solidFill>
              </a:ln>
              <a:gradFill>
                <a:gsLst>
                  <a:gs pos="0">
                    <a:srgbClr val="505050"/>
                  </a:gs>
                  <a:gs pos="59000">
                    <a:srgbClr val="505050"/>
                  </a:gs>
                </a:gsLst>
                <a:lin ang="0" scaled="0"/>
              </a:gradFill>
              <a:effectLst/>
              <a:uLnTx/>
              <a:uFillTx/>
              <a:latin typeface="Calibri" panose="020F0502020204030204"/>
              <a:ea typeface="MS PGothic" pitchFamily="34" charset="-128"/>
              <a:cs typeface="+mn-cs"/>
            </a:endParaRPr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DB867532-02A9-007C-1C74-4C284AF58491}"/>
              </a:ext>
            </a:extLst>
          </p:cNvPr>
          <p:cNvGrpSpPr/>
          <p:nvPr/>
        </p:nvGrpSpPr>
        <p:grpSpPr>
          <a:xfrm>
            <a:off x="10580862" y="3529320"/>
            <a:ext cx="1147454" cy="1287135"/>
            <a:chOff x="956207" y="1963906"/>
            <a:chExt cx="1147454" cy="1287135"/>
          </a:xfrm>
        </p:grpSpPr>
        <p:pic>
          <p:nvPicPr>
            <p:cNvPr id="34" name="Picture 33">
              <a:extLst>
                <a:ext uri="{FF2B5EF4-FFF2-40B4-BE49-F238E27FC236}">
                  <a16:creationId xmlns:a16="http://schemas.microsoft.com/office/drawing/2014/main" id="{7E5C3208-59EE-749A-A065-F055EAADC5B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258322" y="2656681"/>
              <a:ext cx="594360" cy="594360"/>
            </a:xfrm>
            <a:prstGeom prst="rect">
              <a:avLst/>
            </a:prstGeom>
          </p:spPr>
        </p:pic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87B9BD29-AACC-8E7A-9528-676CE6C43A31}"/>
                </a:ext>
              </a:extLst>
            </p:cNvPr>
            <p:cNvSpPr txBox="1"/>
            <p:nvPr/>
          </p:nvSpPr>
          <p:spPr>
            <a:xfrm>
              <a:off x="956207" y="1963906"/>
              <a:ext cx="1147454" cy="64633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400" b="1" i="0" u="none" strike="noStrike" kern="1200" cap="none" spc="0" normalizeH="0" baseline="0" noProof="0" dirty="0">
                  <a:ln>
                    <a:noFill/>
                  </a:ln>
                  <a:gradFill>
                    <a:gsLst>
                      <a:gs pos="2917">
                        <a:prstClr val="black"/>
                      </a:gs>
                      <a:gs pos="30000">
                        <a:prstClr val="black"/>
                      </a:gs>
                    </a:gsLst>
                    <a:lin ang="5400000" scaled="0"/>
                  </a:gra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Customer corporate </a:t>
              </a:r>
              <a:r>
                <a:rPr lang="en-GB" sz="1400" b="1" dirty="0">
                  <a:gradFill>
                    <a:gsLst>
                      <a:gs pos="2917">
                        <a:prstClr val="black"/>
                      </a:gs>
                      <a:gs pos="30000">
                        <a:prstClr val="black"/>
                      </a:gs>
                    </a:gsLst>
                    <a:lin ang="5400000" scaled="0"/>
                  </a:gradFill>
                  <a:latin typeface="Calibri" panose="020F0502020204030204"/>
                </a:rPr>
                <a:t>n</a:t>
              </a:r>
              <a:r>
                <a:rPr kumimoji="0" lang="en-GB" sz="1400" b="1" i="0" u="none" strike="noStrike" kern="1200" cap="none" spc="0" normalizeH="0" baseline="0" noProof="0" dirty="0" err="1">
                  <a:ln>
                    <a:noFill/>
                  </a:ln>
                  <a:gradFill>
                    <a:gsLst>
                      <a:gs pos="2917">
                        <a:prstClr val="black"/>
                      </a:gs>
                      <a:gs pos="30000">
                        <a:prstClr val="black"/>
                      </a:gs>
                    </a:gsLst>
                    <a:lin ang="5400000" scaled="0"/>
                  </a:gra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etwork</a:t>
              </a:r>
              <a:endParaRPr kumimoji="0" lang="en-GB" sz="1400" b="1" i="0" u="none" strike="noStrike" kern="1200" cap="none" spc="0" normalizeH="0" baseline="0" noProof="0" dirty="0">
                <a:ln>
                  <a:noFill/>
                </a:ln>
                <a:gradFill>
                  <a:gsLst>
                    <a:gs pos="2917">
                      <a:prstClr val="black"/>
                    </a:gs>
                    <a:gs pos="30000">
                      <a:prstClr val="black"/>
                    </a:gs>
                  </a:gsLst>
                  <a:lin ang="5400000" scaled="0"/>
                </a:gra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B819A0BA-D064-0005-9A2E-60264C2FA4CF}"/>
              </a:ext>
            </a:extLst>
          </p:cNvPr>
          <p:cNvCxnSpPr>
            <a:cxnSpLocks/>
            <a:endCxn id="43" idx="1"/>
          </p:cNvCxnSpPr>
          <p:nvPr/>
        </p:nvCxnSpPr>
        <p:spPr>
          <a:xfrm flipV="1">
            <a:off x="7236758" y="3852486"/>
            <a:ext cx="3344104" cy="813999"/>
          </a:xfrm>
          <a:prstGeom prst="straightConnector1">
            <a:avLst/>
          </a:prstGeom>
          <a:ln w="28575">
            <a:solidFill>
              <a:srgbClr val="9933FF"/>
            </a:solidFill>
            <a:prstDash val="dash"/>
            <a:headEnd type="none" w="lg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BBB55532-B34C-4BD8-2806-32018C859024}"/>
              </a:ext>
            </a:extLst>
          </p:cNvPr>
          <p:cNvCxnSpPr>
            <a:cxnSpLocks/>
            <a:endCxn id="51" idx="1"/>
          </p:cNvCxnSpPr>
          <p:nvPr/>
        </p:nvCxnSpPr>
        <p:spPr>
          <a:xfrm>
            <a:off x="7236758" y="4666485"/>
            <a:ext cx="3471716" cy="1331946"/>
          </a:xfrm>
          <a:prstGeom prst="straightConnector1">
            <a:avLst/>
          </a:prstGeom>
          <a:ln w="28575">
            <a:solidFill>
              <a:srgbClr val="00B0F0"/>
            </a:solidFill>
            <a:headEnd type="none" w="lg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1" name="Picture 50">
            <a:extLst>
              <a:ext uri="{FF2B5EF4-FFF2-40B4-BE49-F238E27FC236}">
                <a16:creationId xmlns:a16="http://schemas.microsoft.com/office/drawing/2014/main" id="{31F4C822-2DAC-DF57-8EC8-57D55A7811E5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10708474" y="5549617"/>
            <a:ext cx="897627" cy="897627"/>
          </a:xfrm>
          <a:prstGeom prst="rect">
            <a:avLst/>
          </a:prstGeom>
        </p:spPr>
      </p:pic>
      <p:sp>
        <p:nvSpPr>
          <p:cNvPr id="52" name="TextBox 51">
            <a:extLst>
              <a:ext uri="{FF2B5EF4-FFF2-40B4-BE49-F238E27FC236}">
                <a16:creationId xmlns:a16="http://schemas.microsoft.com/office/drawing/2014/main" id="{F05B1C61-B7D7-4810-CA8A-F119D6F2178E}"/>
              </a:ext>
            </a:extLst>
          </p:cNvPr>
          <p:cNvSpPr txBox="1"/>
          <p:nvPr/>
        </p:nvSpPr>
        <p:spPr>
          <a:xfrm>
            <a:off x="8113995" y="3628319"/>
            <a:ext cx="17172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VPN or </a:t>
            </a:r>
            <a:r>
              <a:rPr lang="en-US" sz="1200" dirty="0">
                <a:solidFill>
                  <a:prstClr val="black"/>
                </a:solidFill>
                <a:latin typeface="Calibri" panose="020F0502020204030204"/>
              </a:rPr>
              <a:t>p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rivate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lang="en-US" sz="1200" dirty="0">
                <a:solidFill>
                  <a:prstClr val="black"/>
                </a:solidFill>
                <a:latin typeface="Calibri" panose="020F0502020204030204"/>
              </a:rPr>
              <a:t>a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ccess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(Optional)</a:t>
            </a:r>
          </a:p>
        </p:txBody>
      </p:sp>
      <p:grpSp>
        <p:nvGrpSpPr>
          <p:cNvPr id="80" name="Group 79">
            <a:extLst>
              <a:ext uri="{FF2B5EF4-FFF2-40B4-BE49-F238E27FC236}">
                <a16:creationId xmlns:a16="http://schemas.microsoft.com/office/drawing/2014/main" id="{622169C9-6E90-972D-24D2-2097967AFE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ChangeAspect="1"/>
          </p:cNvGrpSpPr>
          <p:nvPr/>
        </p:nvGrpSpPr>
        <p:grpSpPr>
          <a:xfrm>
            <a:off x="5197060" y="4330941"/>
            <a:ext cx="678214" cy="635450"/>
            <a:chOff x="10460528" y="3092215"/>
            <a:chExt cx="680549" cy="637640"/>
          </a:xfrm>
        </p:grpSpPr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BD7A4CBA-9A4D-75E4-4CF4-0C1C0F19DF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0460528" y="3246246"/>
              <a:ext cx="520623" cy="483609"/>
            </a:xfrm>
            <a:custGeom>
              <a:avLst/>
              <a:gdLst>
                <a:gd name="connsiteX0" fmla="*/ 223390 w 520623"/>
                <a:gd name="connsiteY0" fmla="*/ 409208 h 483609"/>
                <a:gd name="connsiteX1" fmla="*/ 223390 w 520623"/>
                <a:gd name="connsiteY1" fmla="*/ 446408 h 483609"/>
                <a:gd name="connsiteX2" fmla="*/ 297791 w 520623"/>
                <a:gd name="connsiteY2" fmla="*/ 446408 h 483609"/>
                <a:gd name="connsiteX3" fmla="*/ 297791 w 520623"/>
                <a:gd name="connsiteY3" fmla="*/ 409208 h 483609"/>
                <a:gd name="connsiteX4" fmla="*/ 60451 w 520623"/>
                <a:gd name="connsiteY4" fmla="*/ 0 h 483609"/>
                <a:gd name="connsiteX5" fmla="*/ 333608 w 520623"/>
                <a:gd name="connsiteY5" fmla="*/ 0 h 483609"/>
                <a:gd name="connsiteX6" fmla="*/ 333608 w 520623"/>
                <a:gd name="connsiteY6" fmla="*/ 37201 h 483609"/>
                <a:gd name="connsiteX7" fmla="*/ 60451 w 520623"/>
                <a:gd name="connsiteY7" fmla="*/ 37201 h 483609"/>
                <a:gd name="connsiteX8" fmla="*/ 37201 w 520623"/>
                <a:gd name="connsiteY8" fmla="*/ 60451 h 483609"/>
                <a:gd name="connsiteX9" fmla="*/ 37201 w 520623"/>
                <a:gd name="connsiteY9" fmla="*/ 348757 h 483609"/>
                <a:gd name="connsiteX10" fmla="*/ 60451 w 520623"/>
                <a:gd name="connsiteY10" fmla="*/ 372007 h 483609"/>
                <a:gd name="connsiteX11" fmla="*/ 460358 w 520623"/>
                <a:gd name="connsiteY11" fmla="*/ 372007 h 483609"/>
                <a:gd name="connsiteX12" fmla="*/ 483608 w 520623"/>
                <a:gd name="connsiteY12" fmla="*/ 348757 h 483609"/>
                <a:gd name="connsiteX13" fmla="*/ 483608 w 520623"/>
                <a:gd name="connsiteY13" fmla="*/ 192919 h 483609"/>
                <a:gd name="connsiteX14" fmla="*/ 520623 w 520623"/>
                <a:gd name="connsiteY14" fmla="*/ 192919 h 483609"/>
                <a:gd name="connsiteX15" fmla="*/ 520623 w 520623"/>
                <a:gd name="connsiteY15" fmla="*/ 348757 h 483609"/>
                <a:gd name="connsiteX16" fmla="*/ 460172 w 520623"/>
                <a:gd name="connsiteY16" fmla="*/ 409208 h 483609"/>
                <a:gd name="connsiteX17" fmla="*/ 334806 w 520623"/>
                <a:gd name="connsiteY17" fmla="*/ 409208 h 483609"/>
                <a:gd name="connsiteX18" fmla="*/ 334806 w 520623"/>
                <a:gd name="connsiteY18" fmla="*/ 446408 h 483609"/>
                <a:gd name="connsiteX19" fmla="*/ 390607 w 520623"/>
                <a:gd name="connsiteY19" fmla="*/ 446408 h 483609"/>
                <a:gd name="connsiteX20" fmla="*/ 409207 w 520623"/>
                <a:gd name="connsiteY20" fmla="*/ 465009 h 483609"/>
                <a:gd name="connsiteX21" fmla="*/ 390607 w 520623"/>
                <a:gd name="connsiteY21" fmla="*/ 483609 h 483609"/>
                <a:gd name="connsiteX22" fmla="*/ 130388 w 520623"/>
                <a:gd name="connsiteY22" fmla="*/ 483609 h 483609"/>
                <a:gd name="connsiteX23" fmla="*/ 111788 w 520623"/>
                <a:gd name="connsiteY23" fmla="*/ 465009 h 483609"/>
                <a:gd name="connsiteX24" fmla="*/ 130388 w 520623"/>
                <a:gd name="connsiteY24" fmla="*/ 446408 h 483609"/>
                <a:gd name="connsiteX25" fmla="*/ 186189 w 520623"/>
                <a:gd name="connsiteY25" fmla="*/ 446408 h 483609"/>
                <a:gd name="connsiteX26" fmla="*/ 186189 w 520623"/>
                <a:gd name="connsiteY26" fmla="*/ 409208 h 483609"/>
                <a:gd name="connsiteX27" fmla="*/ 60451 w 520623"/>
                <a:gd name="connsiteY27" fmla="*/ 409208 h 483609"/>
                <a:gd name="connsiteX28" fmla="*/ 0 w 520623"/>
                <a:gd name="connsiteY28" fmla="*/ 348757 h 483609"/>
                <a:gd name="connsiteX29" fmla="*/ 0 w 520623"/>
                <a:gd name="connsiteY29" fmla="*/ 60451 h 483609"/>
                <a:gd name="connsiteX30" fmla="*/ 60451 w 520623"/>
                <a:gd name="connsiteY30" fmla="*/ 0 h 4836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520623" h="483609">
                  <a:moveTo>
                    <a:pt x="223390" y="409208"/>
                  </a:moveTo>
                  <a:lnTo>
                    <a:pt x="223390" y="446408"/>
                  </a:lnTo>
                  <a:lnTo>
                    <a:pt x="297791" y="446408"/>
                  </a:lnTo>
                  <a:lnTo>
                    <a:pt x="297791" y="409208"/>
                  </a:lnTo>
                  <a:close/>
                  <a:moveTo>
                    <a:pt x="60451" y="0"/>
                  </a:moveTo>
                  <a:lnTo>
                    <a:pt x="333608" y="0"/>
                  </a:lnTo>
                  <a:lnTo>
                    <a:pt x="333608" y="37201"/>
                  </a:lnTo>
                  <a:lnTo>
                    <a:pt x="60451" y="37201"/>
                  </a:lnTo>
                  <a:cubicBezTo>
                    <a:pt x="47617" y="37201"/>
                    <a:pt x="37201" y="47617"/>
                    <a:pt x="37201" y="60451"/>
                  </a:cubicBezTo>
                  <a:lnTo>
                    <a:pt x="37201" y="348757"/>
                  </a:lnTo>
                  <a:cubicBezTo>
                    <a:pt x="37201" y="361591"/>
                    <a:pt x="47617" y="372007"/>
                    <a:pt x="60451" y="372007"/>
                  </a:cubicBezTo>
                  <a:lnTo>
                    <a:pt x="460358" y="372007"/>
                  </a:lnTo>
                  <a:cubicBezTo>
                    <a:pt x="473192" y="372007"/>
                    <a:pt x="483608" y="361591"/>
                    <a:pt x="483608" y="348757"/>
                  </a:cubicBezTo>
                  <a:lnTo>
                    <a:pt x="483608" y="192919"/>
                  </a:lnTo>
                  <a:lnTo>
                    <a:pt x="520623" y="192919"/>
                  </a:lnTo>
                  <a:lnTo>
                    <a:pt x="520623" y="348757"/>
                  </a:lnTo>
                  <a:cubicBezTo>
                    <a:pt x="520623" y="382051"/>
                    <a:pt x="493467" y="409208"/>
                    <a:pt x="460172" y="409208"/>
                  </a:cubicBezTo>
                  <a:lnTo>
                    <a:pt x="334806" y="409208"/>
                  </a:lnTo>
                  <a:lnTo>
                    <a:pt x="334806" y="446408"/>
                  </a:lnTo>
                  <a:lnTo>
                    <a:pt x="390607" y="446408"/>
                  </a:lnTo>
                  <a:cubicBezTo>
                    <a:pt x="400837" y="446408"/>
                    <a:pt x="409207" y="454778"/>
                    <a:pt x="409207" y="465009"/>
                  </a:cubicBezTo>
                  <a:cubicBezTo>
                    <a:pt x="409207" y="475239"/>
                    <a:pt x="400837" y="483609"/>
                    <a:pt x="390607" y="483609"/>
                  </a:cubicBezTo>
                  <a:lnTo>
                    <a:pt x="130388" y="483609"/>
                  </a:lnTo>
                  <a:cubicBezTo>
                    <a:pt x="120158" y="483609"/>
                    <a:pt x="111788" y="475239"/>
                    <a:pt x="111788" y="465009"/>
                  </a:cubicBezTo>
                  <a:cubicBezTo>
                    <a:pt x="111788" y="454778"/>
                    <a:pt x="120158" y="446408"/>
                    <a:pt x="130388" y="446408"/>
                  </a:cubicBezTo>
                  <a:lnTo>
                    <a:pt x="186189" y="446408"/>
                  </a:lnTo>
                  <a:lnTo>
                    <a:pt x="186189" y="409208"/>
                  </a:lnTo>
                  <a:lnTo>
                    <a:pt x="60451" y="409208"/>
                  </a:lnTo>
                  <a:cubicBezTo>
                    <a:pt x="27156" y="409208"/>
                    <a:pt x="0" y="382051"/>
                    <a:pt x="0" y="348757"/>
                  </a:cubicBezTo>
                  <a:lnTo>
                    <a:pt x="0" y="60451"/>
                  </a:lnTo>
                  <a:cubicBezTo>
                    <a:pt x="0" y="27157"/>
                    <a:pt x="27156" y="0"/>
                    <a:pt x="60451" y="0"/>
                  </a:cubicBezTo>
                  <a:close/>
                </a:path>
              </a:pathLst>
            </a:custGeom>
            <a:gradFill>
              <a:gsLst>
                <a:gs pos="0">
                  <a:srgbClr val="0078D4"/>
                </a:gs>
                <a:gs pos="100000">
                  <a:srgbClr val="C73ECC"/>
                </a:gs>
              </a:gsLst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pic>
          <p:nvPicPr>
            <p:cNvPr id="82" name="Picture 81">
              <a:extLst>
                <a:ext uri="{FF2B5EF4-FFF2-40B4-BE49-F238E27FC236}">
                  <a16:creationId xmlns:a16="http://schemas.microsoft.com/office/drawing/2014/main" id="{419C42EA-D680-D824-CB8E-02461E6502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0821651" y="3092215"/>
              <a:ext cx="319426" cy="319426"/>
            </a:xfrm>
            <a:prstGeom prst="rect">
              <a:avLst/>
            </a:prstGeom>
          </p:spPr>
        </p:pic>
        <p:sp>
          <p:nvSpPr>
            <p:cNvPr id="83" name="Graphic 7">
              <a:extLst>
                <a:ext uri="{FF2B5EF4-FFF2-40B4-BE49-F238E27FC236}">
                  <a16:creationId xmlns:a16="http://schemas.microsoft.com/office/drawing/2014/main" id="{3387FE78-E502-A65A-A855-12F6ECF15E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0641135" y="3369754"/>
              <a:ext cx="159404" cy="159404"/>
            </a:xfrm>
            <a:custGeom>
              <a:avLst/>
              <a:gdLst>
                <a:gd name="connsiteX0" fmla="*/ 81827 w 175344"/>
                <a:gd name="connsiteY0" fmla="*/ 81827 h 175344"/>
                <a:gd name="connsiteX1" fmla="*/ 0 w 175344"/>
                <a:gd name="connsiteY1" fmla="*/ 81827 h 175344"/>
                <a:gd name="connsiteX2" fmla="*/ 0 w 175344"/>
                <a:gd name="connsiteY2" fmla="*/ 0 h 175344"/>
                <a:gd name="connsiteX3" fmla="*/ 81827 w 175344"/>
                <a:gd name="connsiteY3" fmla="*/ 0 h 175344"/>
                <a:gd name="connsiteX4" fmla="*/ 81827 w 175344"/>
                <a:gd name="connsiteY4" fmla="*/ 81827 h 175344"/>
                <a:gd name="connsiteX5" fmla="*/ 175344 w 175344"/>
                <a:gd name="connsiteY5" fmla="*/ 81827 h 175344"/>
                <a:gd name="connsiteX6" fmla="*/ 93517 w 175344"/>
                <a:gd name="connsiteY6" fmla="*/ 81827 h 175344"/>
                <a:gd name="connsiteX7" fmla="*/ 93517 w 175344"/>
                <a:gd name="connsiteY7" fmla="*/ 0 h 175344"/>
                <a:gd name="connsiteX8" fmla="*/ 175344 w 175344"/>
                <a:gd name="connsiteY8" fmla="*/ 0 h 175344"/>
                <a:gd name="connsiteX9" fmla="*/ 175344 w 175344"/>
                <a:gd name="connsiteY9" fmla="*/ 81827 h 175344"/>
                <a:gd name="connsiteX10" fmla="*/ 81827 w 175344"/>
                <a:gd name="connsiteY10" fmla="*/ 175344 h 175344"/>
                <a:gd name="connsiteX11" fmla="*/ 0 w 175344"/>
                <a:gd name="connsiteY11" fmla="*/ 175344 h 175344"/>
                <a:gd name="connsiteX12" fmla="*/ 0 w 175344"/>
                <a:gd name="connsiteY12" fmla="*/ 93517 h 175344"/>
                <a:gd name="connsiteX13" fmla="*/ 81827 w 175344"/>
                <a:gd name="connsiteY13" fmla="*/ 93517 h 175344"/>
                <a:gd name="connsiteX14" fmla="*/ 81827 w 175344"/>
                <a:gd name="connsiteY14" fmla="*/ 175344 h 175344"/>
                <a:gd name="connsiteX15" fmla="*/ 175344 w 175344"/>
                <a:gd name="connsiteY15" fmla="*/ 175344 h 175344"/>
                <a:gd name="connsiteX16" fmla="*/ 93517 w 175344"/>
                <a:gd name="connsiteY16" fmla="*/ 175344 h 175344"/>
                <a:gd name="connsiteX17" fmla="*/ 93517 w 175344"/>
                <a:gd name="connsiteY17" fmla="*/ 93517 h 175344"/>
                <a:gd name="connsiteX18" fmla="*/ 175344 w 175344"/>
                <a:gd name="connsiteY18" fmla="*/ 93517 h 175344"/>
                <a:gd name="connsiteX19" fmla="*/ 175344 w 175344"/>
                <a:gd name="connsiteY19" fmla="*/ 175344 h 1753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75344" h="175344">
                  <a:moveTo>
                    <a:pt x="81827" y="81827"/>
                  </a:moveTo>
                  <a:lnTo>
                    <a:pt x="0" y="81827"/>
                  </a:lnTo>
                  <a:lnTo>
                    <a:pt x="0" y="0"/>
                  </a:lnTo>
                  <a:lnTo>
                    <a:pt x="81827" y="0"/>
                  </a:lnTo>
                  <a:lnTo>
                    <a:pt x="81827" y="81827"/>
                  </a:lnTo>
                  <a:close/>
                  <a:moveTo>
                    <a:pt x="175344" y="81827"/>
                  </a:moveTo>
                  <a:lnTo>
                    <a:pt x="93517" y="81827"/>
                  </a:lnTo>
                  <a:lnTo>
                    <a:pt x="93517" y="0"/>
                  </a:lnTo>
                  <a:lnTo>
                    <a:pt x="175344" y="0"/>
                  </a:lnTo>
                  <a:lnTo>
                    <a:pt x="175344" y="81827"/>
                  </a:lnTo>
                  <a:close/>
                  <a:moveTo>
                    <a:pt x="81827" y="175344"/>
                  </a:moveTo>
                  <a:lnTo>
                    <a:pt x="0" y="175344"/>
                  </a:lnTo>
                  <a:lnTo>
                    <a:pt x="0" y="93517"/>
                  </a:lnTo>
                  <a:lnTo>
                    <a:pt x="81827" y="93517"/>
                  </a:lnTo>
                  <a:lnTo>
                    <a:pt x="81827" y="175344"/>
                  </a:lnTo>
                  <a:close/>
                  <a:moveTo>
                    <a:pt x="175344" y="175344"/>
                  </a:moveTo>
                  <a:lnTo>
                    <a:pt x="93517" y="175344"/>
                  </a:lnTo>
                  <a:lnTo>
                    <a:pt x="93517" y="93517"/>
                  </a:lnTo>
                  <a:lnTo>
                    <a:pt x="175344" y="93517"/>
                  </a:lnTo>
                  <a:lnTo>
                    <a:pt x="175344" y="175344"/>
                  </a:lnTo>
                  <a:close/>
                </a:path>
              </a:pathLst>
            </a:custGeom>
            <a:solidFill>
              <a:srgbClr val="0078D4"/>
            </a:solidFill>
            <a:ln w="88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12" name="TextBox 11">
            <a:extLst>
              <a:ext uri="{FF2B5EF4-FFF2-40B4-BE49-F238E27FC236}">
                <a16:creationId xmlns:a16="http://schemas.microsoft.com/office/drawing/2014/main" id="{2CC0F538-B7BD-A310-7C9D-481E619FDFC6}"/>
              </a:ext>
            </a:extLst>
          </p:cNvPr>
          <p:cNvSpPr txBox="1"/>
          <p:nvPr/>
        </p:nvSpPr>
        <p:spPr>
          <a:xfrm>
            <a:off x="3298262" y="3368973"/>
            <a:ext cx="24800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70AD47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Customer </a:t>
            </a:r>
            <a:r>
              <a:rPr lang="en-US" sz="1400" b="1" dirty="0">
                <a:solidFill>
                  <a:srgbClr val="70AD47"/>
                </a:solidFill>
                <a:latin typeface="Calibri" panose="020F0502020204030204"/>
              </a:rPr>
              <a:t>s</a:t>
            </a:r>
            <a:r>
              <a:rPr kumimoji="0" lang="en-US" sz="1400" b="1" i="0" u="none" strike="noStrike" kern="1200" cap="none" spc="0" normalizeH="0" baseline="0" noProof="0" dirty="0" err="1">
                <a:ln>
                  <a:noFill/>
                </a:ln>
                <a:solidFill>
                  <a:srgbClr val="70AD47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ubscription</a:t>
            </a:r>
            <a:r>
              <a:rPr lang="en-US" sz="1400" b="1" dirty="0">
                <a:solidFill>
                  <a:srgbClr val="70AD47"/>
                </a:solidFill>
                <a:latin typeface="Calibri" panose="020F0502020204030204"/>
              </a:rPr>
              <a:t>s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rgbClr val="70AD47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8607934-3F4A-2D39-3B16-143FDBFC4562}"/>
              </a:ext>
            </a:extLst>
          </p:cNvPr>
          <p:cNvSpPr txBox="1"/>
          <p:nvPr/>
        </p:nvSpPr>
        <p:spPr>
          <a:xfrm>
            <a:off x="3348475" y="5389049"/>
            <a:ext cx="25914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ED7D31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Azure </a:t>
            </a:r>
            <a:r>
              <a:rPr lang="en-US" sz="1400" b="1" dirty="0">
                <a:solidFill>
                  <a:srgbClr val="ED7D31">
                    <a:lumMod val="75000"/>
                  </a:srgbClr>
                </a:solidFill>
                <a:latin typeface="Calibri" panose="020F0502020204030204"/>
              </a:rPr>
              <a:t>s</a:t>
            </a:r>
            <a:r>
              <a:rPr kumimoji="0" lang="en-US" sz="1400" b="1" i="0" u="none" strike="noStrike" kern="1200" cap="none" spc="0" normalizeH="0" baseline="0" noProof="0" dirty="0" err="1">
                <a:ln>
                  <a:noFill/>
                </a:ln>
                <a:solidFill>
                  <a:srgbClr val="ED7D31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ubscriptions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rgbClr val="ED7D31">
                  <a:lumMod val="75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C99978D1-4029-128C-75EF-C222F71ED2C9}"/>
              </a:ext>
            </a:extLst>
          </p:cNvPr>
          <p:cNvCxnSpPr>
            <a:cxnSpLocks/>
          </p:cNvCxnSpPr>
          <p:nvPr/>
        </p:nvCxnSpPr>
        <p:spPr>
          <a:xfrm>
            <a:off x="5884636" y="3345666"/>
            <a:ext cx="0" cy="364997"/>
          </a:xfrm>
          <a:prstGeom prst="straightConnector1">
            <a:avLst/>
          </a:prstGeom>
          <a:ln w="19050">
            <a:solidFill>
              <a:srgbClr val="00206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7" name="Group 36">
            <a:extLst>
              <a:ext uri="{FF2B5EF4-FFF2-40B4-BE49-F238E27FC236}">
                <a16:creationId xmlns:a16="http://schemas.microsoft.com/office/drawing/2014/main" id="{741025AF-FCCB-E83B-28D2-DE5C4B388544}"/>
              </a:ext>
            </a:extLst>
          </p:cNvPr>
          <p:cNvGrpSpPr/>
          <p:nvPr/>
        </p:nvGrpSpPr>
        <p:grpSpPr>
          <a:xfrm>
            <a:off x="4645881" y="2083675"/>
            <a:ext cx="1273225" cy="611529"/>
            <a:chOff x="4268406" y="2060659"/>
            <a:chExt cx="1273225" cy="611529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626B9E9B-3BE3-4414-F470-24559F47E755}"/>
                </a:ext>
              </a:extLst>
            </p:cNvPr>
            <p:cNvSpPr txBox="1"/>
            <p:nvPr/>
          </p:nvSpPr>
          <p:spPr>
            <a:xfrm>
              <a:off x="4268406" y="2395189"/>
              <a:ext cx="127322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Microsoft Intune</a:t>
              </a:r>
            </a:p>
          </p:txBody>
        </p:sp>
        <p:pic>
          <p:nvPicPr>
            <p:cNvPr id="39" name="Graphic 38" descr="Microsoft Intune product logo">
              <a:extLst>
                <a:ext uri="{FF2B5EF4-FFF2-40B4-BE49-F238E27FC236}">
                  <a16:creationId xmlns:a16="http://schemas.microsoft.com/office/drawing/2014/main" id="{5B80DC6B-F053-F1A3-1D0C-1F16D30378C1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4673796" y="2060659"/>
              <a:ext cx="401909" cy="354627"/>
            </a:xfrm>
            <a:prstGeom prst="rect">
              <a:avLst/>
            </a:prstGeom>
          </p:spPr>
        </p:pic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E8525941-B3AC-903D-2AD5-07CAAC6D5DE7}"/>
              </a:ext>
            </a:extLst>
          </p:cNvPr>
          <p:cNvGrpSpPr/>
          <p:nvPr/>
        </p:nvGrpSpPr>
        <p:grpSpPr>
          <a:xfrm>
            <a:off x="6034103" y="4407887"/>
            <a:ext cx="1363430" cy="482765"/>
            <a:chOff x="4272253" y="2734620"/>
            <a:chExt cx="1363430" cy="482765"/>
          </a:xfrm>
        </p:grpSpPr>
        <p:pic>
          <p:nvPicPr>
            <p:cNvPr id="53" name="Picture 12">
              <a:extLst>
                <a:ext uri="{FF2B5EF4-FFF2-40B4-BE49-F238E27FC236}">
                  <a16:creationId xmlns:a16="http://schemas.microsoft.com/office/drawing/2014/main" id="{2494DDD1-BC5E-CA93-90B7-732D5D0C92B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0800000">
              <a:off x="4906392" y="2820205"/>
              <a:ext cx="481804" cy="36581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4" name="Rectangle 53">
              <a:extLst>
                <a:ext uri="{FF2B5EF4-FFF2-40B4-BE49-F238E27FC236}">
                  <a16:creationId xmlns:a16="http://schemas.microsoft.com/office/drawing/2014/main" id="{DD3A9859-F55C-D7CF-FC65-119C55400D90}"/>
                </a:ext>
              </a:extLst>
            </p:cNvPr>
            <p:cNvSpPr/>
            <p:nvPr/>
          </p:nvSpPr>
          <p:spPr>
            <a:xfrm>
              <a:off x="4272253" y="2769051"/>
              <a:ext cx="1202655" cy="448334"/>
            </a:xfrm>
            <a:prstGeom prst="rect">
              <a:avLst/>
            </a:prstGeom>
            <a:noFill/>
            <a:ln w="19050">
              <a:solidFill>
                <a:srgbClr val="002060"/>
              </a:solidFill>
              <a:prstDash val="solid"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SG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F4D14C18-4872-D513-9624-41C562317D55}"/>
                </a:ext>
              </a:extLst>
            </p:cNvPr>
            <p:cNvSpPr txBox="1"/>
            <p:nvPr/>
          </p:nvSpPr>
          <p:spPr>
            <a:xfrm>
              <a:off x="4285661" y="2800613"/>
              <a:ext cx="67818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Virtual network</a:t>
              </a:r>
            </a:p>
          </p:txBody>
        </p:sp>
        <p:pic>
          <p:nvPicPr>
            <p:cNvPr id="57" name="Picture 2" descr="See the source image">
              <a:extLst>
                <a:ext uri="{FF2B5EF4-FFF2-40B4-BE49-F238E27FC236}">
                  <a16:creationId xmlns:a16="http://schemas.microsoft.com/office/drawing/2014/main" id="{663DCA5F-C6CE-69FD-5A51-9D7518553C8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 flipV="1">
              <a:off x="5355624" y="2734620"/>
              <a:ext cx="280059" cy="147031"/>
            </a:xfrm>
            <a:prstGeom prst="rect">
              <a:avLst/>
            </a:prstGeom>
            <a:solidFill>
              <a:schemeClr val="bg1"/>
            </a:solidFill>
          </p:spPr>
        </p:pic>
      </p:grpSp>
      <p:sp>
        <p:nvSpPr>
          <p:cNvPr id="64" name="TextBox 63">
            <a:extLst>
              <a:ext uri="{FF2B5EF4-FFF2-40B4-BE49-F238E27FC236}">
                <a16:creationId xmlns:a16="http://schemas.microsoft.com/office/drawing/2014/main" id="{20649EF0-45C0-82C2-B37A-15AC7D13461E}"/>
              </a:ext>
            </a:extLst>
          </p:cNvPr>
          <p:cNvSpPr txBox="1"/>
          <p:nvPr/>
        </p:nvSpPr>
        <p:spPr>
          <a:xfrm>
            <a:off x="8648768" y="5834447"/>
            <a:ext cx="17625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Direct internet </a:t>
            </a:r>
            <a:r>
              <a:rPr lang="en-US" sz="1200" dirty="0">
                <a:solidFill>
                  <a:prstClr val="black"/>
                </a:solidFill>
                <a:latin typeface="Calibri" panose="020F0502020204030204"/>
              </a:rPr>
              <a:t>t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raffic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(Optional routing </a:t>
            </a:r>
            <a:r>
              <a:rPr lang="en-US" sz="1200" dirty="0">
                <a:solidFill>
                  <a:prstClr val="black"/>
                </a:solidFill>
                <a:latin typeface="Calibri" panose="020F0502020204030204"/>
              </a:rPr>
              <a:t>p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ath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) </a:t>
            </a:r>
          </a:p>
        </p:txBody>
      </p:sp>
      <p:pic>
        <p:nvPicPr>
          <p:cNvPr id="1026" name="Picture 2" descr="Windows 365 documentation | Microsoft Learn">
            <a:extLst>
              <a:ext uri="{FF2B5EF4-FFF2-40B4-BE49-F238E27FC236}">
                <a16:creationId xmlns:a16="http://schemas.microsoft.com/office/drawing/2014/main" id="{2A23A30B-3107-8B84-B2D3-49B4490121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5664" y="4534376"/>
            <a:ext cx="392428" cy="3924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8B6B0BD0-28ED-008B-B52D-5DFEE10D2A94}"/>
              </a:ext>
            </a:extLst>
          </p:cNvPr>
          <p:cNvCxnSpPr>
            <a:stCxn id="1026" idx="3"/>
          </p:cNvCxnSpPr>
          <p:nvPr/>
        </p:nvCxnSpPr>
        <p:spPr>
          <a:xfrm flipV="1">
            <a:off x="1288092" y="4677671"/>
            <a:ext cx="3908968" cy="52919"/>
          </a:xfrm>
          <a:prstGeom prst="straightConnector1">
            <a:avLst/>
          </a:prstGeom>
          <a:ln w="28575">
            <a:solidFill>
              <a:srgbClr val="00B0F0"/>
            </a:solidFill>
            <a:headEnd type="none" w="lg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5F0AB962-3512-BB32-2003-A4B3F3670903}"/>
              </a:ext>
            </a:extLst>
          </p:cNvPr>
          <p:cNvSpPr txBox="1"/>
          <p:nvPr/>
        </p:nvSpPr>
        <p:spPr>
          <a:xfrm>
            <a:off x="233268" y="4975669"/>
            <a:ext cx="171721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Windows 365 app</a:t>
            </a:r>
          </a:p>
        </p:txBody>
      </p:sp>
      <p:pic>
        <p:nvPicPr>
          <p:cNvPr id="1028" name="Picture 4" descr="Introducing Windows 11 – Press materials for Windows 11 news announcement">
            <a:extLst>
              <a:ext uri="{FF2B5EF4-FFF2-40B4-BE49-F238E27FC236}">
                <a16:creationId xmlns:a16="http://schemas.microsoft.com/office/drawing/2014/main" id="{7CF7F53E-1178-9B74-C9DF-CD4032DC91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6433" y="6005263"/>
            <a:ext cx="1393494" cy="5632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1C42B9F0-7269-9535-8E9D-4C564F927322}"/>
              </a:ext>
            </a:extLst>
          </p:cNvPr>
          <p:cNvSpPr txBox="1"/>
          <p:nvPr/>
        </p:nvSpPr>
        <p:spPr>
          <a:xfrm>
            <a:off x="4451930" y="6442263"/>
            <a:ext cx="20507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Windows 365 gallery </a:t>
            </a:r>
            <a:r>
              <a:rPr lang="en-US" sz="1200" dirty="0">
                <a:solidFill>
                  <a:prstClr val="black"/>
                </a:solidFill>
                <a:latin typeface="Calibri" panose="020F0502020204030204"/>
              </a:rPr>
              <a:t>i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mages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7F5492E2-ABAF-219C-C827-6055C5579C24}"/>
              </a:ext>
            </a:extLst>
          </p:cNvPr>
          <p:cNvCxnSpPr>
            <a:stCxn id="1028" idx="0"/>
            <a:endCxn id="81" idx="1"/>
          </p:cNvCxnSpPr>
          <p:nvPr/>
        </p:nvCxnSpPr>
        <p:spPr>
          <a:xfrm flipV="1">
            <a:off x="5453180" y="4966391"/>
            <a:ext cx="0" cy="1038872"/>
          </a:xfrm>
          <a:prstGeom prst="straightConnector1">
            <a:avLst/>
          </a:prstGeom>
          <a:ln w="2857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Picture 23">
            <a:extLst>
              <a:ext uri="{FF2B5EF4-FFF2-40B4-BE49-F238E27FC236}">
                <a16:creationId xmlns:a16="http://schemas.microsoft.com/office/drawing/2014/main" id="{72236908-E1CD-6406-91C2-9FD896D36A8A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894610" y="5078597"/>
            <a:ext cx="1165425" cy="211391"/>
          </a:xfrm>
          <a:prstGeom prst="rect">
            <a:avLst/>
          </a:prstGeom>
          <a:ln>
            <a:solidFill>
              <a:schemeClr val="bg1"/>
            </a:solidFill>
          </a:ln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4088F437-32C5-EE1C-44D4-8F04343CC8A5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-2360" y="6039057"/>
            <a:ext cx="1531620" cy="82296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A294D9C3-8F6D-5E07-FD3A-4F870888800D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2638235" y="4940452"/>
            <a:ext cx="495300" cy="487680"/>
          </a:xfrm>
          <a:prstGeom prst="rect">
            <a:avLst/>
          </a:prstGeom>
        </p:spPr>
      </p:pic>
      <p:pic>
        <p:nvPicPr>
          <p:cNvPr id="10" name="Graphic 9">
            <a:extLst>
              <a:ext uri="{FF2B5EF4-FFF2-40B4-BE49-F238E27FC236}">
                <a16:creationId xmlns:a16="http://schemas.microsoft.com/office/drawing/2014/main" id="{D0FA8429-CE37-7A9B-6E7B-6FD3A54B4522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6304990" y="2165066"/>
            <a:ext cx="391638" cy="391638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B31C64D5-51A9-8333-B9BA-9988A20CE2C6}"/>
              </a:ext>
            </a:extLst>
          </p:cNvPr>
          <p:cNvSpPr txBox="1"/>
          <p:nvPr/>
        </p:nvSpPr>
        <p:spPr>
          <a:xfrm>
            <a:off x="5872466" y="2479759"/>
            <a:ext cx="130603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0" i="0" dirty="0">
                <a:solidFill>
                  <a:srgbClr val="000000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Microsoft </a:t>
            </a:r>
            <a:r>
              <a:rPr lang="en-US" sz="1000" b="0" i="0" dirty="0" err="1">
                <a:solidFill>
                  <a:srgbClr val="000000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Entra</a:t>
            </a:r>
            <a:r>
              <a:rPr lang="en-US" sz="1000" b="0" i="0" dirty="0">
                <a:solidFill>
                  <a:srgbClr val="000000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 ID</a:t>
            </a:r>
            <a:endParaRPr lang="en-US" sz="10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3055255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f42aa342-8706-4288-bd11-ebb85995028c}" enabled="1" method="Standard" siteId="{72f988bf-86f1-41af-91ab-2d7cd011db47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7477</TotalTime>
  <Words>53</Words>
  <Application>Microsoft Office PowerPoint</Application>
  <PresentationFormat>Widescreen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Segoe UI</vt:lpstr>
      <vt:lpstr>2_Office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Ravishankar Nandagopalan</dc:creator>
  <cp:lastModifiedBy>Justin Piesco (AQUENT LLC)</cp:lastModifiedBy>
  <cp:revision>4</cp:revision>
  <dcterms:created xsi:type="dcterms:W3CDTF">2023-06-27T06:52:47Z</dcterms:created>
  <dcterms:modified xsi:type="dcterms:W3CDTF">2023-10-25T16:57:50Z</dcterms:modified>
</cp:coreProperties>
</file>