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9FB5CF-D883-4E8A-8DD9-FCE27D064805}" v="55" dt="2023-08-07T02:52:26.3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4" autoAdjust="0"/>
    <p:restoredTop sz="94660"/>
  </p:normalViewPr>
  <p:slideViewPr>
    <p:cSldViewPr snapToGrid="0">
      <p:cViewPr varScale="1">
        <p:scale>
          <a:sx n="97" d="100"/>
          <a:sy n="97" d="100"/>
        </p:scale>
        <p:origin x="6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A52BC-D2F5-44E8-A8CF-8BB4E58346C5}" type="datetimeFigureOut">
              <a:rPr lang="en-SG" smtClean="0"/>
              <a:t>25/10/2023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B6EDF-2CC1-4D37-90C0-121C2F66D90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62063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842375"/>
            <a:ext cx="7023100" cy="465138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Honeywell Internal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7FC6C9-3F2A-4303-AD26-6D1FDF078F5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1105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6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91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69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6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2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2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20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32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1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1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5602" hidden="1">
            <a:extLst>
              <a:ext uri="{FF2B5EF4-FFF2-40B4-BE49-F238E27FC236}">
                <a16:creationId xmlns:a16="http://schemas.microsoft.com/office/drawing/2014/main" id="{39E3F618-0248-4649-A834-C0442574CBE1}"/>
              </a:ext>
            </a:extLst>
          </p:cNvPr>
          <p:cNvSpPr/>
          <p:nvPr/>
        </p:nvSpPr>
        <p:spPr>
          <a:xfrm>
            <a:off x="3216587" y="1001160"/>
            <a:ext cx="2742031" cy="4832051"/>
          </a:xfrm>
          <a:prstGeom prst="rect">
            <a:avLst/>
          </a:prstGeom>
          <a:ln w="127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00" tIns="45700" rIns="91400" bIns="457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2" name="Rectangle 131" hidden="1">
            <a:extLst>
              <a:ext uri="{FF2B5EF4-FFF2-40B4-BE49-F238E27FC236}">
                <a16:creationId xmlns:a16="http://schemas.microsoft.com/office/drawing/2014/main" id="{134BB791-31A3-F541-ADCF-1D963C7C647D}"/>
              </a:ext>
            </a:extLst>
          </p:cNvPr>
          <p:cNvSpPr/>
          <p:nvPr/>
        </p:nvSpPr>
        <p:spPr>
          <a:xfrm>
            <a:off x="6245167" y="1001160"/>
            <a:ext cx="2742031" cy="4832051"/>
          </a:xfrm>
          <a:prstGeom prst="rect">
            <a:avLst/>
          </a:prstGeom>
          <a:ln w="127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00" tIns="45700" rIns="91400" bIns="457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" name="Rectangle 132" hidden="1">
            <a:extLst>
              <a:ext uri="{FF2B5EF4-FFF2-40B4-BE49-F238E27FC236}">
                <a16:creationId xmlns:a16="http://schemas.microsoft.com/office/drawing/2014/main" id="{BF00E220-AF1C-2B4D-A73B-8ED21B82705A}"/>
              </a:ext>
            </a:extLst>
          </p:cNvPr>
          <p:cNvSpPr/>
          <p:nvPr/>
        </p:nvSpPr>
        <p:spPr>
          <a:xfrm>
            <a:off x="9238405" y="998252"/>
            <a:ext cx="2742031" cy="4832051"/>
          </a:xfrm>
          <a:prstGeom prst="rect">
            <a:avLst/>
          </a:prstGeom>
          <a:ln w="127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00" tIns="45700" rIns="91400" bIns="457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88F6037-36F0-4FC9-8013-8609B5E8B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041343"/>
              </p:ext>
            </p:extLst>
          </p:nvPr>
        </p:nvGraphicFramePr>
        <p:xfrm>
          <a:off x="481370" y="2813279"/>
          <a:ext cx="10093077" cy="3048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183437">
                  <a:extLst>
                    <a:ext uri="{9D8B030D-6E8A-4147-A177-3AD203B41FA5}">
                      <a16:colId xmlns:a16="http://schemas.microsoft.com/office/drawing/2014/main" val="349170933"/>
                    </a:ext>
                  </a:extLst>
                </a:gridCol>
                <a:gridCol w="593976">
                  <a:extLst>
                    <a:ext uri="{9D8B030D-6E8A-4147-A177-3AD203B41FA5}">
                      <a16:colId xmlns:a16="http://schemas.microsoft.com/office/drawing/2014/main" val="4284219426"/>
                    </a:ext>
                  </a:extLst>
                </a:gridCol>
                <a:gridCol w="593976">
                  <a:extLst>
                    <a:ext uri="{9D8B030D-6E8A-4147-A177-3AD203B41FA5}">
                      <a16:colId xmlns:a16="http://schemas.microsoft.com/office/drawing/2014/main" val="1884234354"/>
                    </a:ext>
                  </a:extLst>
                </a:gridCol>
                <a:gridCol w="593976">
                  <a:extLst>
                    <a:ext uri="{9D8B030D-6E8A-4147-A177-3AD203B41FA5}">
                      <a16:colId xmlns:a16="http://schemas.microsoft.com/office/drawing/2014/main" val="1852179110"/>
                    </a:ext>
                  </a:extLst>
                </a:gridCol>
                <a:gridCol w="593976">
                  <a:extLst>
                    <a:ext uri="{9D8B030D-6E8A-4147-A177-3AD203B41FA5}">
                      <a16:colId xmlns:a16="http://schemas.microsoft.com/office/drawing/2014/main" val="558382458"/>
                    </a:ext>
                  </a:extLst>
                </a:gridCol>
                <a:gridCol w="593976">
                  <a:extLst>
                    <a:ext uri="{9D8B030D-6E8A-4147-A177-3AD203B41FA5}">
                      <a16:colId xmlns:a16="http://schemas.microsoft.com/office/drawing/2014/main" val="289985603"/>
                    </a:ext>
                  </a:extLst>
                </a:gridCol>
                <a:gridCol w="593976">
                  <a:extLst>
                    <a:ext uri="{9D8B030D-6E8A-4147-A177-3AD203B41FA5}">
                      <a16:colId xmlns:a16="http://schemas.microsoft.com/office/drawing/2014/main" val="3684423642"/>
                    </a:ext>
                  </a:extLst>
                </a:gridCol>
                <a:gridCol w="593976">
                  <a:extLst>
                    <a:ext uri="{9D8B030D-6E8A-4147-A177-3AD203B41FA5}">
                      <a16:colId xmlns:a16="http://schemas.microsoft.com/office/drawing/2014/main" val="4185388317"/>
                    </a:ext>
                  </a:extLst>
                </a:gridCol>
                <a:gridCol w="593976">
                  <a:extLst>
                    <a:ext uri="{9D8B030D-6E8A-4147-A177-3AD203B41FA5}">
                      <a16:colId xmlns:a16="http://schemas.microsoft.com/office/drawing/2014/main" val="3280156622"/>
                    </a:ext>
                  </a:extLst>
                </a:gridCol>
                <a:gridCol w="593976">
                  <a:extLst>
                    <a:ext uri="{9D8B030D-6E8A-4147-A177-3AD203B41FA5}">
                      <a16:colId xmlns:a16="http://schemas.microsoft.com/office/drawing/2014/main" val="1663492684"/>
                    </a:ext>
                  </a:extLst>
                </a:gridCol>
                <a:gridCol w="593976">
                  <a:extLst>
                    <a:ext uri="{9D8B030D-6E8A-4147-A177-3AD203B41FA5}">
                      <a16:colId xmlns:a16="http://schemas.microsoft.com/office/drawing/2014/main" val="64395593"/>
                    </a:ext>
                  </a:extLst>
                </a:gridCol>
                <a:gridCol w="593976">
                  <a:extLst>
                    <a:ext uri="{9D8B030D-6E8A-4147-A177-3AD203B41FA5}">
                      <a16:colId xmlns:a16="http://schemas.microsoft.com/office/drawing/2014/main" val="425620407"/>
                    </a:ext>
                  </a:extLst>
                </a:gridCol>
                <a:gridCol w="593976">
                  <a:extLst>
                    <a:ext uri="{9D8B030D-6E8A-4147-A177-3AD203B41FA5}">
                      <a16:colId xmlns:a16="http://schemas.microsoft.com/office/drawing/2014/main" val="871316983"/>
                    </a:ext>
                  </a:extLst>
                </a:gridCol>
                <a:gridCol w="593976">
                  <a:extLst>
                    <a:ext uri="{9D8B030D-6E8A-4147-A177-3AD203B41FA5}">
                      <a16:colId xmlns:a16="http://schemas.microsoft.com/office/drawing/2014/main" val="3624861015"/>
                    </a:ext>
                  </a:extLst>
                </a:gridCol>
                <a:gridCol w="593976">
                  <a:extLst>
                    <a:ext uri="{9D8B030D-6E8A-4147-A177-3AD203B41FA5}">
                      <a16:colId xmlns:a16="http://schemas.microsoft.com/office/drawing/2014/main" val="3357517064"/>
                    </a:ext>
                  </a:extLst>
                </a:gridCol>
                <a:gridCol w="593976">
                  <a:extLst>
                    <a:ext uri="{9D8B030D-6E8A-4147-A177-3AD203B41FA5}">
                      <a16:colId xmlns:a16="http://schemas.microsoft.com/office/drawing/2014/main" val="862472174"/>
                    </a:ext>
                  </a:extLst>
                </a:gridCol>
              </a:tblGrid>
              <a:tr h="1584960">
                <a:tc>
                  <a:txBody>
                    <a:bodyPr/>
                    <a:lstStyle/>
                    <a:p>
                      <a:pPr algn="l"/>
                      <a:endParaRPr lang="en-US" sz="1300" b="1" dirty="0"/>
                    </a:p>
                  </a:txBody>
                  <a:tcPr marL="91400" marR="91400" marT="45700" marB="4570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Virtual Desktop service</a:t>
                      </a:r>
                      <a:endParaRPr lang="en-US" sz="1400" b="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01" marR="137101" marT="137101" marB="137101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Windows 365 service</a:t>
                      </a:r>
                      <a:endParaRPr lang="en-US" sz="1400" b="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01" marR="137101" marT="137101" marB="137101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Cloud PC infrastructure</a:t>
                      </a:r>
                    </a:p>
                  </a:txBody>
                  <a:tcPr marL="137101" marR="137101" marT="137101" marB="137101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Cloud PC VMs</a:t>
                      </a:r>
                    </a:p>
                  </a:txBody>
                  <a:tcPr marL="137101" marR="137101" marT="137101" marB="137101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Intune</a:t>
                      </a:r>
                    </a:p>
                  </a:txBody>
                  <a:tcPr marL="137101" marR="137101" marT="137101" marB="137101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Cloud PC virtual NICs</a:t>
                      </a:r>
                      <a:endParaRPr lang="en-US" sz="1400" b="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01" marR="137101" marT="137101" marB="137101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Azure subscription</a:t>
                      </a:r>
                      <a:endParaRPr lang="en-US" sz="1400" b="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01" marR="137101" marT="137101" marB="137101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Resource group</a:t>
                      </a:r>
                    </a:p>
                  </a:txBody>
                  <a:tcPr marL="137101" marR="137101" marT="137101" marB="137101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baseline="300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Azure Storage</a:t>
                      </a:r>
                      <a:endParaRPr lang="en-US" sz="1400" b="0" kern="1200" baseline="30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01" marR="137101" marT="137101" marB="137101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Virtual Network</a:t>
                      </a:r>
                      <a:endParaRPr lang="en-US" sz="1400" b="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01" marR="137101" marT="137101" marB="137101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Routing configuration</a:t>
                      </a:r>
                    </a:p>
                  </a:txBody>
                  <a:tcPr marL="137101" marR="137101" marT="137101" marB="137101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Microsoft </a:t>
                      </a:r>
                      <a:r>
                        <a:rPr lang="en-US" sz="1400" b="0" kern="1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Entra</a:t>
                      </a:r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ID &amp; Azure DNS</a:t>
                      </a:r>
                    </a:p>
                  </a:txBody>
                  <a:tcPr marL="137101" marR="137101" marT="137101" marB="137101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Guest OS</a:t>
                      </a:r>
                      <a:endParaRPr lang="en-US" sz="1400" b="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01" marR="137101" marT="137101" marB="137101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Applications</a:t>
                      </a:r>
                    </a:p>
                  </a:txBody>
                  <a:tcPr marL="137101" marR="137101" marT="137101" marB="137101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Cloud PC security</a:t>
                      </a:r>
                      <a:endParaRPr lang="en-US" sz="1400" b="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01" marR="137101" marT="137101" marB="137101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1964245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latin typeface="+mj-lt"/>
                        </a:rPr>
                        <a:t>Deployment</a:t>
                      </a:r>
                    </a:p>
                  </a:txBody>
                  <a:tcPr marL="91400" marR="91400" marT="45700" marB="4570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/>
                    </a:p>
                  </a:txBody>
                  <a:tcPr marL="91400" marR="91400" marT="45700" marB="457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77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77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77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77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77D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281387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latin typeface="+mj-lt"/>
                        </a:rPr>
                        <a:t>Life cycle</a:t>
                      </a:r>
                    </a:p>
                  </a:txBody>
                  <a:tcPr marL="91400" marR="91400" marT="45700" marB="4570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/>
                    </a:p>
                  </a:txBody>
                  <a:tcPr marL="91400" marR="91400" marT="45700" marB="457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77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77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77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77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77D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223548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latin typeface="+mj-lt"/>
                        </a:rPr>
                        <a:t>Configuration</a:t>
                      </a:r>
                    </a:p>
                  </a:txBody>
                  <a:tcPr marL="91400" marR="91400" marT="45700" marB="4570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/>
                    </a:p>
                  </a:txBody>
                  <a:tcPr marL="91400" marR="91400" marT="45700" marB="457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77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77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77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77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>
                        <a:solidFill>
                          <a:srgbClr val="0777D4"/>
                        </a:solidFill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844816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65A55013-B4EE-4F88-9264-B32D2756E1FB}"/>
              </a:ext>
            </a:extLst>
          </p:cNvPr>
          <p:cNvSpPr txBox="1"/>
          <p:nvPr/>
        </p:nvSpPr>
        <p:spPr>
          <a:xfrm>
            <a:off x="2920965" y="6112562"/>
            <a:ext cx="2498588" cy="368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06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 Microsoft responsibility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CB8E11A0-514D-4BD3-A1DF-5A9C366AB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3" y="457201"/>
            <a:ext cx="11018520" cy="1107996"/>
          </a:xfrm>
        </p:spPr>
        <p:txBody>
          <a:bodyPr>
            <a:normAutofit fontScale="90000"/>
          </a:bodyPr>
          <a:lstStyle/>
          <a:p>
            <a:r>
              <a:rPr lang="en-US" dirty="0"/>
              <a:t>Windows 365 </a:t>
            </a:r>
            <a:r>
              <a:rPr lang="en-US" dirty="0">
                <a:solidFill>
                  <a:srgbClr val="FF0000"/>
                </a:solidFill>
              </a:rPr>
              <a:t>Microsoft-hosted network</a:t>
            </a:r>
            <a:r>
              <a:rPr lang="en-US" dirty="0"/>
              <a:t> architecture pattern: Responsibility matrix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ECD15E3-AEF2-1D47-8C5D-26A2415BBB0A}"/>
              </a:ext>
            </a:extLst>
          </p:cNvPr>
          <p:cNvSpPr/>
          <p:nvPr/>
        </p:nvSpPr>
        <p:spPr bwMode="auto">
          <a:xfrm>
            <a:off x="2805208" y="6245021"/>
            <a:ext cx="167427" cy="167427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3840" tIns="195072" rIns="243840" bIns="19507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124326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67" b="0" i="0" u="none" strike="noStrike" kern="1200" cap="none" spc="0" normalizeH="0" baseline="0" noProof="0" err="1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Calibri" panose="020F0502020204030204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8222FCF-5C3D-4D48-AC00-8FC388BFC54E}"/>
              </a:ext>
            </a:extLst>
          </p:cNvPr>
          <p:cNvSpPr/>
          <p:nvPr/>
        </p:nvSpPr>
        <p:spPr bwMode="auto">
          <a:xfrm>
            <a:off x="5367883" y="6245021"/>
            <a:ext cx="167427" cy="1674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3840" tIns="195072" rIns="243840" bIns="19507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124326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67" b="0" i="0" u="none" strike="noStrike" kern="1200" cap="none" spc="0" normalizeH="0" baseline="0" noProof="0" err="1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Calibri" panose="020F0502020204030204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EF4EFB-C1C8-41CD-9A79-2099B25F700F}"/>
              </a:ext>
            </a:extLst>
          </p:cNvPr>
          <p:cNvSpPr txBox="1"/>
          <p:nvPr/>
        </p:nvSpPr>
        <p:spPr>
          <a:xfrm>
            <a:off x="7798467" y="6144068"/>
            <a:ext cx="1312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FF0000"/>
                </a:solidFill>
                <a:latin typeface="Calibri" panose="020F0502020204030204"/>
              </a:rPr>
              <a:t>#</a:t>
            </a: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 -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Optional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EF4AD3F2-8A1C-8331-653E-A2FCDD2B2378}"/>
              </a:ext>
            </a:extLst>
          </p:cNvPr>
          <p:cNvSpPr/>
          <p:nvPr/>
        </p:nvSpPr>
        <p:spPr>
          <a:xfrm rot="5400000">
            <a:off x="4728957" y="-440957"/>
            <a:ext cx="304796" cy="6560017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AED007F7-CF1E-A289-C303-1391A7252AAC}"/>
              </a:ext>
            </a:extLst>
          </p:cNvPr>
          <p:cNvSpPr/>
          <p:nvPr/>
        </p:nvSpPr>
        <p:spPr>
          <a:xfrm rot="5400000">
            <a:off x="9223611" y="1624404"/>
            <a:ext cx="304796" cy="2429289"/>
          </a:xfrm>
          <a:prstGeom prst="leftBrac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328C68-91EF-2B88-0C78-D5A9DF57390B}"/>
              </a:ext>
            </a:extLst>
          </p:cNvPr>
          <p:cNvSpPr txBox="1"/>
          <p:nvPr/>
        </p:nvSpPr>
        <p:spPr>
          <a:xfrm>
            <a:off x="3435832" y="2216572"/>
            <a:ext cx="2891045" cy="3745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Microsoft-owned infrastructure</a:t>
            </a:r>
            <a:endParaRPr lang="en-SG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947BCF-F462-4FFF-D5D3-BFD6EBA4BD7D}"/>
              </a:ext>
            </a:extLst>
          </p:cNvPr>
          <p:cNvSpPr txBox="1"/>
          <p:nvPr/>
        </p:nvSpPr>
        <p:spPr>
          <a:xfrm>
            <a:off x="7930487" y="2216572"/>
            <a:ext cx="2891044" cy="37457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Customer-owned infrastructure</a:t>
            </a:r>
            <a:endParaRPr lang="en-SG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6E2B70-3936-1217-923B-97265D790000}"/>
              </a:ext>
            </a:extLst>
          </p:cNvPr>
          <p:cNvSpPr txBox="1"/>
          <p:nvPr/>
        </p:nvSpPr>
        <p:spPr>
          <a:xfrm>
            <a:off x="5535310" y="6112562"/>
            <a:ext cx="1957302" cy="36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06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Customer responsibility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1A4C5F-5C4B-F907-4339-6C160DF726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360" y="6039057"/>
            <a:ext cx="153162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32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132" grpId="0" animBg="1"/>
      <p:bldP spid="13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Honeywell Internal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7478</TotalTime>
  <Words>70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Windows 365 Microsoft-hosted network architecture pattern: Responsibility matrix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Ravishankar Nandagopalan</dc:creator>
  <cp:lastModifiedBy>Justin Piesco (AQUENT LLC)</cp:lastModifiedBy>
  <cp:revision>4</cp:revision>
  <dcterms:created xsi:type="dcterms:W3CDTF">2023-06-27T06:52:47Z</dcterms:created>
  <dcterms:modified xsi:type="dcterms:W3CDTF">2023-10-25T16:31:56Z</dcterms:modified>
</cp:coreProperties>
</file>