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232589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3-31T19:51:43.700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1 1,'0'0,"0"0,10 5,5 1,-1 0,-3-1,-4-1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3-31T19:53:12.446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0 1,'0'0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E1384-4864-4C9D-ADC1-FB0E7CF6E6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47C68B-1C44-4637-9826-31E3A9886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02318-480D-4F44-849C-DCF9C4F8E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C1BCF-EA17-4914-9207-471365606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BE3CF-5CAC-44DC-B730-CFB615B09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10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EE8A-BD52-4303-87DD-B0C630F0A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F0B525-F182-4D10-BD78-460000EC8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68998-4EED-4D77-BEE9-096735DE2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A0F51-80A0-4FF0-8B02-9AA3C9DBA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F80D0-8C9E-4575-A227-B5551E34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1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E280A0-723C-4C9E-A51C-4A259107AB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FDDC71-2A6D-4813-BF15-02F519FEA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1F689-316B-460D-A56E-C9AE3BB9E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15B9C-AB73-4E10-AC27-016A79B5F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8BDCB-65ED-497E-82E8-E8DE3C826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51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DE9C4-77A8-46C5-9424-82D8E39C9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B815D-BA5E-475E-AD04-9E84C0FD4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D03D0-F123-4ECD-9D4D-A2798A414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E2EC9-D598-42DA-BB23-4A10E1821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C25A0-E736-4406-8332-C14FFFD4E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45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D4F3D-F905-4BC5-A9D7-CBAF5F42D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7EB57-85F0-45BE-AA62-1BA404CE4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96DCC-4949-40B9-A3CF-D170F84F5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45DC1-9443-4CD7-81D0-A4B04832D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4CEB1-1871-4B0F-A9BA-7126F8D7A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31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96385-4A1C-42BC-BAB9-898FBB7FB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724C1-1897-4BB5-845A-654A4A7E32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4574E3-D56C-4D01-B25D-5D6DCAA28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9EEDDB-DEBD-48AD-9102-6ED755C81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B04EA2-61AD-41EF-B22F-C8B11ECAE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D0370-8AB1-44B0-880E-095BDA00A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7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777E6-A4AB-44B0-AD6C-121458AFB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A272E-1888-47F5-AE5A-D8B7E44CF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E55744-8533-4947-808F-C90316D3F5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82E280-457F-487F-9D90-11B1E47C9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FD4F72-569B-4B86-BB7B-2231150DF1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635E6C-07A3-4AA5-8588-FEE69E5D7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012F15-F442-4412-9EDB-97FB655C3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829096-F8B3-48CF-9EDA-07859010B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669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DDE49-1E31-4FE8-8F93-A7598D32F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1F9DF-765A-45E8-9A9F-AAED8F630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347D1-4F0A-4E9D-A074-DC5EB16B4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DA362F-C9C2-4D4F-B82B-4A9612216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8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6F297D-38E7-46A1-ACBF-99DE1460C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32DCF6-0C79-40DC-9BBE-2A199AD1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F76BE-FC38-452E-92B0-B1381D09B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3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935B5-60D1-4AA3-95F1-5F15E2DDE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0221C-97AA-4BBF-84CA-013B84129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B11FA-A60D-46E5-A360-8D68CFE40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575D0A-F9EF-4527-BD71-A1D917D3E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6D6005-E103-4B1B-87BB-FB4DAF71A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66327-8A97-4E9D-8BE8-091141057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78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3DA97-80AD-4D2B-B860-712116238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57C0D6-9067-41FB-8E1C-91406E393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09739-E234-43E0-9BD5-CB4BF5DE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C48782-AC10-4211-9276-209183CCA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75CE8-AFDD-4184-B44C-CC76E6A68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D4630-7831-43A3-A6FE-9E86C6247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3BD0EA-623D-42C8-9657-EF4BDCCE2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3F983-FE4D-4B68-9DC8-1E31D5D57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33982-9055-444E-AF39-882C1B5FD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99572-FBDC-4F6C-ACEA-78101F176BB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E622B-4FAC-4E47-A187-CC8C3C6C3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34E2D-BBDC-4D4D-80F2-EF3F5E5066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E28AF-1E75-4419-9789-1313AD9AC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5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19.png"/><Relationship Id="rId7" Type="http://schemas.openxmlformats.org/officeDocument/2006/relationships/image" Target="../media/image6.png"/><Relationship Id="rId12" Type="http://schemas.openxmlformats.org/officeDocument/2006/relationships/image" Target="../media/image11.emf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C8B16893-1B1B-47E3-8F5E-56A744B5AE1B}"/>
              </a:ext>
            </a:extLst>
          </p:cNvPr>
          <p:cNvCxnSpPr>
            <a:cxnSpLocks/>
            <a:endCxn id="156" idx="1"/>
          </p:cNvCxnSpPr>
          <p:nvPr/>
        </p:nvCxnSpPr>
        <p:spPr>
          <a:xfrm rot="16200000" flipH="1">
            <a:off x="3713879" y="4268245"/>
            <a:ext cx="2736054" cy="1210667"/>
          </a:xfrm>
          <a:prstGeom prst="bentConnector2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EDEE14E-9012-4650-9A67-B35D9A551DC2}"/>
              </a:ext>
            </a:extLst>
          </p:cNvPr>
          <p:cNvSpPr/>
          <p:nvPr/>
        </p:nvSpPr>
        <p:spPr>
          <a:xfrm>
            <a:off x="1058617" y="3165138"/>
            <a:ext cx="1682566" cy="8780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42A399C-C2AB-4295-A45C-24CED181D5BC}"/>
              </a:ext>
            </a:extLst>
          </p:cNvPr>
          <p:cNvGrpSpPr/>
          <p:nvPr/>
        </p:nvGrpSpPr>
        <p:grpSpPr>
          <a:xfrm>
            <a:off x="197969" y="3287354"/>
            <a:ext cx="423750" cy="584447"/>
            <a:chOff x="965200" y="3436897"/>
            <a:chExt cx="528881" cy="647424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3E61C039-8727-418A-BD98-F9DA9079A4C9}"/>
                </a:ext>
              </a:extLst>
            </p:cNvPr>
            <p:cNvGrpSpPr/>
            <p:nvPr/>
          </p:nvGrpSpPr>
          <p:grpSpPr>
            <a:xfrm flipH="1">
              <a:off x="965200" y="3436897"/>
              <a:ext cx="528881" cy="647424"/>
              <a:chOff x="3003960" y="3685414"/>
              <a:chExt cx="403310" cy="493707"/>
            </a:xfrm>
          </p:grpSpPr>
          <p:sp>
            <p:nvSpPr>
              <p:cNvPr id="24" name="Snip Single Corner Rectangle 26">
                <a:extLst>
                  <a:ext uri="{FF2B5EF4-FFF2-40B4-BE49-F238E27FC236}">
                    <a16:creationId xmlns:a16="http://schemas.microsoft.com/office/drawing/2014/main" id="{CA3807D9-19B6-42D7-8220-4CBF88D7A4B1}"/>
                  </a:ext>
                </a:extLst>
              </p:cNvPr>
              <p:cNvSpPr/>
              <p:nvPr/>
            </p:nvSpPr>
            <p:spPr bwMode="auto">
              <a:xfrm flipH="1">
                <a:off x="3003960" y="3685414"/>
                <a:ext cx="403310" cy="493707"/>
              </a:xfrm>
              <a:prstGeom prst="snip1Rect">
                <a:avLst>
                  <a:gd name="adj" fmla="val 28736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2854" tIns="146284" rIns="182854" bIns="146284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32293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light"/>
                  <a:ea typeface="Segoe UI" pitchFamily="34" charset="0"/>
                  <a:cs typeface="Segoe UI" pitchFamily="34" charset="0"/>
                </a:endParaRPr>
              </a:p>
            </p:txBody>
          </p:sp>
          <p:sp>
            <p:nvSpPr>
              <p:cNvPr id="25" name="Triangle 27">
                <a:extLst>
                  <a:ext uri="{FF2B5EF4-FFF2-40B4-BE49-F238E27FC236}">
                    <a16:creationId xmlns:a16="http://schemas.microsoft.com/office/drawing/2014/main" id="{038EEF24-2D3C-484A-9A7F-740773D19952}"/>
                  </a:ext>
                </a:extLst>
              </p:cNvPr>
              <p:cNvSpPr/>
              <p:nvPr/>
            </p:nvSpPr>
            <p:spPr bwMode="auto">
              <a:xfrm rot="8100000">
                <a:off x="3012552" y="3733609"/>
                <a:ext cx="160049" cy="80930"/>
              </a:xfrm>
              <a:prstGeom prst="triangle">
                <a:avLst/>
              </a:prstGeom>
              <a:noFill/>
              <a:ln w="12700">
                <a:solidFill>
                  <a:schemeClr val="tx1"/>
                </a:solidFill>
                <a:bevel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2854" tIns="146284" rIns="182854" bIns="146284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32293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light"/>
                  <a:ea typeface="Segoe UI" pitchFamily="34" charset="0"/>
                  <a:cs typeface="Segoe UI" pitchFamily="34" charset="0"/>
                </a:endParaRPr>
              </a:p>
            </p:txBody>
          </p: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5FB046D-3090-46F7-9B96-B42E0A5CA9C9}"/>
                </a:ext>
              </a:extLst>
            </p:cNvPr>
            <p:cNvCxnSpPr/>
            <p:nvPr/>
          </p:nvCxnSpPr>
          <p:spPr>
            <a:xfrm>
              <a:off x="1047750" y="3578225"/>
              <a:ext cx="215900" cy="0"/>
            </a:xfrm>
            <a:prstGeom prst="line">
              <a:avLst/>
            </a:prstGeom>
            <a:ln w="12700" cap="rnd">
              <a:solidFill>
                <a:schemeClr val="tx1"/>
              </a:solidFill>
              <a:miter lim="800000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2D30E80-BA2C-4AAE-8BA7-C8F80D96A971}"/>
                </a:ext>
              </a:extLst>
            </p:cNvPr>
            <p:cNvCxnSpPr/>
            <p:nvPr/>
          </p:nvCxnSpPr>
          <p:spPr>
            <a:xfrm>
              <a:off x="1047750" y="3697817"/>
              <a:ext cx="368300" cy="0"/>
            </a:xfrm>
            <a:prstGeom prst="line">
              <a:avLst/>
            </a:prstGeom>
            <a:ln w="12700" cap="rnd">
              <a:solidFill>
                <a:schemeClr val="tx1"/>
              </a:solidFill>
              <a:miter lim="800000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0E98D5A-61E9-4628-9341-9D6906EEEFFF}"/>
                </a:ext>
              </a:extLst>
            </p:cNvPr>
            <p:cNvCxnSpPr/>
            <p:nvPr/>
          </p:nvCxnSpPr>
          <p:spPr>
            <a:xfrm>
              <a:off x="1047750" y="3817409"/>
              <a:ext cx="368300" cy="0"/>
            </a:xfrm>
            <a:prstGeom prst="line">
              <a:avLst/>
            </a:prstGeom>
            <a:ln w="12700" cap="rnd">
              <a:solidFill>
                <a:schemeClr val="tx1"/>
              </a:solidFill>
              <a:miter lim="800000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2C6E408-9BFD-441D-A825-BE19673DA5E0}"/>
                </a:ext>
              </a:extLst>
            </p:cNvPr>
            <p:cNvCxnSpPr/>
            <p:nvPr/>
          </p:nvCxnSpPr>
          <p:spPr>
            <a:xfrm>
              <a:off x="1047750" y="3937000"/>
              <a:ext cx="368300" cy="0"/>
            </a:xfrm>
            <a:prstGeom prst="line">
              <a:avLst/>
            </a:prstGeom>
            <a:ln w="12700" cap="rnd">
              <a:solidFill>
                <a:schemeClr val="tx1"/>
              </a:solidFill>
              <a:miter lim="800000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9911592B-BB78-4F7B-84E1-F4BB6C315F31}"/>
              </a:ext>
            </a:extLst>
          </p:cNvPr>
          <p:cNvSpPr txBox="1"/>
          <p:nvPr/>
        </p:nvSpPr>
        <p:spPr>
          <a:xfrm>
            <a:off x="102947" y="3921581"/>
            <a:ext cx="616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/>
              <a:t>Data</a:t>
            </a:r>
          </a:p>
        </p:txBody>
      </p: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774DDC25-A925-47AC-BD56-C16049308BD6}"/>
              </a:ext>
            </a:extLst>
          </p:cNvPr>
          <p:cNvCxnSpPr>
            <a:cxnSpLocks/>
            <a:stCxn id="105" idx="0"/>
            <a:endCxn id="68" idx="1"/>
          </p:cNvCxnSpPr>
          <p:nvPr/>
        </p:nvCxnSpPr>
        <p:spPr>
          <a:xfrm rot="5400000" flipH="1" flipV="1">
            <a:off x="3946618" y="1503105"/>
            <a:ext cx="2340915" cy="12810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BB852FB-7135-4FAD-BD22-58EB9D017465}"/>
              </a:ext>
            </a:extLst>
          </p:cNvPr>
          <p:cNvGrpSpPr/>
          <p:nvPr/>
        </p:nvGrpSpPr>
        <p:grpSpPr>
          <a:xfrm>
            <a:off x="1096718" y="2575208"/>
            <a:ext cx="1893933" cy="473615"/>
            <a:chOff x="4102660" y="2418573"/>
            <a:chExt cx="2070630" cy="560671"/>
          </a:xfrm>
        </p:grpSpPr>
        <p:sp>
          <p:nvSpPr>
            <p:cNvPr id="7" name="people_4" title="Icon of a person">
              <a:extLst>
                <a:ext uri="{FF2B5EF4-FFF2-40B4-BE49-F238E27FC236}">
                  <a16:creationId xmlns:a16="http://schemas.microsoft.com/office/drawing/2014/main" id="{5D09B007-50E9-4AE4-AE60-75DA0FFBCC23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4102660" y="2418573"/>
              <a:ext cx="501503" cy="560671"/>
            </a:xfrm>
            <a:custGeom>
              <a:avLst/>
              <a:gdLst>
                <a:gd name="T0" fmla="*/ 48 w 246"/>
                <a:gd name="T1" fmla="*/ 76 h 275"/>
                <a:gd name="T2" fmla="*/ 124 w 246"/>
                <a:gd name="T3" fmla="*/ 0 h 275"/>
                <a:gd name="T4" fmla="*/ 201 w 246"/>
                <a:gd name="T5" fmla="*/ 76 h 275"/>
                <a:gd name="T6" fmla="*/ 124 w 246"/>
                <a:gd name="T7" fmla="*/ 152 h 275"/>
                <a:gd name="T8" fmla="*/ 48 w 246"/>
                <a:gd name="T9" fmla="*/ 76 h 275"/>
                <a:gd name="T10" fmla="*/ 246 w 246"/>
                <a:gd name="T11" fmla="*/ 275 h 275"/>
                <a:gd name="T12" fmla="*/ 123 w 246"/>
                <a:gd name="T13" fmla="*/ 152 h 275"/>
                <a:gd name="T14" fmla="*/ 0 w 246"/>
                <a:gd name="T15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6" h="275">
                  <a:moveTo>
                    <a:pt x="48" y="76"/>
                  </a:moveTo>
                  <a:cubicBezTo>
                    <a:pt x="48" y="34"/>
                    <a:pt x="82" y="0"/>
                    <a:pt x="124" y="0"/>
                  </a:cubicBezTo>
                  <a:cubicBezTo>
                    <a:pt x="166" y="0"/>
                    <a:pt x="201" y="34"/>
                    <a:pt x="201" y="76"/>
                  </a:cubicBezTo>
                  <a:cubicBezTo>
                    <a:pt x="201" y="118"/>
                    <a:pt x="166" y="152"/>
                    <a:pt x="124" y="152"/>
                  </a:cubicBezTo>
                  <a:cubicBezTo>
                    <a:pt x="82" y="152"/>
                    <a:pt x="48" y="118"/>
                    <a:pt x="48" y="76"/>
                  </a:cubicBezTo>
                  <a:close/>
                  <a:moveTo>
                    <a:pt x="246" y="275"/>
                  </a:moveTo>
                  <a:cubicBezTo>
                    <a:pt x="246" y="207"/>
                    <a:pt x="191" y="152"/>
                    <a:pt x="123" y="152"/>
                  </a:cubicBezTo>
                  <a:cubicBezTo>
                    <a:pt x="55" y="152"/>
                    <a:pt x="0" y="207"/>
                    <a:pt x="0" y="275"/>
                  </a:cubicBezTo>
                </a:path>
              </a:pathLst>
            </a:custGeom>
            <a:solidFill>
              <a:schemeClr val="tx1"/>
            </a:solidFill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025A6EB-9D4E-48A0-A7CA-F1F0852E5676}"/>
                </a:ext>
              </a:extLst>
            </p:cNvPr>
            <p:cNvSpPr txBox="1"/>
            <p:nvPr/>
          </p:nvSpPr>
          <p:spPr>
            <a:xfrm>
              <a:off x="4596779" y="2516732"/>
              <a:ext cx="1576511" cy="36435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/>
                <a:t>1. Data Engineer</a:t>
              </a:r>
            </a:p>
          </p:txBody>
        </p:sp>
      </p:grpSp>
      <p:pic>
        <p:nvPicPr>
          <p:cNvPr id="42" name="グラフィックス 103">
            <a:extLst>
              <a:ext uri="{FF2B5EF4-FFF2-40B4-BE49-F238E27FC236}">
                <a16:creationId xmlns:a16="http://schemas.microsoft.com/office/drawing/2014/main" id="{50E5F699-7EB1-4391-849C-850F4F4560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1039" t="29793" r="29693" b="28682"/>
          <a:stretch/>
        </p:blipFill>
        <p:spPr>
          <a:xfrm>
            <a:off x="1167818" y="3313171"/>
            <a:ext cx="649009" cy="532811"/>
          </a:xfrm>
          <a:prstGeom prst="rect">
            <a:avLst/>
          </a:prstGeom>
        </p:spPr>
      </p:pic>
      <p:pic>
        <p:nvPicPr>
          <p:cNvPr id="68" name="グラフィックス 6">
            <a:extLst>
              <a:ext uri="{FF2B5EF4-FFF2-40B4-BE49-F238E27FC236}">
                <a16:creationId xmlns:a16="http://schemas.microsoft.com/office/drawing/2014/main" id="{E1C209BC-19E0-4626-ABB2-B48CBA8059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57578" y="742957"/>
            <a:ext cx="460383" cy="460383"/>
          </a:xfrm>
          <a:prstGeom prst="rect">
            <a:avLst/>
          </a:prstGeom>
        </p:spPr>
      </p:pic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574D38BB-1B78-4F06-B7AA-B29D024C64D0}"/>
              </a:ext>
            </a:extLst>
          </p:cNvPr>
          <p:cNvCxnSpPr>
            <a:cxnSpLocks/>
            <a:stCxn id="42" idx="3"/>
            <a:endCxn id="33" idx="1"/>
          </p:cNvCxnSpPr>
          <p:nvPr/>
        </p:nvCxnSpPr>
        <p:spPr>
          <a:xfrm flipV="1">
            <a:off x="1816827" y="3578261"/>
            <a:ext cx="386246" cy="13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8" name="Picture 97">
            <a:extLst>
              <a:ext uri="{FF2B5EF4-FFF2-40B4-BE49-F238E27FC236}">
                <a16:creationId xmlns:a16="http://schemas.microsoft.com/office/drawing/2014/main" id="{AB22B223-ADBF-49F8-91E8-8F7BB2CA88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41836" y="1878465"/>
            <a:ext cx="924840" cy="1043084"/>
          </a:xfrm>
          <a:prstGeom prst="rect">
            <a:avLst/>
          </a:prstGeom>
        </p:spPr>
      </p:pic>
      <p:sp>
        <p:nvSpPr>
          <p:cNvPr id="99" name="Flowchart: Decision 98">
            <a:extLst>
              <a:ext uri="{FF2B5EF4-FFF2-40B4-BE49-F238E27FC236}">
                <a16:creationId xmlns:a16="http://schemas.microsoft.com/office/drawing/2014/main" id="{0C9AE39C-FB53-42D2-9545-54E6BA27AC35}"/>
              </a:ext>
            </a:extLst>
          </p:cNvPr>
          <p:cNvSpPr/>
          <p:nvPr/>
        </p:nvSpPr>
        <p:spPr>
          <a:xfrm>
            <a:off x="7013114" y="1913506"/>
            <a:ext cx="1317407" cy="972800"/>
          </a:xfrm>
          <a:prstGeom prst="flowChartDecision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/>
              <a:t>Good model?</a:t>
            </a:r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CCB52D30-2E6C-49C6-8DFE-D17197F17927}"/>
              </a:ext>
            </a:extLst>
          </p:cNvPr>
          <p:cNvCxnSpPr>
            <a:cxnSpLocks/>
            <a:stCxn id="99" idx="2"/>
            <a:endCxn id="183" idx="0"/>
          </p:cNvCxnSpPr>
          <p:nvPr/>
        </p:nvCxnSpPr>
        <p:spPr>
          <a:xfrm rot="16200000" flipH="1">
            <a:off x="7511669" y="3046455"/>
            <a:ext cx="1449924" cy="112962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871756ED-F0B7-4508-8C3B-35033031CB0D}"/>
              </a:ext>
            </a:extLst>
          </p:cNvPr>
          <p:cNvCxnSpPr>
            <a:cxnSpLocks/>
            <a:stCxn id="98" idx="3"/>
            <a:endCxn id="99" idx="1"/>
          </p:cNvCxnSpPr>
          <p:nvPr/>
        </p:nvCxnSpPr>
        <p:spPr>
          <a:xfrm flipV="1">
            <a:off x="6466676" y="2399906"/>
            <a:ext cx="546438" cy="1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C00DE890-F838-4DC8-B100-C551D5A79301}"/>
              </a:ext>
            </a:extLst>
          </p:cNvPr>
          <p:cNvSpPr txBox="1"/>
          <p:nvPr/>
        </p:nvSpPr>
        <p:spPr>
          <a:xfrm>
            <a:off x="8053728" y="3685668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No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DE788953-4C16-4B37-8BC6-C31F2BE366E1}"/>
              </a:ext>
            </a:extLst>
          </p:cNvPr>
          <p:cNvCxnSpPr>
            <a:cxnSpLocks/>
          </p:cNvCxnSpPr>
          <p:nvPr/>
        </p:nvCxnSpPr>
        <p:spPr>
          <a:xfrm flipH="1">
            <a:off x="6008668" y="1307671"/>
            <a:ext cx="1" cy="532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93E702F4-07D2-4FEE-824A-22FDB4F23C42}"/>
              </a:ext>
            </a:extLst>
          </p:cNvPr>
          <p:cNvCxnSpPr>
            <a:cxnSpLocks/>
            <a:endCxn id="3" idx="3"/>
          </p:cNvCxnSpPr>
          <p:nvPr/>
        </p:nvCxnSpPr>
        <p:spPr>
          <a:xfrm flipH="1">
            <a:off x="7988525" y="4541331"/>
            <a:ext cx="58459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1" name="グラフィックス 24">
            <a:extLst>
              <a:ext uri="{FF2B5EF4-FFF2-40B4-BE49-F238E27FC236}">
                <a16:creationId xmlns:a16="http://schemas.microsoft.com/office/drawing/2014/main" id="{35C3E602-0D9D-4717-A78D-16748D6E6A3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856078" y="6053282"/>
            <a:ext cx="529015" cy="396761"/>
          </a:xfrm>
          <a:prstGeom prst="rect">
            <a:avLst/>
          </a:prstGeom>
        </p:spPr>
      </p:pic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06F74144-5728-49F7-A51D-A03F08B3569E}"/>
              </a:ext>
            </a:extLst>
          </p:cNvPr>
          <p:cNvCxnSpPr>
            <a:cxnSpLocks/>
            <a:stCxn id="156" idx="3"/>
            <a:endCxn id="141" idx="1"/>
          </p:cNvCxnSpPr>
          <p:nvPr/>
        </p:nvCxnSpPr>
        <p:spPr>
          <a:xfrm>
            <a:off x="6336630" y="6241606"/>
            <a:ext cx="519448" cy="10057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2B3E0490-1D1D-4B26-B8EC-94B18BD5EF3F}"/>
              </a:ext>
            </a:extLst>
          </p:cNvPr>
          <p:cNvGrpSpPr/>
          <p:nvPr/>
        </p:nvGrpSpPr>
        <p:grpSpPr>
          <a:xfrm>
            <a:off x="3778250" y="6319953"/>
            <a:ext cx="1758233" cy="473615"/>
            <a:chOff x="4102660" y="2418573"/>
            <a:chExt cx="1922270" cy="560671"/>
          </a:xfrm>
        </p:grpSpPr>
        <p:sp>
          <p:nvSpPr>
            <p:cNvPr id="151" name="people_4" title="Icon of a person">
              <a:extLst>
                <a:ext uri="{FF2B5EF4-FFF2-40B4-BE49-F238E27FC236}">
                  <a16:creationId xmlns:a16="http://schemas.microsoft.com/office/drawing/2014/main" id="{6D7C0B36-4EE1-47C0-98DE-ABCABF7E2A4E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4102660" y="2418573"/>
              <a:ext cx="501503" cy="560671"/>
            </a:xfrm>
            <a:custGeom>
              <a:avLst/>
              <a:gdLst>
                <a:gd name="T0" fmla="*/ 48 w 246"/>
                <a:gd name="T1" fmla="*/ 76 h 275"/>
                <a:gd name="T2" fmla="*/ 124 w 246"/>
                <a:gd name="T3" fmla="*/ 0 h 275"/>
                <a:gd name="T4" fmla="*/ 201 w 246"/>
                <a:gd name="T5" fmla="*/ 76 h 275"/>
                <a:gd name="T6" fmla="*/ 124 w 246"/>
                <a:gd name="T7" fmla="*/ 152 h 275"/>
                <a:gd name="T8" fmla="*/ 48 w 246"/>
                <a:gd name="T9" fmla="*/ 76 h 275"/>
                <a:gd name="T10" fmla="*/ 246 w 246"/>
                <a:gd name="T11" fmla="*/ 275 h 275"/>
                <a:gd name="T12" fmla="*/ 123 w 246"/>
                <a:gd name="T13" fmla="*/ 152 h 275"/>
                <a:gd name="T14" fmla="*/ 0 w 246"/>
                <a:gd name="T15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6" h="275">
                  <a:moveTo>
                    <a:pt x="48" y="76"/>
                  </a:moveTo>
                  <a:cubicBezTo>
                    <a:pt x="48" y="34"/>
                    <a:pt x="82" y="0"/>
                    <a:pt x="124" y="0"/>
                  </a:cubicBezTo>
                  <a:cubicBezTo>
                    <a:pt x="166" y="0"/>
                    <a:pt x="201" y="34"/>
                    <a:pt x="201" y="76"/>
                  </a:cubicBezTo>
                  <a:cubicBezTo>
                    <a:pt x="201" y="118"/>
                    <a:pt x="166" y="152"/>
                    <a:pt x="124" y="152"/>
                  </a:cubicBezTo>
                  <a:cubicBezTo>
                    <a:pt x="82" y="152"/>
                    <a:pt x="48" y="118"/>
                    <a:pt x="48" y="76"/>
                  </a:cubicBezTo>
                  <a:close/>
                  <a:moveTo>
                    <a:pt x="246" y="275"/>
                  </a:moveTo>
                  <a:cubicBezTo>
                    <a:pt x="246" y="207"/>
                    <a:pt x="191" y="152"/>
                    <a:pt x="123" y="152"/>
                  </a:cubicBezTo>
                  <a:cubicBezTo>
                    <a:pt x="55" y="152"/>
                    <a:pt x="0" y="207"/>
                    <a:pt x="0" y="275"/>
                  </a:cubicBezTo>
                </a:path>
              </a:pathLst>
            </a:custGeom>
            <a:solidFill>
              <a:schemeClr val="accent2"/>
            </a:solidFill>
            <a:ln w="15875" cap="sq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B06A5FFA-A3AE-458E-9F8F-266E45E0657D}"/>
                </a:ext>
              </a:extLst>
            </p:cNvPr>
            <p:cNvSpPr txBox="1"/>
            <p:nvPr/>
          </p:nvSpPr>
          <p:spPr>
            <a:xfrm>
              <a:off x="4448419" y="2516732"/>
              <a:ext cx="1576511" cy="3643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>
                  <a:solidFill>
                    <a:schemeClr val="accent2"/>
                  </a:solidFill>
                </a:rPr>
                <a:t>4. BI Analyst</a:t>
              </a:r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525B9C0A-037B-407A-9A04-37BF7B0FC9C5}"/>
              </a:ext>
            </a:extLst>
          </p:cNvPr>
          <p:cNvSpPr/>
          <p:nvPr/>
        </p:nvSpPr>
        <p:spPr>
          <a:xfrm>
            <a:off x="5409917" y="5668414"/>
            <a:ext cx="2196494" cy="112515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6" name="Picture 155" descr="A picture containing clock&#10;&#10;Description automatically generated">
            <a:extLst>
              <a:ext uri="{FF2B5EF4-FFF2-40B4-BE49-F238E27FC236}">
                <a16:creationId xmlns:a16="http://schemas.microsoft.com/office/drawing/2014/main" id="{7DCF2EB4-618C-41DC-81E5-B3CD4664BD3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87240" y="5921130"/>
            <a:ext cx="649390" cy="640951"/>
          </a:xfrm>
          <a:prstGeom prst="rect">
            <a:avLst/>
          </a:prstGeom>
        </p:spPr>
      </p:pic>
      <p:sp>
        <p:nvSpPr>
          <p:cNvPr id="159" name="Rectangle 158">
            <a:extLst>
              <a:ext uri="{FF2B5EF4-FFF2-40B4-BE49-F238E27FC236}">
                <a16:creationId xmlns:a16="http://schemas.microsoft.com/office/drawing/2014/main" id="{95D84880-8E3A-4E5F-9420-74E55F12FF85}"/>
              </a:ext>
            </a:extLst>
          </p:cNvPr>
          <p:cNvSpPr/>
          <p:nvPr/>
        </p:nvSpPr>
        <p:spPr>
          <a:xfrm>
            <a:off x="5411107" y="628932"/>
            <a:ext cx="6628493" cy="2422817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4" name="グラフィックス 21">
            <a:extLst>
              <a:ext uri="{FF2B5EF4-FFF2-40B4-BE49-F238E27FC236}">
                <a16:creationId xmlns:a16="http://schemas.microsoft.com/office/drawing/2014/main" id="{7DCA2827-3955-46CC-9124-9077CB38417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191744" y="2146418"/>
            <a:ext cx="511361" cy="511361"/>
          </a:xfrm>
          <a:prstGeom prst="rect">
            <a:avLst/>
          </a:prstGeom>
        </p:spPr>
      </p:pic>
      <p:cxnSp>
        <p:nvCxnSpPr>
          <p:cNvPr id="176" name="Straight Arrow Connector 175">
            <a:extLst>
              <a:ext uri="{FF2B5EF4-FFF2-40B4-BE49-F238E27FC236}">
                <a16:creationId xmlns:a16="http://schemas.microsoft.com/office/drawing/2014/main" id="{8C599999-9A82-43F3-8BD4-A0835D08D40E}"/>
              </a:ext>
            </a:extLst>
          </p:cNvPr>
          <p:cNvCxnSpPr>
            <a:cxnSpLocks/>
          </p:cNvCxnSpPr>
          <p:nvPr/>
        </p:nvCxnSpPr>
        <p:spPr>
          <a:xfrm>
            <a:off x="9646047" y="2387270"/>
            <a:ext cx="457200" cy="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2F704571-9C4E-4DB7-A608-39B3266447DF}"/>
              </a:ext>
            </a:extLst>
          </p:cNvPr>
          <p:cNvCxnSpPr>
            <a:cxnSpLocks/>
          </p:cNvCxnSpPr>
          <p:nvPr/>
        </p:nvCxnSpPr>
        <p:spPr>
          <a:xfrm>
            <a:off x="10774547" y="2402099"/>
            <a:ext cx="457200" cy="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7" name="Picture 206">
            <a:extLst>
              <a:ext uri="{FF2B5EF4-FFF2-40B4-BE49-F238E27FC236}">
                <a16:creationId xmlns:a16="http://schemas.microsoft.com/office/drawing/2014/main" id="{ED638530-4E56-4215-BE1A-1A5EA06CB9C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239301" y="2096079"/>
            <a:ext cx="617514" cy="61618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" name="Flowchart: Decision 2">
            <a:extLst>
              <a:ext uri="{FF2B5EF4-FFF2-40B4-BE49-F238E27FC236}">
                <a16:creationId xmlns:a16="http://schemas.microsoft.com/office/drawing/2014/main" id="{EA651710-9E89-478B-8942-C4F0F99C1D69}"/>
              </a:ext>
            </a:extLst>
          </p:cNvPr>
          <p:cNvSpPr/>
          <p:nvPr/>
        </p:nvSpPr>
        <p:spPr>
          <a:xfrm>
            <a:off x="6671118" y="4054931"/>
            <a:ext cx="1317407" cy="972800"/>
          </a:xfrm>
          <a:prstGeom prst="flowChartDecisi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/>
              <a:t>Good model?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91F3A03-E451-400B-9432-3C8FDCF65F19}"/>
              </a:ext>
            </a:extLst>
          </p:cNvPr>
          <p:cNvCxnSpPr>
            <a:cxnSpLocks/>
            <a:stCxn id="105" idx="3"/>
          </p:cNvCxnSpPr>
          <p:nvPr/>
        </p:nvCxnSpPr>
        <p:spPr>
          <a:xfrm>
            <a:off x="4723319" y="3560810"/>
            <a:ext cx="1016581" cy="855708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13653B4-57C3-438B-A0E1-CDB9AB2DD8ED}"/>
              </a:ext>
            </a:extLst>
          </p:cNvPr>
          <p:cNvCxnSpPr>
            <a:cxnSpLocks/>
            <a:stCxn id="3" idx="0"/>
            <a:endCxn id="98" idx="2"/>
          </p:cNvCxnSpPr>
          <p:nvPr/>
        </p:nvCxnSpPr>
        <p:spPr>
          <a:xfrm rot="16200000" flipV="1">
            <a:off x="6100348" y="2825457"/>
            <a:ext cx="1133382" cy="1325566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59A92F-721B-454B-BAAB-DC96715637A8}"/>
              </a:ext>
            </a:extLst>
          </p:cNvPr>
          <p:cNvGrpSpPr/>
          <p:nvPr/>
        </p:nvGrpSpPr>
        <p:grpSpPr>
          <a:xfrm>
            <a:off x="2906680" y="3324019"/>
            <a:ext cx="922047" cy="959211"/>
            <a:chOff x="4122597" y="2322692"/>
            <a:chExt cx="922047" cy="959211"/>
          </a:xfrm>
        </p:grpSpPr>
        <p:pic>
          <p:nvPicPr>
            <p:cNvPr id="44" name="グラフィックス 8">
              <a:extLst>
                <a:ext uri="{FF2B5EF4-FFF2-40B4-BE49-F238E27FC236}">
                  <a16:creationId xmlns:a16="http://schemas.microsoft.com/office/drawing/2014/main" id="{486B82F6-581E-4044-A34E-A5684046A397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4410381" y="2322692"/>
              <a:ext cx="493492" cy="493492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197B0BB-5F43-4C95-B581-CA488B28C59F}"/>
                </a:ext>
              </a:extLst>
            </p:cNvPr>
            <p:cNvSpPr txBox="1"/>
            <p:nvPr/>
          </p:nvSpPr>
          <p:spPr>
            <a:xfrm>
              <a:off x="4122597" y="2820238"/>
              <a:ext cx="9220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/>
                <a:t>Feature  </a:t>
              </a:r>
              <a:br>
                <a:rPr lang="en-US" sz="1200"/>
              </a:br>
              <a:r>
                <a:rPr lang="en-US" sz="1200"/>
                <a:t>Engineering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8E793C02-1842-494E-8332-CC6328CA1115}"/>
              </a:ext>
            </a:extLst>
          </p:cNvPr>
          <p:cNvSpPr txBox="1"/>
          <p:nvPr/>
        </p:nvSpPr>
        <p:spPr>
          <a:xfrm>
            <a:off x="8056623" y="5338999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Yes</a:t>
            </a:r>
          </a:p>
        </p:txBody>
      </p: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088F04D6-D6FD-45C8-B8B4-C4B325BC6E7D}"/>
              </a:ext>
            </a:extLst>
          </p:cNvPr>
          <p:cNvCxnSpPr>
            <a:cxnSpLocks/>
            <a:stCxn id="3" idx="2"/>
          </p:cNvCxnSpPr>
          <p:nvPr/>
        </p:nvCxnSpPr>
        <p:spPr>
          <a:xfrm rot="5400000" flipH="1" flipV="1">
            <a:off x="7217601" y="2893320"/>
            <a:ext cx="2246632" cy="2022190"/>
          </a:xfrm>
          <a:prstGeom prst="bentConnector3">
            <a:avLst>
              <a:gd name="adj1" fmla="val -13567"/>
            </a:avLst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itle 3">
            <a:extLst>
              <a:ext uri="{FF2B5EF4-FFF2-40B4-BE49-F238E27FC236}">
                <a16:creationId xmlns:a16="http://schemas.microsoft.com/office/drawing/2014/main" id="{A51375B9-FD93-4CAD-9957-E141BEC16877}"/>
              </a:ext>
            </a:extLst>
          </p:cNvPr>
          <p:cNvSpPr txBox="1">
            <a:spLocks/>
          </p:cNvSpPr>
          <p:nvPr/>
        </p:nvSpPr>
        <p:spPr>
          <a:xfrm>
            <a:off x="-103838" y="-402265"/>
            <a:ext cx="562846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>
                <a:latin typeface="Segoe UI"/>
                <a:cs typeface="Segoe UI"/>
              </a:rPr>
              <a:t>Use Case Architecture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2EC5099-281D-44C0-A139-5062B547DE65}"/>
              </a:ext>
            </a:extLst>
          </p:cNvPr>
          <p:cNvCxnSpPr>
            <a:cxnSpLocks/>
            <a:stCxn id="33" idx="3"/>
            <a:endCxn id="44" idx="1"/>
          </p:cNvCxnSpPr>
          <p:nvPr/>
        </p:nvCxnSpPr>
        <p:spPr>
          <a:xfrm flipV="1">
            <a:off x="2679323" y="3570765"/>
            <a:ext cx="515141" cy="749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グラフィックス 141">
            <a:extLst>
              <a:ext uri="{FF2B5EF4-FFF2-40B4-BE49-F238E27FC236}">
                <a16:creationId xmlns:a16="http://schemas.microsoft.com/office/drawing/2014/main" id="{45A6706A-2C01-4218-BBF7-AEAA538BE04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203073" y="3340136"/>
            <a:ext cx="476250" cy="476250"/>
          </a:xfrm>
          <a:prstGeom prst="rect">
            <a:avLst/>
          </a:prstGeom>
        </p:spPr>
      </p:pic>
      <p:grpSp>
        <p:nvGrpSpPr>
          <p:cNvPr id="104" name="Group 103">
            <a:extLst>
              <a:ext uri="{FF2B5EF4-FFF2-40B4-BE49-F238E27FC236}">
                <a16:creationId xmlns:a16="http://schemas.microsoft.com/office/drawing/2014/main" id="{383E3750-DDC4-48EC-80C4-B3712B5CC353}"/>
              </a:ext>
            </a:extLst>
          </p:cNvPr>
          <p:cNvGrpSpPr/>
          <p:nvPr/>
        </p:nvGrpSpPr>
        <p:grpSpPr>
          <a:xfrm>
            <a:off x="3885424" y="3314064"/>
            <a:ext cx="1157753" cy="955141"/>
            <a:chOff x="4033330" y="2326762"/>
            <a:chExt cx="1157753" cy="955141"/>
          </a:xfrm>
        </p:grpSpPr>
        <p:pic>
          <p:nvPicPr>
            <p:cNvPr id="105" name="グラフィックス 8">
              <a:extLst>
                <a:ext uri="{FF2B5EF4-FFF2-40B4-BE49-F238E27FC236}">
                  <a16:creationId xmlns:a16="http://schemas.microsoft.com/office/drawing/2014/main" id="{1179C130-CD0A-40FF-AF81-1123F5D97D8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4377733" y="2326762"/>
              <a:ext cx="493492" cy="493492"/>
            </a:xfrm>
            <a:prstGeom prst="rect">
              <a:avLst/>
            </a:prstGeom>
          </p:spPr>
        </p:pic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9D028BCD-E30D-42AB-B354-F505AABAA589}"/>
                </a:ext>
              </a:extLst>
            </p:cNvPr>
            <p:cNvSpPr txBox="1"/>
            <p:nvPr/>
          </p:nvSpPr>
          <p:spPr>
            <a:xfrm>
              <a:off x="4033330" y="2820238"/>
              <a:ext cx="11577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/>
                <a:t>Data </a:t>
              </a:r>
            </a:p>
            <a:p>
              <a:pPr algn="ctr"/>
              <a:r>
                <a:rPr lang="en-US" sz="1200"/>
                <a:t>Standardization</a:t>
              </a: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84473141-0078-4D97-BFA3-D6D92ADD84E5}"/>
              </a:ext>
            </a:extLst>
          </p:cNvPr>
          <p:cNvGrpSpPr/>
          <p:nvPr/>
        </p:nvGrpSpPr>
        <p:grpSpPr>
          <a:xfrm>
            <a:off x="5552823" y="4295607"/>
            <a:ext cx="822213" cy="945615"/>
            <a:chOff x="4162078" y="2336288"/>
            <a:chExt cx="822213" cy="945615"/>
          </a:xfrm>
        </p:grpSpPr>
        <p:pic>
          <p:nvPicPr>
            <p:cNvPr id="110" name="グラフィックス 8">
              <a:extLst>
                <a:ext uri="{FF2B5EF4-FFF2-40B4-BE49-F238E27FC236}">
                  <a16:creationId xmlns:a16="http://schemas.microsoft.com/office/drawing/2014/main" id="{DCF401F1-9B4F-4258-A18D-F6BCA5611DA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4349155" y="2336288"/>
              <a:ext cx="493492" cy="493492"/>
            </a:xfrm>
            <a:prstGeom prst="rect">
              <a:avLst/>
            </a:prstGeom>
          </p:spPr>
        </p:pic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8E92F396-E014-410B-89AF-E262DC555F30}"/>
                </a:ext>
              </a:extLst>
            </p:cNvPr>
            <p:cNvSpPr txBox="1"/>
            <p:nvPr/>
          </p:nvSpPr>
          <p:spPr>
            <a:xfrm>
              <a:off x="4162078" y="2820238"/>
              <a:ext cx="8222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/>
                <a:t>Model</a:t>
              </a:r>
            </a:p>
            <a:p>
              <a:pPr algn="ctr"/>
              <a:r>
                <a:rPr lang="en-US" sz="1200"/>
                <a:t>Prediction</a:t>
              </a:r>
            </a:p>
          </p:txBody>
        </p:sp>
      </p:grp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CB2EC437-576B-4020-A582-9BDE255B3B11}"/>
              </a:ext>
            </a:extLst>
          </p:cNvPr>
          <p:cNvCxnSpPr>
            <a:cxnSpLocks/>
            <a:endCxn id="105" idx="1"/>
          </p:cNvCxnSpPr>
          <p:nvPr/>
        </p:nvCxnSpPr>
        <p:spPr>
          <a:xfrm>
            <a:off x="3655308" y="3559194"/>
            <a:ext cx="574519" cy="161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5A0F2A44-2ECA-4C08-A95D-4EDB4C2868BE}"/>
              </a:ext>
            </a:extLst>
          </p:cNvPr>
          <p:cNvCxnSpPr>
            <a:cxnSpLocks/>
            <a:endCxn id="3" idx="1"/>
          </p:cNvCxnSpPr>
          <p:nvPr/>
        </p:nvCxnSpPr>
        <p:spPr>
          <a:xfrm flipV="1">
            <a:off x="6233392" y="4541331"/>
            <a:ext cx="437726" cy="102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F27BAFB9-D048-4FB2-8575-4E94363F6423}"/>
              </a:ext>
            </a:extLst>
          </p:cNvPr>
          <p:cNvSpPr txBox="1"/>
          <p:nvPr/>
        </p:nvSpPr>
        <p:spPr>
          <a:xfrm>
            <a:off x="6398604" y="3585692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No</a:t>
            </a:r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588B7704-425C-4E6E-B086-D87A265863BF}"/>
              </a:ext>
            </a:extLst>
          </p:cNvPr>
          <p:cNvGrpSpPr/>
          <p:nvPr/>
        </p:nvGrpSpPr>
        <p:grpSpPr>
          <a:xfrm>
            <a:off x="8479036" y="4336230"/>
            <a:ext cx="703783" cy="945615"/>
            <a:chOff x="4273493" y="2336288"/>
            <a:chExt cx="703783" cy="945615"/>
          </a:xfrm>
        </p:grpSpPr>
        <p:pic>
          <p:nvPicPr>
            <p:cNvPr id="183" name="グラフィックス 8">
              <a:extLst>
                <a:ext uri="{FF2B5EF4-FFF2-40B4-BE49-F238E27FC236}">
                  <a16:creationId xmlns:a16="http://schemas.microsoft.com/office/drawing/2014/main" id="{96AEB1E2-2C1C-4879-89C6-862AC05FF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4349155" y="2336288"/>
              <a:ext cx="493492" cy="493492"/>
            </a:xfrm>
            <a:prstGeom prst="rect">
              <a:avLst/>
            </a:prstGeom>
          </p:spPr>
        </p:pic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A9974470-05AC-4C89-8988-DEF7881A383B}"/>
                </a:ext>
              </a:extLst>
            </p:cNvPr>
            <p:cNvSpPr txBox="1"/>
            <p:nvPr/>
          </p:nvSpPr>
          <p:spPr>
            <a:xfrm>
              <a:off x="4273493" y="2820238"/>
              <a:ext cx="70378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/>
                <a:t>Model</a:t>
              </a:r>
            </a:p>
            <a:p>
              <a:pPr algn="ctr"/>
              <a:r>
                <a:rPr lang="en-US" sz="1200"/>
                <a:t>Revision</a:t>
              </a:r>
            </a:p>
          </p:txBody>
        </p:sp>
      </p:grp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755B7E84-B0BF-4B6A-A7B1-D0065B962660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712276" y="3579577"/>
            <a:ext cx="45554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102">
            <a:extLst>
              <a:ext uri="{FF2B5EF4-FFF2-40B4-BE49-F238E27FC236}">
                <a16:creationId xmlns:a16="http://schemas.microsoft.com/office/drawing/2014/main" id="{866E9912-71F2-49FE-B5AF-6F694D5DB8AD}"/>
              </a:ext>
            </a:extLst>
          </p:cNvPr>
          <p:cNvCxnSpPr>
            <a:cxnSpLocks/>
            <a:stCxn id="99" idx="2"/>
          </p:cNvCxnSpPr>
          <p:nvPr/>
        </p:nvCxnSpPr>
        <p:spPr>
          <a:xfrm rot="16200000" flipH="1">
            <a:off x="7579424" y="2978700"/>
            <a:ext cx="1449924" cy="1265136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or: Elbow 131">
            <a:extLst>
              <a:ext uri="{FF2B5EF4-FFF2-40B4-BE49-F238E27FC236}">
                <a16:creationId xmlns:a16="http://schemas.microsoft.com/office/drawing/2014/main" id="{1522BBF3-48EB-4E5E-934E-442C9EE30011}"/>
              </a:ext>
            </a:extLst>
          </p:cNvPr>
          <p:cNvCxnSpPr>
            <a:cxnSpLocks/>
          </p:cNvCxnSpPr>
          <p:nvPr/>
        </p:nvCxnSpPr>
        <p:spPr>
          <a:xfrm flipH="1">
            <a:off x="7988524" y="4645079"/>
            <a:ext cx="584593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oup 84">
            <a:extLst>
              <a:ext uri="{FF2B5EF4-FFF2-40B4-BE49-F238E27FC236}">
                <a16:creationId xmlns:a16="http://schemas.microsoft.com/office/drawing/2014/main" id="{3F2A6053-A2B2-4705-848B-EA4C075D9AAF}"/>
              </a:ext>
            </a:extLst>
          </p:cNvPr>
          <p:cNvGrpSpPr/>
          <p:nvPr/>
        </p:nvGrpSpPr>
        <p:grpSpPr>
          <a:xfrm>
            <a:off x="5526497" y="26142"/>
            <a:ext cx="2341177" cy="473615"/>
            <a:chOff x="4102660" y="2418573"/>
            <a:chExt cx="2559600" cy="560671"/>
          </a:xfrm>
        </p:grpSpPr>
        <p:sp>
          <p:nvSpPr>
            <p:cNvPr id="86" name="people_4" title="Icon of a person">
              <a:extLst>
                <a:ext uri="{FF2B5EF4-FFF2-40B4-BE49-F238E27FC236}">
                  <a16:creationId xmlns:a16="http://schemas.microsoft.com/office/drawing/2014/main" id="{5E0B0F5E-DB1C-477B-AA0F-4C80515D9B31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4102660" y="2418573"/>
              <a:ext cx="501503" cy="560671"/>
            </a:xfrm>
            <a:custGeom>
              <a:avLst/>
              <a:gdLst>
                <a:gd name="T0" fmla="*/ 48 w 246"/>
                <a:gd name="T1" fmla="*/ 76 h 275"/>
                <a:gd name="T2" fmla="*/ 124 w 246"/>
                <a:gd name="T3" fmla="*/ 0 h 275"/>
                <a:gd name="T4" fmla="*/ 201 w 246"/>
                <a:gd name="T5" fmla="*/ 76 h 275"/>
                <a:gd name="T6" fmla="*/ 124 w 246"/>
                <a:gd name="T7" fmla="*/ 152 h 275"/>
                <a:gd name="T8" fmla="*/ 48 w 246"/>
                <a:gd name="T9" fmla="*/ 76 h 275"/>
                <a:gd name="T10" fmla="*/ 246 w 246"/>
                <a:gd name="T11" fmla="*/ 275 h 275"/>
                <a:gd name="T12" fmla="*/ 123 w 246"/>
                <a:gd name="T13" fmla="*/ 152 h 275"/>
                <a:gd name="T14" fmla="*/ 0 w 246"/>
                <a:gd name="T15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6" h="275">
                  <a:moveTo>
                    <a:pt x="48" y="76"/>
                  </a:moveTo>
                  <a:cubicBezTo>
                    <a:pt x="48" y="34"/>
                    <a:pt x="82" y="0"/>
                    <a:pt x="124" y="0"/>
                  </a:cubicBezTo>
                  <a:cubicBezTo>
                    <a:pt x="166" y="0"/>
                    <a:pt x="201" y="34"/>
                    <a:pt x="201" y="76"/>
                  </a:cubicBezTo>
                  <a:cubicBezTo>
                    <a:pt x="201" y="118"/>
                    <a:pt x="166" y="152"/>
                    <a:pt x="124" y="152"/>
                  </a:cubicBezTo>
                  <a:cubicBezTo>
                    <a:pt x="82" y="152"/>
                    <a:pt x="48" y="118"/>
                    <a:pt x="48" y="76"/>
                  </a:cubicBezTo>
                  <a:close/>
                  <a:moveTo>
                    <a:pt x="246" y="275"/>
                  </a:moveTo>
                  <a:cubicBezTo>
                    <a:pt x="246" y="207"/>
                    <a:pt x="191" y="152"/>
                    <a:pt x="123" y="152"/>
                  </a:cubicBezTo>
                  <a:cubicBezTo>
                    <a:pt x="55" y="152"/>
                    <a:pt x="0" y="207"/>
                    <a:pt x="0" y="275"/>
                  </a:cubicBezTo>
                </a:path>
              </a:pathLst>
            </a:custGeom>
            <a:solidFill>
              <a:schemeClr val="accent1"/>
            </a:solidFill>
            <a:ln>
              <a:headEnd/>
              <a:tailE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CCC195D7-EFF0-44E3-A513-870807F2743D}"/>
                </a:ext>
              </a:extLst>
            </p:cNvPr>
            <p:cNvSpPr txBox="1"/>
            <p:nvPr/>
          </p:nvSpPr>
          <p:spPr>
            <a:xfrm>
              <a:off x="4596777" y="2516732"/>
              <a:ext cx="2065483" cy="36435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70C0"/>
                  </a:solidFill>
                </a:rPr>
                <a:t>3. Citizen Data Scientist</a:t>
              </a:r>
            </a:p>
          </p:txBody>
        </p:sp>
      </p:grpSp>
      <p:pic>
        <p:nvPicPr>
          <p:cNvPr id="35" name="グラフィックス 48">
            <a:extLst>
              <a:ext uri="{FF2B5EF4-FFF2-40B4-BE49-F238E27FC236}">
                <a16:creationId xmlns:a16="http://schemas.microsoft.com/office/drawing/2014/main" id="{BCD77E54-FC30-4A3C-ABE2-E0502E5D753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9109550" y="2133521"/>
            <a:ext cx="484924" cy="484924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91853DC8-8593-461C-9A95-904D6DFEF409}"/>
              </a:ext>
            </a:extLst>
          </p:cNvPr>
          <p:cNvSpPr/>
          <p:nvPr/>
        </p:nvSpPr>
        <p:spPr>
          <a:xfrm>
            <a:off x="9048190" y="1973883"/>
            <a:ext cx="2879700" cy="94766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35F83E9-D641-431D-9C51-AFC722DC410C}"/>
              </a:ext>
            </a:extLst>
          </p:cNvPr>
          <p:cNvCxnSpPr>
            <a:cxnSpLocks/>
          </p:cNvCxnSpPr>
          <p:nvPr/>
        </p:nvCxnSpPr>
        <p:spPr>
          <a:xfrm flipV="1">
            <a:off x="6471435" y="2552306"/>
            <a:ext cx="546438" cy="10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20E5C467-AC5D-4E13-B7D2-160CF8BB0D20}"/>
              </a:ext>
            </a:extLst>
          </p:cNvPr>
          <p:cNvGrpSpPr/>
          <p:nvPr/>
        </p:nvGrpSpPr>
        <p:grpSpPr>
          <a:xfrm>
            <a:off x="9109550" y="1401917"/>
            <a:ext cx="2341177" cy="473615"/>
            <a:chOff x="4102660" y="2418573"/>
            <a:chExt cx="2559600" cy="560671"/>
          </a:xfrm>
        </p:grpSpPr>
        <p:sp>
          <p:nvSpPr>
            <p:cNvPr id="122" name="people_4" title="Icon of a person">
              <a:extLst>
                <a:ext uri="{FF2B5EF4-FFF2-40B4-BE49-F238E27FC236}">
                  <a16:creationId xmlns:a16="http://schemas.microsoft.com/office/drawing/2014/main" id="{BC64865A-F5AF-4544-9BD9-41D7E9E81086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4102660" y="2418573"/>
              <a:ext cx="501503" cy="560671"/>
            </a:xfrm>
            <a:custGeom>
              <a:avLst/>
              <a:gdLst>
                <a:gd name="T0" fmla="*/ 48 w 246"/>
                <a:gd name="T1" fmla="*/ 76 h 275"/>
                <a:gd name="T2" fmla="*/ 124 w 246"/>
                <a:gd name="T3" fmla="*/ 0 h 275"/>
                <a:gd name="T4" fmla="*/ 201 w 246"/>
                <a:gd name="T5" fmla="*/ 76 h 275"/>
                <a:gd name="T6" fmla="*/ 124 w 246"/>
                <a:gd name="T7" fmla="*/ 152 h 275"/>
                <a:gd name="T8" fmla="*/ 48 w 246"/>
                <a:gd name="T9" fmla="*/ 76 h 275"/>
                <a:gd name="T10" fmla="*/ 246 w 246"/>
                <a:gd name="T11" fmla="*/ 275 h 275"/>
                <a:gd name="T12" fmla="*/ 123 w 246"/>
                <a:gd name="T13" fmla="*/ 152 h 275"/>
                <a:gd name="T14" fmla="*/ 0 w 246"/>
                <a:gd name="T15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6" h="275">
                  <a:moveTo>
                    <a:pt x="48" y="76"/>
                  </a:moveTo>
                  <a:cubicBezTo>
                    <a:pt x="48" y="34"/>
                    <a:pt x="82" y="0"/>
                    <a:pt x="124" y="0"/>
                  </a:cubicBezTo>
                  <a:cubicBezTo>
                    <a:pt x="166" y="0"/>
                    <a:pt x="201" y="34"/>
                    <a:pt x="201" y="76"/>
                  </a:cubicBezTo>
                  <a:cubicBezTo>
                    <a:pt x="201" y="118"/>
                    <a:pt x="166" y="152"/>
                    <a:pt x="124" y="152"/>
                  </a:cubicBezTo>
                  <a:cubicBezTo>
                    <a:pt x="82" y="152"/>
                    <a:pt x="48" y="118"/>
                    <a:pt x="48" y="76"/>
                  </a:cubicBezTo>
                  <a:close/>
                  <a:moveTo>
                    <a:pt x="246" y="275"/>
                  </a:moveTo>
                  <a:cubicBezTo>
                    <a:pt x="246" y="207"/>
                    <a:pt x="191" y="152"/>
                    <a:pt x="123" y="152"/>
                  </a:cubicBezTo>
                  <a:cubicBezTo>
                    <a:pt x="55" y="152"/>
                    <a:pt x="0" y="207"/>
                    <a:pt x="0" y="275"/>
                  </a:cubicBezTo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  <a:headEnd/>
              <a:tailE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BED58D02-BD97-4F24-B357-4EEAC7857226}"/>
                </a:ext>
              </a:extLst>
            </p:cNvPr>
            <p:cNvSpPr txBox="1"/>
            <p:nvPr/>
          </p:nvSpPr>
          <p:spPr>
            <a:xfrm>
              <a:off x="4596777" y="2516732"/>
              <a:ext cx="2065483" cy="36435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sz="1400">
                  <a:solidFill>
                    <a:srgbClr val="7030A0"/>
                  </a:solidFill>
                </a:rPr>
                <a:t>5. ML Ops</a:t>
              </a: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4FDA712F-60FB-433D-822E-4C750A7685E3}"/>
              </a:ext>
            </a:extLst>
          </p:cNvPr>
          <p:cNvGrpSpPr/>
          <p:nvPr/>
        </p:nvGrpSpPr>
        <p:grpSpPr>
          <a:xfrm>
            <a:off x="1201983" y="4820231"/>
            <a:ext cx="2341177" cy="473615"/>
            <a:chOff x="4102660" y="2418573"/>
            <a:chExt cx="2559600" cy="560671"/>
          </a:xfrm>
        </p:grpSpPr>
        <p:sp>
          <p:nvSpPr>
            <p:cNvPr id="125" name="people_4" title="Icon of a person">
              <a:extLst>
                <a:ext uri="{FF2B5EF4-FFF2-40B4-BE49-F238E27FC236}">
                  <a16:creationId xmlns:a16="http://schemas.microsoft.com/office/drawing/2014/main" id="{9AE6B309-9A18-4E69-9BC7-DC4219CF9D20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4102660" y="2418573"/>
              <a:ext cx="501503" cy="560671"/>
            </a:xfrm>
            <a:custGeom>
              <a:avLst/>
              <a:gdLst>
                <a:gd name="T0" fmla="*/ 48 w 246"/>
                <a:gd name="T1" fmla="*/ 76 h 275"/>
                <a:gd name="T2" fmla="*/ 124 w 246"/>
                <a:gd name="T3" fmla="*/ 0 h 275"/>
                <a:gd name="T4" fmla="*/ 201 w 246"/>
                <a:gd name="T5" fmla="*/ 76 h 275"/>
                <a:gd name="T6" fmla="*/ 124 w 246"/>
                <a:gd name="T7" fmla="*/ 152 h 275"/>
                <a:gd name="T8" fmla="*/ 48 w 246"/>
                <a:gd name="T9" fmla="*/ 76 h 275"/>
                <a:gd name="T10" fmla="*/ 246 w 246"/>
                <a:gd name="T11" fmla="*/ 275 h 275"/>
                <a:gd name="T12" fmla="*/ 123 w 246"/>
                <a:gd name="T13" fmla="*/ 152 h 275"/>
                <a:gd name="T14" fmla="*/ 0 w 246"/>
                <a:gd name="T15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6" h="275">
                  <a:moveTo>
                    <a:pt x="48" y="76"/>
                  </a:moveTo>
                  <a:cubicBezTo>
                    <a:pt x="48" y="34"/>
                    <a:pt x="82" y="0"/>
                    <a:pt x="124" y="0"/>
                  </a:cubicBezTo>
                  <a:cubicBezTo>
                    <a:pt x="166" y="0"/>
                    <a:pt x="201" y="34"/>
                    <a:pt x="201" y="76"/>
                  </a:cubicBezTo>
                  <a:cubicBezTo>
                    <a:pt x="201" y="118"/>
                    <a:pt x="166" y="152"/>
                    <a:pt x="124" y="152"/>
                  </a:cubicBezTo>
                  <a:cubicBezTo>
                    <a:pt x="82" y="152"/>
                    <a:pt x="48" y="118"/>
                    <a:pt x="48" y="76"/>
                  </a:cubicBezTo>
                  <a:close/>
                  <a:moveTo>
                    <a:pt x="246" y="275"/>
                  </a:moveTo>
                  <a:cubicBezTo>
                    <a:pt x="246" y="207"/>
                    <a:pt x="191" y="152"/>
                    <a:pt x="123" y="152"/>
                  </a:cubicBezTo>
                  <a:cubicBezTo>
                    <a:pt x="55" y="152"/>
                    <a:pt x="0" y="207"/>
                    <a:pt x="0" y="275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headEnd/>
              <a:tailE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644103F7-2000-4A4A-8F17-D9814161DDBD}"/>
                </a:ext>
              </a:extLst>
            </p:cNvPr>
            <p:cNvSpPr txBox="1"/>
            <p:nvPr/>
          </p:nvSpPr>
          <p:spPr>
            <a:xfrm>
              <a:off x="4596777" y="2516732"/>
              <a:ext cx="2065483" cy="36435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sz="1400" dirty="0">
                  <a:solidFill>
                    <a:schemeClr val="accent6">
                      <a:lumMod val="75000"/>
                    </a:schemeClr>
                  </a:solidFill>
                </a:rPr>
                <a:t>2. Data Scientist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58" name="Ink 57">
                <a:extLst>
                  <a:ext uri="{FF2B5EF4-FFF2-40B4-BE49-F238E27FC236}">
                    <a16:creationId xmlns:a16="http://schemas.microsoft.com/office/drawing/2014/main" id="{58DA47AC-9AEB-484E-AD83-FBA15FD4BED1}"/>
                  </a:ext>
                </a:extLst>
              </p14:cNvPr>
              <p14:cNvContentPartPr/>
              <p14:nvPr/>
            </p14:nvContentPartPr>
            <p14:xfrm>
              <a:off x="1726125" y="-19335"/>
              <a:ext cx="21240" cy="9720"/>
            </p14:xfrm>
          </p:contentPart>
        </mc:Choice>
        <mc:Fallback xmlns="">
          <p:pic>
            <p:nvPicPr>
              <p:cNvPr id="58" name="Ink 57">
                <a:extLst>
                  <a:ext uri="{FF2B5EF4-FFF2-40B4-BE49-F238E27FC236}">
                    <a16:creationId xmlns:a16="http://schemas.microsoft.com/office/drawing/2014/main" id="{58DA47AC-9AEB-484E-AD83-FBA15FD4BED1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716970" y="-28335"/>
                <a:ext cx="39184" cy="27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63" name="Ink 62">
                <a:extLst>
                  <a:ext uri="{FF2B5EF4-FFF2-40B4-BE49-F238E27FC236}">
                    <a16:creationId xmlns:a16="http://schemas.microsoft.com/office/drawing/2014/main" id="{588705C9-F0EA-4176-AA99-B9783BB0B7FC}"/>
                  </a:ext>
                </a:extLst>
              </p14:cNvPr>
              <p14:cNvContentPartPr/>
              <p14:nvPr/>
            </p14:nvContentPartPr>
            <p14:xfrm>
              <a:off x="1012965" y="1992372"/>
              <a:ext cx="360" cy="360"/>
            </p14:xfrm>
          </p:contentPart>
        </mc:Choice>
        <mc:Fallback xmlns="">
          <p:pic>
            <p:nvPicPr>
              <p:cNvPr id="63" name="Ink 62">
                <a:extLst>
                  <a:ext uri="{FF2B5EF4-FFF2-40B4-BE49-F238E27FC236}">
                    <a16:creationId xmlns:a16="http://schemas.microsoft.com/office/drawing/2014/main" id="{588705C9-F0EA-4176-AA99-B9783BB0B7FC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003965" y="1983372"/>
                <a:ext cx="18000" cy="18000"/>
              </a:xfrm>
              <a:prstGeom prst="rect">
                <a:avLst/>
              </a:prstGeom>
            </p:spPr>
          </p:pic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CC2C374-146E-4FA1-8707-7F687A2AD3CB}"/>
              </a:ext>
            </a:extLst>
          </p:cNvPr>
          <p:cNvCxnSpPr>
            <a:cxnSpLocks/>
          </p:cNvCxnSpPr>
          <p:nvPr/>
        </p:nvCxnSpPr>
        <p:spPr>
          <a:xfrm flipV="1">
            <a:off x="8390516" y="2406879"/>
            <a:ext cx="546438" cy="1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1C74B1A-2FFC-4BE3-A693-AEA4EAC2AE6D}"/>
              </a:ext>
            </a:extLst>
          </p:cNvPr>
          <p:cNvCxnSpPr>
            <a:cxnSpLocks/>
          </p:cNvCxnSpPr>
          <p:nvPr/>
        </p:nvCxnSpPr>
        <p:spPr>
          <a:xfrm flipV="1">
            <a:off x="8395275" y="2559279"/>
            <a:ext cx="546438" cy="10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58F3D05-5022-44D6-B824-2CCDF8B5957F}"/>
              </a:ext>
            </a:extLst>
          </p:cNvPr>
          <p:cNvSpPr txBox="1"/>
          <p:nvPr/>
        </p:nvSpPr>
        <p:spPr>
          <a:xfrm>
            <a:off x="8440110" y="2543810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Yes</a:t>
            </a:r>
          </a:p>
        </p:txBody>
      </p: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C8368B7D-AF8E-4BD2-AF51-0912372E9E80}"/>
              </a:ext>
            </a:extLst>
          </p:cNvPr>
          <p:cNvCxnSpPr>
            <a:cxnSpLocks/>
            <a:stCxn id="3" idx="2"/>
          </p:cNvCxnSpPr>
          <p:nvPr/>
        </p:nvCxnSpPr>
        <p:spPr>
          <a:xfrm rot="5400000" flipH="1" flipV="1">
            <a:off x="7272380" y="2838541"/>
            <a:ext cx="2246632" cy="2131748"/>
          </a:xfrm>
          <a:prstGeom prst="bentConnector3">
            <a:avLst>
              <a:gd name="adj1" fmla="val -1377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49044073-C6DE-496F-9EE9-5DE8A1E52787}"/>
              </a:ext>
            </a:extLst>
          </p:cNvPr>
          <p:cNvSpPr/>
          <p:nvPr/>
        </p:nvSpPr>
        <p:spPr>
          <a:xfrm>
            <a:off x="2956603" y="3266383"/>
            <a:ext cx="6603823" cy="233080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71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1840</TotalTime>
  <Words>44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Sandy Su</dc:creator>
  <cp:lastModifiedBy>Alex Hart (AQUENT LLC)</cp:lastModifiedBy>
  <cp:revision>5</cp:revision>
  <dcterms:created xsi:type="dcterms:W3CDTF">2021-07-23T17:33:12Z</dcterms:created>
  <dcterms:modified xsi:type="dcterms:W3CDTF">2022-02-22T18:52:18Z</dcterms:modified>
</cp:coreProperties>
</file>