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7" r:id="rId2"/>
    <p:sldId id="260" r:id="rId3"/>
  </p:sldIdLst>
  <p:sldSz cx="13716000" cy="12192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BC7D5-A727-467D-AA84-F587D8EAD4B8}" v="7" dt="2023-04-12T22:19:03.95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626" autoAdjust="0"/>
  </p:normalViewPr>
  <p:slideViewPr>
    <p:cSldViewPr snapToGrid="0" snapToObjects="1">
      <p:cViewPr varScale="1">
        <p:scale>
          <a:sx n="46" d="100"/>
          <a:sy n="46" d="100"/>
        </p:scale>
        <p:origin x="245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1600">
        <a:latin typeface="+mn-lt"/>
        <a:ea typeface="+mn-ea"/>
        <a:cs typeface="+mn-cs"/>
        <a:sym typeface="Calibri"/>
      </a:defRPr>
    </a:lvl1pPr>
    <a:lvl2pPr indent="228600" defTabSz="1625600" latinLnBrk="0">
      <a:defRPr sz="1600">
        <a:latin typeface="+mn-lt"/>
        <a:ea typeface="+mn-ea"/>
        <a:cs typeface="+mn-cs"/>
        <a:sym typeface="Calibri"/>
      </a:defRPr>
    </a:lvl2pPr>
    <a:lvl3pPr indent="457200" defTabSz="1625600" latinLnBrk="0">
      <a:defRPr sz="1600">
        <a:latin typeface="+mn-lt"/>
        <a:ea typeface="+mn-ea"/>
        <a:cs typeface="+mn-cs"/>
        <a:sym typeface="Calibri"/>
      </a:defRPr>
    </a:lvl3pPr>
    <a:lvl4pPr indent="685800" defTabSz="1625600" latinLnBrk="0">
      <a:defRPr sz="1600">
        <a:latin typeface="+mn-lt"/>
        <a:ea typeface="+mn-ea"/>
        <a:cs typeface="+mn-cs"/>
        <a:sym typeface="Calibri"/>
      </a:defRPr>
    </a:lvl4pPr>
    <a:lvl5pPr indent="914400" defTabSz="1625600" latinLnBrk="0">
      <a:defRPr sz="1600">
        <a:latin typeface="+mn-lt"/>
        <a:ea typeface="+mn-ea"/>
        <a:cs typeface="+mn-cs"/>
        <a:sym typeface="Calibri"/>
      </a:defRPr>
    </a:lvl5pPr>
    <a:lvl6pPr indent="1143000" defTabSz="1625600" latinLnBrk="0">
      <a:defRPr sz="1600">
        <a:latin typeface="+mn-lt"/>
        <a:ea typeface="+mn-ea"/>
        <a:cs typeface="+mn-cs"/>
        <a:sym typeface="Calibri"/>
      </a:defRPr>
    </a:lvl6pPr>
    <a:lvl7pPr indent="1371600" defTabSz="1625600" latinLnBrk="0">
      <a:defRPr sz="1600">
        <a:latin typeface="+mn-lt"/>
        <a:ea typeface="+mn-ea"/>
        <a:cs typeface="+mn-cs"/>
        <a:sym typeface="Calibri"/>
      </a:defRPr>
    </a:lvl7pPr>
    <a:lvl8pPr indent="1600200" defTabSz="1625600" latinLnBrk="0">
      <a:defRPr sz="1600">
        <a:latin typeface="+mn-lt"/>
        <a:ea typeface="+mn-ea"/>
        <a:cs typeface="+mn-cs"/>
        <a:sym typeface="Calibri"/>
      </a:defRPr>
    </a:lvl8pPr>
    <a:lvl9pPr indent="1828800" defTabSz="1625600" latinLnBrk="0">
      <a:defRPr sz="16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600200" y="3032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00200" y="4492625"/>
            <a:ext cx="10515600" cy="4351338"/>
          </a:xfrm>
          <a:prstGeom prst="rect">
            <a:avLst/>
          </a:prstGeom>
        </p:spPr>
        <p:txBody>
          <a:bodyPr/>
          <a:lstStyle>
            <a:lvl1pPr marL="391885" indent="-391885" algn="l">
              <a:buSzPct val="100000"/>
              <a:buFont typeface="Arial"/>
              <a:buChar char="•"/>
              <a:defRPr sz="4800"/>
            </a:lvl1pPr>
            <a:lvl2pPr marL="914400" indent="-457200" algn="l">
              <a:buSzPct val="100000"/>
              <a:buFont typeface="Arial"/>
              <a:buChar char="•"/>
              <a:defRPr sz="4800"/>
            </a:lvl2pPr>
            <a:lvl3pPr marL="1463039" indent="-548639" algn="l">
              <a:buSzPct val="100000"/>
              <a:buFont typeface="Arial"/>
              <a:buChar char="•"/>
              <a:defRPr sz="4800"/>
            </a:lvl3pPr>
            <a:lvl4pPr marL="1981200" indent="-609600" algn="l">
              <a:buSzPct val="100000"/>
              <a:buFont typeface="Arial"/>
              <a:buChar char="•"/>
              <a:defRPr sz="4800"/>
            </a:lvl4pPr>
            <a:lvl5pPr marL="2438400" indent="-609600" algn="l">
              <a:buSzPct val="100000"/>
              <a:buFont typeface="Arial"/>
              <a:buChar char="•"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593850" y="4376738"/>
            <a:ext cx="10515600" cy="2852738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93850" y="7256462"/>
            <a:ext cx="10515600" cy="15001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88888"/>
                </a:solidFill>
              </a:defRPr>
            </a:lvl1pPr>
            <a:lvl2pPr algn="l">
              <a:defRPr>
                <a:solidFill>
                  <a:srgbClr val="888888"/>
                </a:solidFill>
              </a:defRPr>
            </a:lvl2pPr>
            <a:lvl3pPr algn="l">
              <a:defRPr>
                <a:solidFill>
                  <a:srgbClr val="888888"/>
                </a:solidFill>
              </a:defRPr>
            </a:lvl3pPr>
            <a:lvl4pPr algn="l">
              <a:defRPr>
                <a:solidFill>
                  <a:srgbClr val="888888"/>
                </a:solidFill>
              </a:defRPr>
            </a:lvl4pPr>
            <a:lvl5pPr algn="l"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1600200" y="3032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0200" y="4492625"/>
            <a:ext cx="5181600" cy="4351338"/>
          </a:xfrm>
          <a:prstGeom prst="rect">
            <a:avLst/>
          </a:prstGeom>
        </p:spPr>
        <p:txBody>
          <a:bodyPr/>
          <a:lstStyle>
            <a:lvl1pPr marL="391885" indent="-391885" algn="l">
              <a:buSzPct val="100000"/>
              <a:buFont typeface="Arial"/>
              <a:buChar char="•"/>
              <a:defRPr sz="4800"/>
            </a:lvl1pPr>
            <a:lvl2pPr marL="914400" indent="-457200" algn="l">
              <a:buSzPct val="100000"/>
              <a:buFont typeface="Arial"/>
              <a:buChar char="•"/>
              <a:defRPr sz="4800"/>
            </a:lvl2pPr>
            <a:lvl3pPr marL="1463039" indent="-548639" algn="l">
              <a:buSzPct val="100000"/>
              <a:buFont typeface="Arial"/>
              <a:buChar char="•"/>
              <a:defRPr sz="4800"/>
            </a:lvl3pPr>
            <a:lvl4pPr marL="1981200" indent="-609600" algn="l">
              <a:buSzPct val="100000"/>
              <a:buFont typeface="Arial"/>
              <a:buChar char="•"/>
              <a:defRPr sz="4800"/>
            </a:lvl4pPr>
            <a:lvl5pPr marL="2438400" indent="-609600" algn="l">
              <a:buSzPct val="100000"/>
              <a:buFont typeface="Arial"/>
              <a:buChar char="•"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1601787" y="3032125"/>
            <a:ext cx="10515601" cy="1325563"/>
          </a:xfrm>
          <a:prstGeom prst="rect">
            <a:avLst/>
          </a:prstGeom>
        </p:spPr>
        <p:txBody>
          <a:bodyPr anchor="ctr"/>
          <a:lstStyle>
            <a:lvl1pPr algn="l"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1787" y="4348163"/>
            <a:ext cx="5157789" cy="823913"/>
          </a:xfrm>
          <a:prstGeom prst="rect">
            <a:avLst/>
          </a:prstGeom>
        </p:spPr>
        <p:txBody>
          <a:bodyPr anchor="b"/>
          <a:lstStyle>
            <a:lvl1pPr algn="l">
              <a:defRPr b="1"/>
            </a:lvl1pPr>
            <a:lvl2pPr algn="l">
              <a:defRPr b="1"/>
            </a:lvl2pPr>
            <a:lvl3pPr algn="l">
              <a:defRPr b="1"/>
            </a:lvl3pPr>
            <a:lvl4pPr algn="l">
              <a:defRPr b="1"/>
            </a:lvl4pPr>
            <a:lvl5pPr algn="l"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934200" y="4348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algn="l">
              <a:defRPr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1600200" y="3032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1601787" y="3124200"/>
            <a:ext cx="3932239" cy="1600200"/>
          </a:xfrm>
          <a:prstGeom prst="rect">
            <a:avLst/>
          </a:prstGeom>
        </p:spPr>
        <p:txBody>
          <a:bodyPr/>
          <a:lstStyle>
            <a:lvl1pPr algn="l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45187" y="3654425"/>
            <a:ext cx="6172201" cy="4873625"/>
          </a:xfrm>
          <a:prstGeom prst="rect">
            <a:avLst/>
          </a:prstGeom>
        </p:spPr>
        <p:txBody>
          <a:bodyPr/>
          <a:lstStyle>
            <a:lvl1pPr marL="371475" indent="-371475" algn="l">
              <a:buSzPct val="100000"/>
              <a:buFont typeface="Arial"/>
              <a:buChar char="•"/>
              <a:defRPr sz="5200"/>
            </a:lvl1pPr>
            <a:lvl2pPr marL="881742" indent="-424542" algn="l">
              <a:buSzPct val="100000"/>
              <a:buFont typeface="Arial"/>
              <a:buChar char="•"/>
              <a:defRPr sz="5200"/>
            </a:lvl2pPr>
            <a:lvl3pPr marL="1409700" indent="-495300" algn="l">
              <a:buSzPct val="100000"/>
              <a:buFont typeface="Arial"/>
              <a:buChar char="•"/>
              <a:defRPr sz="5200"/>
            </a:lvl3pPr>
            <a:lvl4pPr marL="1965960" indent="-594360" algn="l">
              <a:buSzPct val="100000"/>
              <a:buFont typeface="Arial"/>
              <a:buChar char="•"/>
              <a:defRPr sz="5200"/>
            </a:lvl4pPr>
            <a:lvl5pPr marL="2423160" indent="-594360" algn="l">
              <a:buSzPct val="100000"/>
              <a:buFont typeface="Arial"/>
              <a:buChar char="•"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601787" y="4724400"/>
            <a:ext cx="3932238" cy="3811588"/>
          </a:xfrm>
          <a:prstGeom prst="rect">
            <a:avLst/>
          </a:prstGeom>
        </p:spPr>
        <p:txBody>
          <a:bodyPr/>
          <a:lstStyle/>
          <a:p>
            <a:pPr algn="l">
              <a:defRPr sz="22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601787" y="3124200"/>
            <a:ext cx="3932239" cy="1600200"/>
          </a:xfrm>
          <a:prstGeom prst="rect">
            <a:avLst/>
          </a:prstGeom>
        </p:spPr>
        <p:txBody>
          <a:bodyPr/>
          <a:lstStyle>
            <a:lvl1pPr algn="l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945187" y="3654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1787" y="4724400"/>
            <a:ext cx="3932239" cy="3811588"/>
          </a:xfrm>
          <a:prstGeom prst="rect">
            <a:avLst/>
          </a:prstGeom>
        </p:spPr>
        <p:txBody>
          <a:bodyPr/>
          <a:lstStyle>
            <a:lvl1pPr algn="l">
              <a:defRPr sz="2200"/>
            </a:lvl1pPr>
            <a:lvl2pPr algn="l">
              <a:defRPr sz="2200"/>
            </a:lvl2pPr>
            <a:lvl3pPr algn="l">
              <a:defRPr sz="2200"/>
            </a:lvl3pPr>
            <a:lvl4pPr algn="l">
              <a:defRPr sz="2200"/>
            </a:lvl4pPr>
            <a:lvl5pPr algn="l"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86000" y="3789362"/>
            <a:ext cx="914400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86000" y="6269037"/>
            <a:ext cx="9144000" cy="1655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05681" y="9055615"/>
            <a:ext cx="310119" cy="30059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1625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1625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1625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1625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1625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1625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1625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1625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16256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2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0" marR="0" indent="0" algn="ctr" defTabSz="1625600" rtl="0" latinLnBrk="0">
        <a:lnSpc>
          <a:spcPct val="90000"/>
        </a:lnSpc>
        <a:spcBef>
          <a:spcPts val="17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1625600" rtl="0" latinLnBrk="0">
        <a:lnSpc>
          <a:spcPct val="90000"/>
        </a:lnSpc>
        <a:spcBef>
          <a:spcPts val="17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1625600" rtl="0" latinLnBrk="0">
        <a:lnSpc>
          <a:spcPct val="90000"/>
        </a:lnSpc>
        <a:spcBef>
          <a:spcPts val="17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1625600" rtl="0" latinLnBrk="0">
        <a:lnSpc>
          <a:spcPct val="90000"/>
        </a:lnSpc>
        <a:spcBef>
          <a:spcPts val="17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1625600" rtl="0" latinLnBrk="0">
        <a:lnSpc>
          <a:spcPct val="90000"/>
        </a:lnSpc>
        <a:spcBef>
          <a:spcPts val="17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1625600" rtl="0" latinLnBrk="0">
        <a:lnSpc>
          <a:spcPct val="90000"/>
        </a:lnSpc>
        <a:spcBef>
          <a:spcPts val="17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1625600" rtl="0" latinLnBrk="0">
        <a:lnSpc>
          <a:spcPct val="90000"/>
        </a:lnSpc>
        <a:spcBef>
          <a:spcPts val="17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1625600" rtl="0" latinLnBrk="0">
        <a:lnSpc>
          <a:spcPct val="90000"/>
        </a:lnSpc>
        <a:spcBef>
          <a:spcPts val="17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1625600" rtl="0" latinLnBrk="0">
        <a:lnSpc>
          <a:spcPct val="90000"/>
        </a:lnSpc>
        <a:spcBef>
          <a:spcPts val="17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"/><Relationship Id="rId13" Type="http://schemas.openxmlformats.org/officeDocument/2006/relationships/image" Target="../media/image12.tif"/><Relationship Id="rId3" Type="http://schemas.openxmlformats.org/officeDocument/2006/relationships/image" Target="../media/image2.png"/><Relationship Id="rId7" Type="http://schemas.openxmlformats.org/officeDocument/2006/relationships/image" Target="../media/image6.tif"/><Relationship Id="rId12" Type="http://schemas.openxmlformats.org/officeDocument/2006/relationships/image" Target="../media/image11.tif"/><Relationship Id="rId17" Type="http://schemas.openxmlformats.org/officeDocument/2006/relationships/image" Target="../media/image16.emf"/><Relationship Id="rId2" Type="http://schemas.openxmlformats.org/officeDocument/2006/relationships/image" Target="../media/image1.ti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tif"/><Relationship Id="rId10" Type="http://schemas.openxmlformats.org/officeDocument/2006/relationships/image" Target="../media/image9.png"/><Relationship Id="rId4" Type="http://schemas.openxmlformats.org/officeDocument/2006/relationships/image" Target="../media/image3.tif"/><Relationship Id="rId9" Type="http://schemas.openxmlformats.org/officeDocument/2006/relationships/image" Target="../media/image8.tif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7.tif"/><Relationship Id="rId7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Machine Learning Teams"/>
          <p:cNvSpPr/>
          <p:nvPr/>
        </p:nvSpPr>
        <p:spPr>
          <a:xfrm>
            <a:off x="130997" y="1293771"/>
            <a:ext cx="10849136" cy="6270447"/>
          </a:xfrm>
          <a:prstGeom prst="roundRect">
            <a:avLst>
              <a:gd name="adj" fmla="val 662"/>
            </a:avLst>
          </a:prstGeom>
          <a:solidFill>
            <a:srgbClr val="FFFFFF"/>
          </a:solidFill>
          <a:ln w="12700">
            <a:solidFill>
              <a:srgbClr val="5E5E5E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ctr">
              <a:defRPr sz="8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 sz="24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Machine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-l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earning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eams</a:t>
            </a:r>
          </a:p>
        </p:txBody>
      </p:sp>
      <p:sp>
        <p:nvSpPr>
          <p:cNvPr id="98" name="External Teams"/>
          <p:cNvSpPr/>
          <p:nvPr/>
        </p:nvSpPr>
        <p:spPr>
          <a:xfrm>
            <a:off x="11677096" y="3984277"/>
            <a:ext cx="1907907" cy="3576075"/>
          </a:xfrm>
          <a:prstGeom prst="roundRect">
            <a:avLst>
              <a:gd name="adj" fmla="val 2174"/>
            </a:avLst>
          </a:prstGeom>
          <a:solidFill>
            <a:srgbClr val="FFFFFF"/>
          </a:solidFill>
          <a:ln w="12700">
            <a:solidFill>
              <a:srgbClr val="5E5E5E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8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algn="ctr">
              <a:defRPr sz="24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External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eams</a:t>
            </a:r>
          </a:p>
        </p:txBody>
      </p:sp>
      <p:sp>
        <p:nvSpPr>
          <p:cNvPr id="99" name="Development"/>
          <p:cNvSpPr/>
          <p:nvPr/>
        </p:nvSpPr>
        <p:spPr>
          <a:xfrm>
            <a:off x="302828" y="2077905"/>
            <a:ext cx="4904256" cy="5283147"/>
          </a:xfrm>
          <a:prstGeom prst="roundRect">
            <a:avLst>
              <a:gd name="adj" fmla="val 846"/>
            </a:avLst>
          </a:prstGeom>
          <a:solidFill>
            <a:srgbClr val="FFFFFF"/>
          </a:solidFill>
          <a:ln w="12700">
            <a:solidFill>
              <a:srgbClr val="5E5E5E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ctr">
              <a:defRPr sz="4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algn="ctr">
              <a:defRPr sz="20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Development</a:t>
            </a:r>
          </a:p>
        </p:txBody>
      </p:sp>
      <p:sp>
        <p:nvSpPr>
          <p:cNvPr id="100" name="Deployment"/>
          <p:cNvSpPr/>
          <p:nvPr/>
        </p:nvSpPr>
        <p:spPr>
          <a:xfrm>
            <a:off x="5904046" y="2077905"/>
            <a:ext cx="4885365" cy="5283147"/>
          </a:xfrm>
          <a:prstGeom prst="roundRect">
            <a:avLst>
              <a:gd name="adj" fmla="val 849"/>
            </a:avLst>
          </a:prstGeom>
          <a:solidFill>
            <a:srgbClr val="FFFFFF"/>
          </a:solidFill>
          <a:ln w="12700">
            <a:solidFill>
              <a:srgbClr val="5E5E5E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4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algn="ctr">
              <a:defRPr sz="20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Deployment</a:t>
            </a:r>
          </a:p>
        </p:txBody>
      </p:sp>
      <p:sp>
        <p:nvSpPr>
          <p:cNvPr id="101" name="Rounded Rectangle"/>
          <p:cNvSpPr/>
          <p:nvPr/>
        </p:nvSpPr>
        <p:spPr>
          <a:xfrm>
            <a:off x="11821042" y="5087766"/>
            <a:ext cx="1620014" cy="2280447"/>
          </a:xfrm>
          <a:prstGeom prst="roundRect">
            <a:avLst>
              <a:gd name="adj" fmla="val 2561"/>
            </a:avLst>
          </a:prstGeom>
          <a:solidFill>
            <a:srgbClr val="FFFFFF"/>
          </a:solidFill>
          <a:ln w="12700">
            <a:solidFill>
              <a:srgbClr val="5E5E5E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pPr algn="ctr">
              <a:defRPr sz="20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02" name="TextBox 4"/>
          <p:cNvSpPr txBox="1"/>
          <p:nvPr/>
        </p:nvSpPr>
        <p:spPr>
          <a:xfrm>
            <a:off x="11670746" y="6535815"/>
            <a:ext cx="19206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External </a:t>
            </a:r>
          </a:p>
          <a:p>
            <a: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pplication</a:t>
            </a:r>
          </a:p>
        </p:txBody>
      </p:sp>
      <p:pic>
        <p:nvPicPr>
          <p:cNvPr id="10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600" y="5611841"/>
            <a:ext cx="952898" cy="952898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Platform"/>
          <p:cNvSpPr/>
          <p:nvPr/>
        </p:nvSpPr>
        <p:spPr>
          <a:xfrm>
            <a:off x="118247" y="8512438"/>
            <a:ext cx="13479506" cy="2506438"/>
          </a:xfrm>
          <a:prstGeom prst="roundRect">
            <a:avLst>
              <a:gd name="adj" fmla="val 1655"/>
            </a:avLst>
          </a:prstGeom>
          <a:solidFill>
            <a:srgbClr val="FFFFFF"/>
          </a:solidFill>
          <a:ln w="12700">
            <a:solidFill>
              <a:srgbClr val="5E5E5E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8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algn="ctr">
              <a:defRPr sz="24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Platform</a:t>
            </a:r>
          </a:p>
        </p:txBody>
      </p:sp>
      <p:pic>
        <p:nvPicPr>
          <p:cNvPr id="105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084" y="5606851"/>
            <a:ext cx="952752" cy="952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9" y="0"/>
                </a:moveTo>
                <a:cubicBezTo>
                  <a:pt x="1611" y="0"/>
                  <a:pt x="0" y="1611"/>
                  <a:pt x="0" y="3599"/>
                </a:cubicBezTo>
                <a:lnTo>
                  <a:pt x="0" y="18001"/>
                </a:lnTo>
                <a:cubicBezTo>
                  <a:pt x="0" y="19989"/>
                  <a:pt x="1611" y="21600"/>
                  <a:pt x="3599" y="21600"/>
                </a:cubicBezTo>
                <a:lnTo>
                  <a:pt x="18001" y="21600"/>
                </a:lnTo>
                <a:cubicBezTo>
                  <a:pt x="19989" y="21600"/>
                  <a:pt x="21600" y="19989"/>
                  <a:pt x="21600" y="18001"/>
                </a:cubicBezTo>
                <a:lnTo>
                  <a:pt x="21600" y="3599"/>
                </a:lnTo>
                <a:cubicBezTo>
                  <a:pt x="21600" y="1611"/>
                  <a:pt x="19989" y="0"/>
                  <a:pt x="18001" y="0"/>
                </a:cubicBezTo>
                <a:lnTo>
                  <a:pt x="359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06" name="TextBox 4"/>
          <p:cNvSpPr txBox="1"/>
          <p:nvPr/>
        </p:nvSpPr>
        <p:spPr>
          <a:xfrm>
            <a:off x="6224229" y="3952828"/>
            <a:ext cx="19206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Azure Kubernetes Service</a:t>
            </a:r>
          </a:p>
        </p:txBody>
      </p:sp>
      <p:sp>
        <p:nvSpPr>
          <p:cNvPr id="107" name="TextBox 4"/>
          <p:cNvSpPr txBox="1"/>
          <p:nvPr/>
        </p:nvSpPr>
        <p:spPr>
          <a:xfrm>
            <a:off x="8777444" y="3952829"/>
            <a:ext cx="192060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Azure API M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anagement</a:t>
            </a:r>
          </a:p>
        </p:txBody>
      </p:sp>
      <p:pic>
        <p:nvPicPr>
          <p:cNvPr id="10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867" y="9232776"/>
            <a:ext cx="952898" cy="952898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4"/>
          <p:cNvSpPr txBox="1"/>
          <p:nvPr/>
        </p:nvSpPr>
        <p:spPr>
          <a:xfrm>
            <a:off x="4524142" y="10234135"/>
            <a:ext cx="209550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Azure </a:t>
            </a:r>
          </a:p>
          <a:p>
            <a: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Key Vault</a:t>
            </a:r>
          </a:p>
        </p:txBody>
      </p:sp>
      <p:sp>
        <p:nvSpPr>
          <p:cNvPr id="110" name="TextBox 4"/>
          <p:cNvSpPr txBox="1"/>
          <p:nvPr/>
        </p:nvSpPr>
        <p:spPr>
          <a:xfrm>
            <a:off x="8467657" y="10234135"/>
            <a:ext cx="2095501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Azure Monitor</a:t>
            </a:r>
          </a:p>
        </p:txBody>
      </p:sp>
      <p:sp>
        <p:nvSpPr>
          <p:cNvPr id="111" name="TextBox 4"/>
          <p:cNvSpPr txBox="1"/>
          <p:nvPr/>
        </p:nvSpPr>
        <p:spPr>
          <a:xfrm>
            <a:off x="1708737" y="3957721"/>
            <a:ext cx="1920607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Azure Databricks</a:t>
            </a:r>
          </a:p>
        </p:txBody>
      </p:sp>
      <p:pic>
        <p:nvPicPr>
          <p:cNvPr id="112" name="Picture 2" descr="Picture 2"/>
          <p:cNvPicPr>
            <a:picLocks noChangeAspect="1"/>
          </p:cNvPicPr>
          <p:nvPr/>
        </p:nvPicPr>
        <p:blipFill>
          <a:blip r:embed="rId5"/>
          <a:srcRect r="19" b="19"/>
          <a:stretch>
            <a:fillRect/>
          </a:stretch>
        </p:blipFill>
        <p:spPr>
          <a:xfrm>
            <a:off x="2191004" y="2960532"/>
            <a:ext cx="956073" cy="956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4" y="0"/>
                </a:moveTo>
                <a:cubicBezTo>
                  <a:pt x="1616" y="0"/>
                  <a:pt x="0" y="1616"/>
                  <a:pt x="0" y="3604"/>
                </a:cubicBezTo>
                <a:lnTo>
                  <a:pt x="0" y="18004"/>
                </a:lnTo>
                <a:cubicBezTo>
                  <a:pt x="0" y="19993"/>
                  <a:pt x="1616" y="21600"/>
                  <a:pt x="3604" y="21600"/>
                </a:cubicBezTo>
                <a:lnTo>
                  <a:pt x="18004" y="21600"/>
                </a:lnTo>
                <a:cubicBezTo>
                  <a:pt x="19993" y="21600"/>
                  <a:pt x="21600" y="19993"/>
                  <a:pt x="21600" y="18004"/>
                </a:cubicBezTo>
                <a:lnTo>
                  <a:pt x="21600" y="3604"/>
                </a:lnTo>
                <a:cubicBezTo>
                  <a:pt x="21600" y="1616"/>
                  <a:pt x="19993" y="0"/>
                  <a:pt x="18004" y="0"/>
                </a:cubicBezTo>
                <a:lnTo>
                  <a:pt x="3604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13" name="TextBox 4"/>
          <p:cNvSpPr txBox="1"/>
          <p:nvPr/>
        </p:nvSpPr>
        <p:spPr>
          <a:xfrm>
            <a:off x="413080" y="6484874"/>
            <a:ext cx="19206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/>
              <a:t>Azure Data Lake Gen2</a:t>
            </a:r>
          </a:p>
        </p:txBody>
      </p:sp>
      <p:sp>
        <p:nvSpPr>
          <p:cNvPr id="114" name="TextBox 4"/>
          <p:cNvSpPr txBox="1"/>
          <p:nvPr/>
        </p:nvSpPr>
        <p:spPr>
          <a:xfrm>
            <a:off x="3004394" y="6484875"/>
            <a:ext cx="1920607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/>
              <a:t>M</a:t>
            </a:r>
            <a:r>
              <a:rPr lang="en-US" dirty="0"/>
              <a:t>achine </a:t>
            </a:r>
            <a:r>
              <a:rPr dirty="0"/>
              <a:t>L</a:t>
            </a:r>
            <a:r>
              <a:rPr lang="en-US" dirty="0"/>
              <a:t>earning </a:t>
            </a:r>
            <a:r>
              <a:rPr dirty="0"/>
              <a:t>flow </a:t>
            </a:r>
            <a:r>
              <a:rPr lang="en-US" dirty="0"/>
              <a:t>t</a:t>
            </a:r>
            <a:r>
              <a:rPr dirty="0"/>
              <a:t>racking </a:t>
            </a:r>
            <a:r>
              <a:rPr lang="en-US" dirty="0"/>
              <a:t>s</a:t>
            </a:r>
            <a:r>
              <a:rPr dirty="0"/>
              <a:t>erver</a:t>
            </a:r>
          </a:p>
        </p:txBody>
      </p:sp>
      <p:pic>
        <p:nvPicPr>
          <p:cNvPr id="115" name="Picture 2" descr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2359" y="5651608"/>
            <a:ext cx="1624676" cy="627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" descr="Image"/>
          <p:cNvPicPr>
            <a:picLocks noChangeAspect="1"/>
          </p:cNvPicPr>
          <p:nvPr/>
        </p:nvPicPr>
        <p:blipFill>
          <a:blip r:embed="rId7"/>
          <a:srcRect l="18695" r="18695"/>
          <a:stretch>
            <a:fillRect/>
          </a:stretch>
        </p:blipFill>
        <p:spPr>
          <a:xfrm>
            <a:off x="896934" y="5630305"/>
            <a:ext cx="952801" cy="798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1298" y="2943404"/>
            <a:ext cx="980034" cy="980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1904" y="9232776"/>
            <a:ext cx="952898" cy="95289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4"/>
          <p:cNvSpPr txBox="1"/>
          <p:nvPr/>
        </p:nvSpPr>
        <p:spPr>
          <a:xfrm>
            <a:off x="2433302" y="10234135"/>
            <a:ext cx="209550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Azure 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Cost Management</a:t>
            </a:r>
          </a:p>
        </p:txBody>
      </p:sp>
      <p:sp>
        <p:nvSpPr>
          <p:cNvPr id="121" name="TextBox 4"/>
          <p:cNvSpPr txBox="1"/>
          <p:nvPr/>
        </p:nvSpPr>
        <p:spPr>
          <a:xfrm>
            <a:off x="224721" y="10259422"/>
            <a:ext cx="2098943" cy="252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Microsoft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Segoe UI" panose="020B0502040204020203" pitchFamily="34" charset="0"/>
              </a:rPr>
              <a:t>Entra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 ID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TextBox 4"/>
          <p:cNvSpPr txBox="1"/>
          <p:nvPr/>
        </p:nvSpPr>
        <p:spPr>
          <a:xfrm>
            <a:off x="6224229" y="6532397"/>
            <a:ext cx="19206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Azure Container Registry</a:t>
            </a:r>
          </a:p>
        </p:txBody>
      </p:sp>
      <p:sp>
        <p:nvSpPr>
          <p:cNvPr id="150" name="Connection Line"/>
          <p:cNvSpPr/>
          <p:nvPr/>
        </p:nvSpPr>
        <p:spPr>
          <a:xfrm>
            <a:off x="10313490" y="6036801"/>
            <a:ext cx="1711952" cy="1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25400">
            <a:solidFill>
              <a:schemeClr val="tx1"/>
            </a:solidFill>
            <a:miter/>
            <a:tailEnd type="triangle"/>
          </a:ln>
        </p:spPr>
        <p:txBody>
          <a:bodyPr/>
          <a:lstStyle/>
          <a:p>
            <a:endParaRPr/>
          </a:p>
        </p:txBody>
      </p:sp>
      <p:pic>
        <p:nvPicPr>
          <p:cNvPr id="124" name="Picture 65" descr="Picture 65"/>
          <p:cNvPicPr>
            <a:picLocks noChangeAspect="1"/>
          </p:cNvPicPr>
          <p:nvPr/>
        </p:nvPicPr>
        <p:blipFill>
          <a:blip r:embed="rId10"/>
          <a:srcRect r="1" b="7"/>
          <a:stretch>
            <a:fillRect/>
          </a:stretch>
        </p:blipFill>
        <p:spPr>
          <a:xfrm>
            <a:off x="9078582" y="9234364"/>
            <a:ext cx="952898" cy="949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0" y="0"/>
                </a:moveTo>
                <a:cubicBezTo>
                  <a:pt x="1608" y="0"/>
                  <a:pt x="0" y="1613"/>
                  <a:pt x="0" y="3602"/>
                </a:cubicBezTo>
                <a:lnTo>
                  <a:pt x="0" y="17998"/>
                </a:lnTo>
                <a:cubicBezTo>
                  <a:pt x="0" y="19987"/>
                  <a:pt x="1608" y="21600"/>
                  <a:pt x="3590" y="21600"/>
                </a:cubicBezTo>
                <a:lnTo>
                  <a:pt x="18010" y="21600"/>
                </a:lnTo>
                <a:cubicBezTo>
                  <a:pt x="19992" y="21600"/>
                  <a:pt x="21600" y="19987"/>
                  <a:pt x="21600" y="17998"/>
                </a:cubicBezTo>
                <a:lnTo>
                  <a:pt x="21600" y="3602"/>
                </a:lnTo>
                <a:cubicBezTo>
                  <a:pt x="21600" y="1613"/>
                  <a:pt x="19992" y="0"/>
                  <a:pt x="18010" y="0"/>
                </a:cubicBezTo>
                <a:lnTo>
                  <a:pt x="359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25" name="Picture 4" descr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8084" y="2958815"/>
            <a:ext cx="952719" cy="952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9" y="0"/>
                </a:moveTo>
                <a:cubicBezTo>
                  <a:pt x="1611" y="0"/>
                  <a:pt x="0" y="1611"/>
                  <a:pt x="0" y="3599"/>
                </a:cubicBezTo>
                <a:lnTo>
                  <a:pt x="0" y="17993"/>
                </a:lnTo>
                <a:cubicBezTo>
                  <a:pt x="0" y="19980"/>
                  <a:pt x="1611" y="21600"/>
                  <a:pt x="3599" y="21600"/>
                </a:cubicBezTo>
                <a:lnTo>
                  <a:pt x="17993" y="21600"/>
                </a:lnTo>
                <a:cubicBezTo>
                  <a:pt x="19980" y="21600"/>
                  <a:pt x="21600" y="19980"/>
                  <a:pt x="21600" y="17993"/>
                </a:cubicBezTo>
                <a:lnTo>
                  <a:pt x="21600" y="3599"/>
                </a:lnTo>
                <a:cubicBezTo>
                  <a:pt x="21600" y="1611"/>
                  <a:pt x="19980" y="0"/>
                  <a:pt x="17993" y="0"/>
                </a:cubicBezTo>
                <a:lnTo>
                  <a:pt x="359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1" name="Connection Line"/>
          <p:cNvSpPr/>
          <p:nvPr/>
        </p:nvSpPr>
        <p:spPr>
          <a:xfrm>
            <a:off x="7835894" y="3433284"/>
            <a:ext cx="1330952" cy="1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25400">
            <a:solidFill>
              <a:schemeClr val="tx1"/>
            </a:solidFill>
            <a:miter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52" name="Connection Line"/>
          <p:cNvSpPr/>
          <p:nvPr/>
        </p:nvSpPr>
        <p:spPr>
          <a:xfrm>
            <a:off x="1398197" y="3445984"/>
            <a:ext cx="721352" cy="1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25400">
            <a:solidFill>
              <a:schemeClr val="tx1"/>
            </a:solidFill>
            <a:miter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153" name="Connection Line"/>
          <p:cNvSpPr/>
          <p:nvPr/>
        </p:nvSpPr>
        <p:spPr>
          <a:xfrm>
            <a:off x="1373118" y="3444465"/>
            <a:ext cx="4057" cy="21210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25400">
            <a:solidFill>
              <a:schemeClr val="tx1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54" name="Connection Line"/>
          <p:cNvSpPr/>
          <p:nvPr/>
        </p:nvSpPr>
        <p:spPr>
          <a:xfrm>
            <a:off x="3946627" y="7335612"/>
            <a:ext cx="4057" cy="944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chemeClr val="tx1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55" name="Connection Line"/>
          <p:cNvSpPr/>
          <p:nvPr/>
        </p:nvSpPr>
        <p:spPr>
          <a:xfrm>
            <a:off x="7184100" y="7140143"/>
            <a:ext cx="4057" cy="1143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chemeClr val="tx1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156" name="Connection Line"/>
          <p:cNvSpPr/>
          <p:nvPr/>
        </p:nvSpPr>
        <p:spPr>
          <a:xfrm>
            <a:off x="3948893" y="8280400"/>
            <a:ext cx="3241611" cy="3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25400">
            <a:solidFill>
              <a:schemeClr val="tx1"/>
            </a:solidFill>
            <a:miter/>
          </a:ln>
        </p:spPr>
        <p:txBody>
          <a:bodyPr/>
          <a:lstStyle/>
          <a:p>
            <a:endParaRPr/>
          </a:p>
        </p:txBody>
      </p:sp>
      <p:sp>
        <p:nvSpPr>
          <p:cNvPr id="157" name="Connection Line"/>
          <p:cNvSpPr/>
          <p:nvPr/>
        </p:nvSpPr>
        <p:spPr>
          <a:xfrm>
            <a:off x="7184100" y="4560088"/>
            <a:ext cx="4057" cy="990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chemeClr val="tx1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158" name="Connection Line"/>
          <p:cNvSpPr/>
          <p:nvPr/>
        </p:nvSpPr>
        <p:spPr>
          <a:xfrm>
            <a:off x="3181824" y="3425061"/>
            <a:ext cx="793410" cy="1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25400">
            <a:solidFill>
              <a:schemeClr val="tx1"/>
            </a:solidFill>
            <a:miter/>
          </a:ln>
        </p:spPr>
        <p:txBody>
          <a:bodyPr/>
          <a:lstStyle/>
          <a:p>
            <a:endParaRPr/>
          </a:p>
        </p:txBody>
      </p:sp>
      <p:sp>
        <p:nvSpPr>
          <p:cNvPr id="159" name="Connection Line"/>
          <p:cNvSpPr/>
          <p:nvPr/>
        </p:nvSpPr>
        <p:spPr>
          <a:xfrm>
            <a:off x="3963067" y="3423543"/>
            <a:ext cx="4463" cy="2121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25400">
            <a:solidFill>
              <a:schemeClr val="tx1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35" name="TextBox 86"/>
          <p:cNvSpPr txBox="1"/>
          <p:nvPr/>
        </p:nvSpPr>
        <p:spPr>
          <a:xfrm>
            <a:off x="10798891" y="6085457"/>
            <a:ext cx="1033262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5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Call API</a:t>
            </a:r>
          </a:p>
        </p:txBody>
      </p:sp>
      <p:sp>
        <p:nvSpPr>
          <p:cNvPr id="136" name="TextBox 86"/>
          <p:cNvSpPr txBox="1"/>
          <p:nvPr/>
        </p:nvSpPr>
        <p:spPr>
          <a:xfrm>
            <a:off x="363422" y="4373097"/>
            <a:ext cx="103326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5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Source data</a:t>
            </a:r>
          </a:p>
        </p:txBody>
      </p:sp>
      <p:sp>
        <p:nvSpPr>
          <p:cNvPr id="137" name="TextBox 86"/>
          <p:cNvSpPr txBox="1"/>
          <p:nvPr/>
        </p:nvSpPr>
        <p:spPr>
          <a:xfrm>
            <a:off x="3948205" y="4144497"/>
            <a:ext cx="126522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5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Track experiments and register models</a:t>
            </a:r>
            <a:r>
              <a:rPr dirty="0"/>
              <a:t> </a:t>
            </a:r>
          </a:p>
        </p:txBody>
      </p:sp>
      <p:sp>
        <p:nvSpPr>
          <p:cNvPr id="138" name="TextBox 86"/>
          <p:cNvSpPr txBox="1"/>
          <p:nvPr/>
        </p:nvSpPr>
        <p:spPr>
          <a:xfrm>
            <a:off x="9508378" y="7688177"/>
            <a:ext cx="1265228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5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Collect metrics and logs</a:t>
            </a:r>
          </a:p>
        </p:txBody>
      </p:sp>
      <p:sp>
        <p:nvSpPr>
          <p:cNvPr id="139" name="TextBox 86"/>
          <p:cNvSpPr txBox="1"/>
          <p:nvPr/>
        </p:nvSpPr>
        <p:spPr>
          <a:xfrm>
            <a:off x="4688725" y="7879103"/>
            <a:ext cx="1790245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5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Containerize model</a:t>
            </a:r>
          </a:p>
        </p:txBody>
      </p:sp>
      <p:sp>
        <p:nvSpPr>
          <p:cNvPr id="140" name="TextBox 86"/>
          <p:cNvSpPr txBox="1"/>
          <p:nvPr/>
        </p:nvSpPr>
        <p:spPr>
          <a:xfrm>
            <a:off x="7184532" y="4835609"/>
            <a:ext cx="103326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5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Deploy container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56183" y="5579648"/>
            <a:ext cx="977563" cy="977562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extBox 4"/>
          <p:cNvSpPr txBox="1"/>
          <p:nvPr/>
        </p:nvSpPr>
        <p:spPr>
          <a:xfrm>
            <a:off x="8777444" y="6522974"/>
            <a:ext cx="192060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Azure Application Gateway</a:t>
            </a:r>
          </a:p>
        </p:txBody>
      </p:sp>
      <p:sp>
        <p:nvSpPr>
          <p:cNvPr id="160" name="Connection Line"/>
          <p:cNvSpPr/>
          <p:nvPr/>
        </p:nvSpPr>
        <p:spPr>
          <a:xfrm>
            <a:off x="9750815" y="4572788"/>
            <a:ext cx="4058" cy="939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chemeClr val="tx1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161" name="Connection Line"/>
          <p:cNvSpPr/>
          <p:nvPr/>
        </p:nvSpPr>
        <p:spPr>
          <a:xfrm>
            <a:off x="9548472" y="7566891"/>
            <a:ext cx="1940" cy="158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chemeClr val="tx1"/>
            </a:solidFill>
            <a:miter/>
            <a:tailEnd type="triangle"/>
          </a:ln>
        </p:spPr>
        <p:txBody>
          <a:bodyPr/>
          <a:lstStyle/>
          <a:p>
            <a:endParaRPr/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0850" y="9220275"/>
            <a:ext cx="721048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4"/>
          <p:cNvSpPr txBox="1"/>
          <p:nvPr/>
        </p:nvSpPr>
        <p:spPr>
          <a:xfrm>
            <a:off x="6543623" y="10234135"/>
            <a:ext cx="209550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Microsoft Defender for Cloud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7" name="Picture 4" descr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37062" y="9232875"/>
            <a:ext cx="952700" cy="95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9" y="0"/>
                </a:moveTo>
                <a:cubicBezTo>
                  <a:pt x="1611" y="0"/>
                  <a:pt x="0" y="1611"/>
                  <a:pt x="0" y="3599"/>
                </a:cubicBezTo>
                <a:lnTo>
                  <a:pt x="0" y="17993"/>
                </a:lnTo>
                <a:cubicBezTo>
                  <a:pt x="0" y="19980"/>
                  <a:pt x="1611" y="21600"/>
                  <a:pt x="3599" y="21600"/>
                </a:cubicBezTo>
                <a:lnTo>
                  <a:pt x="17993" y="21600"/>
                </a:lnTo>
                <a:cubicBezTo>
                  <a:pt x="19980" y="21600"/>
                  <a:pt x="21600" y="19980"/>
                  <a:pt x="21600" y="17993"/>
                </a:cubicBezTo>
                <a:lnTo>
                  <a:pt x="21600" y="3599"/>
                </a:lnTo>
                <a:cubicBezTo>
                  <a:pt x="21600" y="1611"/>
                  <a:pt x="19980" y="0"/>
                  <a:pt x="17993" y="0"/>
                </a:cubicBezTo>
                <a:lnTo>
                  <a:pt x="359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48" name="TextBox 4"/>
          <p:cNvSpPr txBox="1"/>
          <p:nvPr/>
        </p:nvSpPr>
        <p:spPr>
          <a:xfrm>
            <a:off x="10514244" y="10234135"/>
            <a:ext cx="2810272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Azure DevOps and GitHub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82962" y="9220275"/>
            <a:ext cx="977900" cy="97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205DDA-9558-47FA-AA5D-C006BEBB2A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205650" y="11230406"/>
            <a:ext cx="1914387" cy="10344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A32EA9-9EA0-87D0-4603-AB18A633638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3282" y="9199125"/>
            <a:ext cx="1081620" cy="10816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Develop"/>
          <p:cNvSpPr/>
          <p:nvPr/>
        </p:nvSpPr>
        <p:spPr>
          <a:xfrm>
            <a:off x="130997" y="1991594"/>
            <a:ext cx="1907907" cy="6644406"/>
          </a:xfrm>
          <a:prstGeom prst="roundRect">
            <a:avLst>
              <a:gd name="adj" fmla="val 2174"/>
            </a:avLst>
          </a:prstGeom>
          <a:solidFill>
            <a:srgbClr val="FFFFFF"/>
          </a:solidFill>
          <a:ln w="12700">
            <a:solidFill>
              <a:srgbClr val="5E5E5E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8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algn="ctr">
              <a:defRPr sz="24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Develop</a:t>
            </a:r>
          </a:p>
        </p:txBody>
      </p:sp>
      <p:sp>
        <p:nvSpPr>
          <p:cNvPr id="239" name="Build"/>
          <p:cNvSpPr/>
          <p:nvPr/>
        </p:nvSpPr>
        <p:spPr>
          <a:xfrm>
            <a:off x="2877822" y="1978893"/>
            <a:ext cx="1907907" cy="6657107"/>
          </a:xfrm>
          <a:prstGeom prst="roundRect">
            <a:avLst>
              <a:gd name="adj" fmla="val 2174"/>
            </a:avLst>
          </a:prstGeom>
          <a:solidFill>
            <a:srgbClr val="FFFFFF"/>
          </a:solidFill>
          <a:ln w="12700">
            <a:solidFill>
              <a:srgbClr val="5E5E5E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8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algn="ctr">
              <a:defRPr sz="24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Build</a:t>
            </a:r>
          </a:p>
        </p:txBody>
      </p:sp>
      <p:sp>
        <p:nvSpPr>
          <p:cNvPr id="240" name="Deploy"/>
          <p:cNvSpPr/>
          <p:nvPr/>
        </p:nvSpPr>
        <p:spPr>
          <a:xfrm>
            <a:off x="5624646" y="1978893"/>
            <a:ext cx="5213532" cy="6657107"/>
          </a:xfrm>
          <a:prstGeom prst="roundRect">
            <a:avLst>
              <a:gd name="adj" fmla="val 797"/>
            </a:avLst>
          </a:prstGeom>
          <a:solidFill>
            <a:srgbClr val="FFFFFF"/>
          </a:solidFill>
          <a:ln w="12700">
            <a:solidFill>
              <a:srgbClr val="5E5E5E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8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algn="ctr">
              <a:defRPr sz="24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Deploy</a:t>
            </a:r>
          </a:p>
        </p:txBody>
      </p:sp>
      <p:sp>
        <p:nvSpPr>
          <p:cNvPr id="241" name="Staging"/>
          <p:cNvSpPr/>
          <p:nvPr/>
        </p:nvSpPr>
        <p:spPr>
          <a:xfrm>
            <a:off x="5751646" y="2930237"/>
            <a:ext cx="2134257" cy="5590064"/>
          </a:xfrm>
          <a:prstGeom prst="roundRect">
            <a:avLst>
              <a:gd name="adj" fmla="val 1944"/>
            </a:avLst>
          </a:prstGeom>
          <a:ln w="12700">
            <a:solidFill>
              <a:srgbClr val="5E5E5E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4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algn="ctr">
              <a:defRPr sz="20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Staging</a:t>
            </a:r>
          </a:p>
        </p:txBody>
      </p:sp>
      <p:sp>
        <p:nvSpPr>
          <p:cNvPr id="242" name="Monitor"/>
          <p:cNvSpPr/>
          <p:nvPr/>
        </p:nvSpPr>
        <p:spPr>
          <a:xfrm>
            <a:off x="11677096" y="1978893"/>
            <a:ext cx="1907907" cy="6657107"/>
          </a:xfrm>
          <a:prstGeom prst="roundRect">
            <a:avLst>
              <a:gd name="adj" fmla="val 2174"/>
            </a:avLst>
          </a:prstGeom>
          <a:solidFill>
            <a:srgbClr val="FFFFFF"/>
          </a:solidFill>
          <a:ln w="12700">
            <a:solidFill>
              <a:srgbClr val="5E5E5E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8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algn="ctr">
              <a:defRPr sz="24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Monitor</a:t>
            </a:r>
          </a:p>
        </p:txBody>
      </p:sp>
      <p:sp>
        <p:nvSpPr>
          <p:cNvPr id="243" name="Production"/>
          <p:cNvSpPr/>
          <p:nvPr/>
        </p:nvSpPr>
        <p:spPr>
          <a:xfrm>
            <a:off x="8576922" y="2930237"/>
            <a:ext cx="2134256" cy="5590064"/>
          </a:xfrm>
          <a:prstGeom prst="roundRect">
            <a:avLst>
              <a:gd name="adj" fmla="val 1944"/>
            </a:avLst>
          </a:prstGeom>
          <a:ln w="12700">
            <a:solidFill>
              <a:srgbClr val="5E5E5E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4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algn="ctr">
              <a:defRPr sz="2000" b="1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Production</a:t>
            </a:r>
          </a:p>
        </p:txBody>
      </p:sp>
      <p:pic>
        <p:nvPicPr>
          <p:cNvPr id="244" name="Picture 65" descr="Picture 65"/>
          <p:cNvPicPr>
            <a:picLocks noChangeAspect="1"/>
          </p:cNvPicPr>
          <p:nvPr/>
        </p:nvPicPr>
        <p:blipFill>
          <a:blip r:embed="rId2"/>
          <a:srcRect r="11" b="17"/>
          <a:stretch>
            <a:fillRect/>
          </a:stretch>
        </p:blipFill>
        <p:spPr>
          <a:xfrm>
            <a:off x="12153013" y="4120069"/>
            <a:ext cx="956073" cy="952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87" y="0"/>
                </a:moveTo>
                <a:cubicBezTo>
                  <a:pt x="1605" y="0"/>
                  <a:pt x="0" y="1610"/>
                  <a:pt x="0" y="3599"/>
                </a:cubicBezTo>
                <a:lnTo>
                  <a:pt x="0" y="18001"/>
                </a:lnTo>
                <a:cubicBezTo>
                  <a:pt x="0" y="19990"/>
                  <a:pt x="1605" y="21600"/>
                  <a:pt x="3587" y="21600"/>
                </a:cubicBezTo>
                <a:lnTo>
                  <a:pt x="18013" y="21600"/>
                </a:lnTo>
                <a:cubicBezTo>
                  <a:pt x="19995" y="21600"/>
                  <a:pt x="21600" y="19990"/>
                  <a:pt x="21600" y="18001"/>
                </a:cubicBezTo>
                <a:lnTo>
                  <a:pt x="21600" y="3599"/>
                </a:lnTo>
                <a:cubicBezTo>
                  <a:pt x="21600" y="1610"/>
                  <a:pt x="19995" y="0"/>
                  <a:pt x="18013" y="0"/>
                </a:cubicBezTo>
                <a:lnTo>
                  <a:pt x="358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4600" y="6430629"/>
            <a:ext cx="956238" cy="956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icture 2" descr="Picture 2"/>
          <p:cNvPicPr>
            <a:picLocks noChangeAspect="1"/>
          </p:cNvPicPr>
          <p:nvPr/>
        </p:nvPicPr>
        <p:blipFill>
          <a:blip r:embed="rId4"/>
          <a:srcRect r="19" b="19"/>
          <a:stretch>
            <a:fillRect/>
          </a:stretch>
        </p:blipFill>
        <p:spPr>
          <a:xfrm>
            <a:off x="606914" y="3947131"/>
            <a:ext cx="956073" cy="956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4" y="0"/>
                </a:moveTo>
                <a:cubicBezTo>
                  <a:pt x="1616" y="0"/>
                  <a:pt x="0" y="1616"/>
                  <a:pt x="0" y="3604"/>
                </a:cubicBezTo>
                <a:lnTo>
                  <a:pt x="0" y="18004"/>
                </a:lnTo>
                <a:cubicBezTo>
                  <a:pt x="0" y="19993"/>
                  <a:pt x="1616" y="21600"/>
                  <a:pt x="3604" y="21600"/>
                </a:cubicBezTo>
                <a:lnTo>
                  <a:pt x="18004" y="21600"/>
                </a:lnTo>
                <a:cubicBezTo>
                  <a:pt x="19993" y="21600"/>
                  <a:pt x="21600" y="19993"/>
                  <a:pt x="21600" y="18004"/>
                </a:cubicBezTo>
                <a:lnTo>
                  <a:pt x="21600" y="3604"/>
                </a:lnTo>
                <a:cubicBezTo>
                  <a:pt x="21600" y="1616"/>
                  <a:pt x="19993" y="0"/>
                  <a:pt x="18004" y="0"/>
                </a:cubicBezTo>
                <a:lnTo>
                  <a:pt x="36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7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02" y="6432299"/>
            <a:ext cx="952701" cy="95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9" y="0"/>
                </a:moveTo>
                <a:cubicBezTo>
                  <a:pt x="1611" y="0"/>
                  <a:pt x="0" y="1611"/>
                  <a:pt x="0" y="3599"/>
                </a:cubicBezTo>
                <a:lnTo>
                  <a:pt x="0" y="17993"/>
                </a:lnTo>
                <a:cubicBezTo>
                  <a:pt x="0" y="19980"/>
                  <a:pt x="1611" y="21600"/>
                  <a:pt x="3599" y="21600"/>
                </a:cubicBezTo>
                <a:lnTo>
                  <a:pt x="17993" y="21600"/>
                </a:lnTo>
                <a:cubicBezTo>
                  <a:pt x="19980" y="21600"/>
                  <a:pt x="21600" y="19980"/>
                  <a:pt x="21600" y="17993"/>
                </a:cubicBezTo>
                <a:lnTo>
                  <a:pt x="21600" y="3599"/>
                </a:lnTo>
                <a:cubicBezTo>
                  <a:pt x="21600" y="1611"/>
                  <a:pt x="19980" y="0"/>
                  <a:pt x="17993" y="0"/>
                </a:cubicBezTo>
                <a:lnTo>
                  <a:pt x="35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8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326" y="6432299"/>
            <a:ext cx="952753" cy="952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9" y="0"/>
                </a:moveTo>
                <a:cubicBezTo>
                  <a:pt x="1611" y="0"/>
                  <a:pt x="0" y="1611"/>
                  <a:pt x="0" y="3599"/>
                </a:cubicBezTo>
                <a:lnTo>
                  <a:pt x="0" y="18001"/>
                </a:lnTo>
                <a:cubicBezTo>
                  <a:pt x="0" y="19989"/>
                  <a:pt x="1611" y="21600"/>
                  <a:pt x="3599" y="21600"/>
                </a:cubicBezTo>
                <a:lnTo>
                  <a:pt x="18001" y="21600"/>
                </a:lnTo>
                <a:cubicBezTo>
                  <a:pt x="19989" y="21600"/>
                  <a:pt x="21600" y="19989"/>
                  <a:pt x="21600" y="18001"/>
                </a:cubicBezTo>
                <a:lnTo>
                  <a:pt x="21600" y="3599"/>
                </a:lnTo>
                <a:cubicBezTo>
                  <a:pt x="21600" y="1611"/>
                  <a:pt x="19989" y="0"/>
                  <a:pt x="18001" y="0"/>
                </a:cubicBezTo>
                <a:lnTo>
                  <a:pt x="35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9" name="Picture 4" descr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2326" y="6775198"/>
            <a:ext cx="952719" cy="952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9" y="0"/>
                </a:moveTo>
                <a:cubicBezTo>
                  <a:pt x="1611" y="0"/>
                  <a:pt x="0" y="1611"/>
                  <a:pt x="0" y="3599"/>
                </a:cubicBezTo>
                <a:lnTo>
                  <a:pt x="0" y="17993"/>
                </a:lnTo>
                <a:cubicBezTo>
                  <a:pt x="0" y="19980"/>
                  <a:pt x="1611" y="21600"/>
                  <a:pt x="3599" y="21600"/>
                </a:cubicBezTo>
                <a:lnTo>
                  <a:pt x="17993" y="21600"/>
                </a:lnTo>
                <a:cubicBezTo>
                  <a:pt x="19980" y="21600"/>
                  <a:pt x="21600" y="19980"/>
                  <a:pt x="21600" y="17993"/>
                </a:cubicBezTo>
                <a:lnTo>
                  <a:pt x="21600" y="3599"/>
                </a:lnTo>
                <a:cubicBezTo>
                  <a:pt x="21600" y="1611"/>
                  <a:pt x="19980" y="0"/>
                  <a:pt x="17993" y="0"/>
                </a:cubicBezTo>
                <a:lnTo>
                  <a:pt x="35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0" name="Picture 4" descr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7601" y="6775198"/>
            <a:ext cx="952719" cy="952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9" y="0"/>
                </a:moveTo>
                <a:cubicBezTo>
                  <a:pt x="1611" y="0"/>
                  <a:pt x="0" y="1611"/>
                  <a:pt x="0" y="3599"/>
                </a:cubicBezTo>
                <a:lnTo>
                  <a:pt x="0" y="17993"/>
                </a:lnTo>
                <a:cubicBezTo>
                  <a:pt x="0" y="19980"/>
                  <a:pt x="1611" y="21600"/>
                  <a:pt x="3599" y="21600"/>
                </a:cubicBezTo>
                <a:lnTo>
                  <a:pt x="17993" y="21600"/>
                </a:lnTo>
                <a:cubicBezTo>
                  <a:pt x="19980" y="21600"/>
                  <a:pt x="21600" y="19980"/>
                  <a:pt x="21600" y="17993"/>
                </a:cubicBezTo>
                <a:lnTo>
                  <a:pt x="21600" y="3599"/>
                </a:lnTo>
                <a:cubicBezTo>
                  <a:pt x="21600" y="1611"/>
                  <a:pt x="19980" y="0"/>
                  <a:pt x="17993" y="0"/>
                </a:cubicBezTo>
                <a:lnTo>
                  <a:pt x="35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1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326" y="4120168"/>
            <a:ext cx="952701" cy="95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9" y="0"/>
                </a:moveTo>
                <a:cubicBezTo>
                  <a:pt x="1611" y="0"/>
                  <a:pt x="0" y="1611"/>
                  <a:pt x="0" y="3599"/>
                </a:cubicBezTo>
                <a:lnTo>
                  <a:pt x="0" y="17993"/>
                </a:lnTo>
                <a:cubicBezTo>
                  <a:pt x="0" y="19980"/>
                  <a:pt x="1611" y="21600"/>
                  <a:pt x="3599" y="21600"/>
                </a:cubicBezTo>
                <a:lnTo>
                  <a:pt x="17993" y="21600"/>
                </a:lnTo>
                <a:cubicBezTo>
                  <a:pt x="19980" y="21600"/>
                  <a:pt x="21600" y="19980"/>
                  <a:pt x="21600" y="17993"/>
                </a:cubicBezTo>
                <a:lnTo>
                  <a:pt x="21600" y="3599"/>
                </a:lnTo>
                <a:cubicBezTo>
                  <a:pt x="21600" y="1611"/>
                  <a:pt x="19980" y="0"/>
                  <a:pt x="17993" y="0"/>
                </a:cubicBezTo>
                <a:lnTo>
                  <a:pt x="35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2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601" y="4120168"/>
            <a:ext cx="952701" cy="95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9" y="0"/>
                </a:moveTo>
                <a:cubicBezTo>
                  <a:pt x="1611" y="0"/>
                  <a:pt x="0" y="1611"/>
                  <a:pt x="0" y="3599"/>
                </a:cubicBezTo>
                <a:lnTo>
                  <a:pt x="0" y="17993"/>
                </a:lnTo>
                <a:cubicBezTo>
                  <a:pt x="0" y="19980"/>
                  <a:pt x="1611" y="21600"/>
                  <a:pt x="3599" y="21600"/>
                </a:cubicBezTo>
                <a:lnTo>
                  <a:pt x="17993" y="21600"/>
                </a:lnTo>
                <a:cubicBezTo>
                  <a:pt x="19980" y="21600"/>
                  <a:pt x="21600" y="19980"/>
                  <a:pt x="21600" y="17993"/>
                </a:cubicBezTo>
                <a:lnTo>
                  <a:pt x="21600" y="3599"/>
                </a:lnTo>
                <a:cubicBezTo>
                  <a:pt x="21600" y="1611"/>
                  <a:pt x="19980" y="0"/>
                  <a:pt x="17993" y="0"/>
                </a:cubicBezTo>
                <a:lnTo>
                  <a:pt x="35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3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326" y="4120168"/>
            <a:ext cx="952701" cy="95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99" y="0"/>
                </a:moveTo>
                <a:cubicBezTo>
                  <a:pt x="1611" y="0"/>
                  <a:pt x="0" y="1611"/>
                  <a:pt x="0" y="3599"/>
                </a:cubicBezTo>
                <a:lnTo>
                  <a:pt x="0" y="17993"/>
                </a:lnTo>
                <a:cubicBezTo>
                  <a:pt x="0" y="19980"/>
                  <a:pt x="1611" y="21600"/>
                  <a:pt x="3599" y="21600"/>
                </a:cubicBezTo>
                <a:lnTo>
                  <a:pt x="17993" y="21600"/>
                </a:lnTo>
                <a:cubicBezTo>
                  <a:pt x="19980" y="21600"/>
                  <a:pt x="21600" y="19980"/>
                  <a:pt x="21600" y="17993"/>
                </a:cubicBezTo>
                <a:lnTo>
                  <a:pt x="21600" y="3599"/>
                </a:lnTo>
                <a:cubicBezTo>
                  <a:pt x="21600" y="1611"/>
                  <a:pt x="19980" y="0"/>
                  <a:pt x="17993" y="0"/>
                </a:cubicBezTo>
                <a:lnTo>
                  <a:pt x="359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54" name="TextBox 4"/>
          <p:cNvSpPr txBox="1"/>
          <p:nvPr/>
        </p:nvSpPr>
        <p:spPr>
          <a:xfrm>
            <a:off x="124647" y="4942905"/>
            <a:ext cx="1920607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Azure Databricks</a:t>
            </a:r>
          </a:p>
        </p:txBody>
      </p:sp>
      <p:sp>
        <p:nvSpPr>
          <p:cNvPr id="255" name="TextBox 4"/>
          <p:cNvSpPr txBox="1"/>
          <p:nvPr/>
        </p:nvSpPr>
        <p:spPr>
          <a:xfrm>
            <a:off x="124647" y="7428155"/>
            <a:ext cx="19206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GitHub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repositories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6" name="TextBox 4"/>
          <p:cNvSpPr txBox="1"/>
          <p:nvPr/>
        </p:nvSpPr>
        <p:spPr>
          <a:xfrm>
            <a:off x="2871472" y="5083183"/>
            <a:ext cx="1920607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GitHub Actions</a:t>
            </a:r>
          </a:p>
        </p:txBody>
      </p:sp>
      <p:sp>
        <p:nvSpPr>
          <p:cNvPr id="257" name="TextBox 4"/>
          <p:cNvSpPr txBox="1"/>
          <p:nvPr/>
        </p:nvSpPr>
        <p:spPr>
          <a:xfrm>
            <a:off x="2871472" y="7428155"/>
            <a:ext cx="19206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Azure Container Registry</a:t>
            </a:r>
          </a:p>
        </p:txBody>
      </p:sp>
      <p:sp>
        <p:nvSpPr>
          <p:cNvPr id="258" name="TextBox 4"/>
          <p:cNvSpPr txBox="1"/>
          <p:nvPr/>
        </p:nvSpPr>
        <p:spPr>
          <a:xfrm>
            <a:off x="5858471" y="5103964"/>
            <a:ext cx="1920607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GitHub Actions</a:t>
            </a:r>
          </a:p>
        </p:txBody>
      </p:sp>
      <p:sp>
        <p:nvSpPr>
          <p:cNvPr id="259" name="TextBox 4"/>
          <p:cNvSpPr txBox="1"/>
          <p:nvPr/>
        </p:nvSpPr>
        <p:spPr>
          <a:xfrm>
            <a:off x="5858471" y="7771055"/>
            <a:ext cx="19206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Azure Kubernetes Service</a:t>
            </a:r>
          </a:p>
        </p:txBody>
      </p:sp>
      <p:sp>
        <p:nvSpPr>
          <p:cNvPr id="260" name="TextBox 4"/>
          <p:cNvSpPr txBox="1"/>
          <p:nvPr/>
        </p:nvSpPr>
        <p:spPr>
          <a:xfrm>
            <a:off x="8683747" y="5103962"/>
            <a:ext cx="1920607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GitHub Actions</a:t>
            </a:r>
          </a:p>
        </p:txBody>
      </p:sp>
      <p:sp>
        <p:nvSpPr>
          <p:cNvPr id="261" name="TextBox 4"/>
          <p:cNvSpPr txBox="1"/>
          <p:nvPr/>
        </p:nvSpPr>
        <p:spPr>
          <a:xfrm>
            <a:off x="8683747" y="7771055"/>
            <a:ext cx="192060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Azure Kubernetes Service</a:t>
            </a:r>
          </a:p>
        </p:txBody>
      </p:sp>
      <p:sp>
        <p:nvSpPr>
          <p:cNvPr id="262" name="TextBox 4"/>
          <p:cNvSpPr txBox="1"/>
          <p:nvPr/>
        </p:nvSpPr>
        <p:spPr>
          <a:xfrm>
            <a:off x="11670746" y="5083181"/>
            <a:ext cx="1920607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Azure Monitor</a:t>
            </a:r>
          </a:p>
        </p:txBody>
      </p:sp>
      <p:sp>
        <p:nvSpPr>
          <p:cNvPr id="263" name="TextBox 4"/>
          <p:cNvSpPr txBox="1"/>
          <p:nvPr/>
        </p:nvSpPr>
        <p:spPr>
          <a:xfrm>
            <a:off x="11683446" y="7428155"/>
            <a:ext cx="1907907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Azure Log Analytics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orkspace</a:t>
            </a:r>
          </a:p>
        </p:txBody>
      </p:sp>
      <p:cxnSp>
        <p:nvCxnSpPr>
          <p:cNvPr id="264" name="Connection Line"/>
          <p:cNvCxnSpPr>
            <a:cxnSpLocks/>
          </p:cNvCxnSpPr>
          <p:nvPr/>
        </p:nvCxnSpPr>
        <p:spPr>
          <a:xfrm flipH="1">
            <a:off x="2038904" y="4580086"/>
            <a:ext cx="838918" cy="6350"/>
          </a:xfrm>
          <a:prstGeom prst="straightConnector1">
            <a:avLst/>
          </a:prstGeom>
          <a:ln w="25400">
            <a:solidFill>
              <a:schemeClr val="tx1"/>
            </a:solidFill>
            <a:miter/>
            <a:headEnd type="triangle"/>
          </a:ln>
        </p:spPr>
      </p:cxnSp>
      <p:cxnSp>
        <p:nvCxnSpPr>
          <p:cNvPr id="265" name="Connection Line"/>
          <p:cNvCxnSpPr>
            <a:cxnSpLocks/>
          </p:cNvCxnSpPr>
          <p:nvPr/>
        </p:nvCxnSpPr>
        <p:spPr>
          <a:xfrm flipH="1">
            <a:off x="4785729" y="4580086"/>
            <a:ext cx="838917" cy="0"/>
          </a:xfrm>
          <a:prstGeom prst="straightConnector1">
            <a:avLst/>
          </a:prstGeom>
          <a:ln w="25400">
            <a:solidFill>
              <a:schemeClr val="tx1"/>
            </a:solidFill>
            <a:miter/>
            <a:headEnd type="triangle"/>
          </a:ln>
        </p:spPr>
      </p:cxnSp>
      <p:cxnSp>
        <p:nvCxnSpPr>
          <p:cNvPr id="266" name="Connection Line"/>
          <p:cNvCxnSpPr>
            <a:cxnSpLocks/>
          </p:cNvCxnSpPr>
          <p:nvPr/>
        </p:nvCxnSpPr>
        <p:spPr>
          <a:xfrm flipH="1">
            <a:off x="10838178" y="4580086"/>
            <a:ext cx="838918" cy="0"/>
          </a:xfrm>
          <a:prstGeom prst="straightConnector1">
            <a:avLst/>
          </a:prstGeom>
          <a:ln w="25400">
            <a:solidFill>
              <a:schemeClr val="tx1"/>
            </a:solidFill>
            <a:miter/>
            <a:headEnd type="triangle"/>
          </a:ln>
        </p:spPr>
      </p:cxnSp>
      <p:cxnSp>
        <p:nvCxnSpPr>
          <p:cNvPr id="267" name="Connection Line"/>
          <p:cNvCxnSpPr>
            <a:cxnSpLocks/>
          </p:cNvCxnSpPr>
          <p:nvPr/>
        </p:nvCxnSpPr>
        <p:spPr>
          <a:xfrm rot="16200000" flipH="1">
            <a:off x="6858001" y="2862950"/>
            <a:ext cx="12700" cy="11546099"/>
          </a:xfrm>
          <a:prstGeom prst="bentConnector3">
            <a:avLst>
              <a:gd name="adj1" fmla="val 9569165"/>
            </a:avLst>
          </a:prstGeom>
          <a:ln w="25400">
            <a:solidFill>
              <a:schemeClr val="tx1"/>
            </a:solidFill>
            <a:miter/>
            <a:headEnd type="triangle"/>
          </a:ln>
        </p:spPr>
      </p:cxnSp>
      <p:cxnSp>
        <p:nvCxnSpPr>
          <p:cNvPr id="268" name="Connection Line"/>
          <p:cNvCxnSpPr>
            <a:cxnSpLocks/>
          </p:cNvCxnSpPr>
          <p:nvPr/>
        </p:nvCxnSpPr>
        <p:spPr>
          <a:xfrm flipH="1">
            <a:off x="7885903" y="4467973"/>
            <a:ext cx="691019" cy="0"/>
          </a:xfrm>
          <a:prstGeom prst="straightConnector1">
            <a:avLst/>
          </a:prstGeom>
          <a:ln w="25400">
            <a:solidFill>
              <a:schemeClr val="tx1"/>
            </a:solidFill>
            <a:miter/>
            <a:headEnd type="triangle"/>
          </a:ln>
        </p:spPr>
      </p:cxnSp>
      <p:sp>
        <p:nvSpPr>
          <p:cNvPr id="269" name="TextBox 87"/>
          <p:cNvSpPr txBox="1"/>
          <p:nvPr/>
        </p:nvSpPr>
        <p:spPr>
          <a:xfrm>
            <a:off x="1586967" y="10294499"/>
            <a:ext cx="10463615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5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latin typeface="Segoe UI" panose="020B0502040204020203" pitchFamily="34" charset="0"/>
                <a:cs typeface="Segoe UI" panose="020B0502040204020203" pitchFamily="34" charset="0"/>
              </a:rPr>
              <a:t>Use metrics and logs to determine when model retraining needs to occur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0" name="TextBox 86"/>
          <p:cNvSpPr txBox="1"/>
          <p:nvPr/>
        </p:nvSpPr>
        <p:spPr>
          <a:xfrm>
            <a:off x="7478796" y="4627880"/>
            <a:ext cx="1505233" cy="754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5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400" dirty="0">
                <a:latin typeface="Segoe UI" panose="020B0502040204020203" pitchFamily="34" charset="0"/>
                <a:cs typeface="Segoe UI" panose="020B0502040204020203" pitchFamily="34" charset="0"/>
              </a:rPr>
              <a:t>Manual </a:t>
            </a:r>
          </a:p>
          <a:p>
            <a:pPr algn="ctr">
              <a:defRPr sz="15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400" dirty="0">
                <a:latin typeface="Segoe UI" panose="020B0502040204020203" pitchFamily="34" charset="0"/>
                <a:cs typeface="Segoe UI" panose="020B0502040204020203" pitchFamily="34" charset="0"/>
              </a:rPr>
              <a:t>approval </a:t>
            </a:r>
          </a:p>
          <a:p>
            <a:pPr algn="ctr">
              <a:defRPr sz="15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400" dirty="0">
                <a:latin typeface="Segoe UI" panose="020B0502040204020203" pitchFamily="34" charset="0"/>
                <a:cs typeface="Segoe UI" panose="020B0502040204020203" pitchFamily="34" charset="0"/>
              </a:rPr>
              <a:t>check</a:t>
            </a:r>
          </a:p>
        </p:txBody>
      </p:sp>
      <p:sp>
        <p:nvSpPr>
          <p:cNvPr id="271" name="TextBox 88"/>
          <p:cNvSpPr txBox="1"/>
          <p:nvPr/>
        </p:nvSpPr>
        <p:spPr>
          <a:xfrm>
            <a:off x="2045189" y="4815867"/>
            <a:ext cx="826348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5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sz="1400" dirty="0">
                <a:latin typeface="Segoe UI" panose="020B0502040204020203" pitchFamily="34" charset="0"/>
                <a:cs typeface="Segoe UI" panose="020B0502040204020203" pitchFamily="34" charset="0"/>
              </a:rPr>
              <a:t>Trigger on push or pull request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D2DCC-EA57-9C37-7DFE-F53600A69A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1743" y="10839068"/>
            <a:ext cx="2140647" cy="11567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Custom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2023-12-12T21:26:18Z</dcterms:modified>
</cp:coreProperties>
</file>