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60" r:id="rId2"/>
    <p:sldId id="359" r:id="rId3"/>
    <p:sldId id="362" r:id="rId4"/>
    <p:sldId id="36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7DEE2D-A2DF-4E1A-B6F3-C173320DC82F}" v="1" dt="2026-08-24T15:21:25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>
        <p:scale>
          <a:sx n="50" d="100"/>
          <a:sy n="50" d="100"/>
        </p:scale>
        <p:origin x="4400" y="2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Sumner" userId="505bccc2-75c7-4c07-8393-6c4b728fd93a" providerId="ADAL" clId="{C6149955-1C9E-4D8F-82BC-A05F0EAE790C}"/>
    <pc:docChg chg="custSel addSld delSld modSld delMainMaster">
      <pc:chgData name="Stephen Sumner" userId="505bccc2-75c7-4c07-8393-6c4b728fd93a" providerId="ADAL" clId="{C6149955-1C9E-4D8F-82BC-A05F0EAE790C}" dt="2026-08-24T15:22:30.589" v="165" actId="1076"/>
      <pc:docMkLst>
        <pc:docMk/>
      </pc:docMkLst>
      <pc:sldChg chg="del">
        <pc:chgData name="Stephen Sumner" userId="505bccc2-75c7-4c07-8393-6c4b728fd93a" providerId="ADAL" clId="{C6149955-1C9E-4D8F-82BC-A05F0EAE790C}" dt="2026-08-24T15:21:28.306" v="1" actId="2696"/>
        <pc:sldMkLst>
          <pc:docMk/>
          <pc:sldMk cId="1473993557" sldId="256"/>
        </pc:sldMkLst>
      </pc:sldChg>
      <pc:sldChg chg="add mod modClrScheme chgLayout">
        <pc:chgData name="Stephen Sumner" userId="505bccc2-75c7-4c07-8393-6c4b728fd93a" providerId="ADAL" clId="{C6149955-1C9E-4D8F-82BC-A05F0EAE790C}" dt="2026-08-24T15:21:49.955" v="52" actId="700"/>
        <pc:sldMkLst>
          <pc:docMk/>
          <pc:sldMk cId="639046342" sldId="359"/>
        </pc:sldMkLst>
      </pc:sldChg>
      <pc:sldChg chg="modSp add mod modClrScheme chgLayout">
        <pc:chgData name="Stephen Sumner" userId="505bccc2-75c7-4c07-8393-6c4b728fd93a" providerId="ADAL" clId="{C6149955-1C9E-4D8F-82BC-A05F0EAE790C}" dt="2026-08-24T15:21:45.863" v="51" actId="700"/>
        <pc:sldMkLst>
          <pc:docMk/>
          <pc:sldMk cId="4137650572" sldId="360"/>
        </pc:sldMkLst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19" creationId="{D5EDED8B-7637-ECDE-80BB-324608E03C0A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31" creationId="{5DEA46C0-0ABD-63C5-C568-ECC11182457D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7" creationId="{97D9B76E-BB93-5C01-00CD-776FF47D86E1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18" creationId="{E1D19266-2C96-D8AF-AED3-D9508E160132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19" creationId="{3D09BBAF-B773-377E-203A-30D5DF106DB9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22" creationId="{C828363C-E2B4-C26A-4012-2F140B4656D8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24" creationId="{49538382-930B-ACD5-6168-0EFBF237B565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30" creationId="{E344E878-A595-74DB-79C1-AE7BF16B92B1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65" creationId="{B5AFD229-B7D0-57A0-B5E4-2CD7E3123AFA}"/>
          </ac:spMkLst>
        </pc:spChg>
        <pc:spChg chg="mod">
          <ac:chgData name="Stephen Sumner" userId="505bccc2-75c7-4c07-8393-6c4b728fd93a" providerId="ADAL" clId="{C6149955-1C9E-4D8F-82BC-A05F0EAE790C}" dt="2026-08-24T15:21:38.491" v="50" actId="1036"/>
          <ac:spMkLst>
            <pc:docMk/>
            <pc:sldMk cId="4137650572" sldId="360"/>
            <ac:spMk id="585" creationId="{FF28C552-22B0-D29D-A1E4-F5139806D248}"/>
          </ac:spMkLst>
        </pc:spChg>
      </pc:sldChg>
      <pc:sldChg chg="modSp add mod modClrScheme chgLayout">
        <pc:chgData name="Stephen Sumner" userId="505bccc2-75c7-4c07-8393-6c4b728fd93a" providerId="ADAL" clId="{C6149955-1C9E-4D8F-82BC-A05F0EAE790C}" dt="2026-08-24T15:22:30.589" v="165" actId="1076"/>
        <pc:sldMkLst>
          <pc:docMk/>
          <pc:sldMk cId="758373464" sldId="362"/>
        </pc:sldMkLst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8" creationId="{9598FC5C-58C1-53FE-8448-0702CA74EB75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13" creationId="{EC19DFEF-48D0-6193-E3D4-93DF65C60C57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27" creationId="{E492C1EE-1381-9D90-44E7-209632C645DC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637" creationId="{74B4D8CD-3463-5E47-1A9D-0AA347A60DD9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790" creationId="{15F16770-BE05-0799-C9C5-8A91201001D9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902" creationId="{8F882EE0-D94B-93B1-D986-C5575556E622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931" creationId="{71FFD9CA-ECF1-BB25-ACFD-168A92E1595E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964" creationId="{D5E7E775-515E-1262-C40F-EE89AB8D6BB6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978" creationId="{C5C68E50-E0DF-4E60-E85D-ED3C3523D672}"/>
          </ac:spMkLst>
        </pc:spChg>
        <pc:spChg chg="mod">
          <ac:chgData name="Stephen Sumner" userId="505bccc2-75c7-4c07-8393-6c4b728fd93a" providerId="ADAL" clId="{C6149955-1C9E-4D8F-82BC-A05F0EAE790C}" dt="2026-08-24T15:22:30.589" v="165" actId="1076"/>
          <ac:spMkLst>
            <pc:docMk/>
            <pc:sldMk cId="758373464" sldId="362"/>
            <ac:spMk id="979" creationId="{C510C422-729F-1754-F8AC-2EC0AE9786E1}"/>
          </ac:spMkLst>
        </pc:spChg>
      </pc:sldChg>
      <pc:sldChg chg="modSp add mod modClrScheme chgLayout">
        <pc:chgData name="Stephen Sumner" userId="505bccc2-75c7-4c07-8393-6c4b728fd93a" providerId="ADAL" clId="{C6149955-1C9E-4D8F-82BC-A05F0EAE790C}" dt="2026-08-24T15:22:22.043" v="163" actId="700"/>
        <pc:sldMkLst>
          <pc:docMk/>
          <pc:sldMk cId="2056991239" sldId="367"/>
        </pc:sldMkLst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30" creationId="{419F2E0C-CBB8-AB33-8400-320EFB929D4A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46" creationId="{2E5834CB-7CC4-EDF1-DE2C-395B3A0B8510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59" creationId="{FE485BD4-3793-D4D2-A71D-F6562FCA4265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531" creationId="{34E47493-4944-10A3-068F-34F4CA106598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543" creationId="{5D55420D-A45C-1712-A323-366336041F19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902" creationId="{3AF79CB1-88F8-3696-788A-8AD4F226C5D4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919" creationId="{11CE3076-3AEE-2E1B-4D59-8542CB94C57E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931" creationId="{9BB7522B-ECA4-7E47-2B3A-938262C5DFD5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962" creationId="{48F7EF75-C92F-97CB-5657-ED1A217BFE18}"/>
          </ac:spMkLst>
        </pc:spChg>
        <pc:spChg chg="mod">
          <ac:chgData name="Stephen Sumner" userId="505bccc2-75c7-4c07-8393-6c4b728fd93a" providerId="ADAL" clId="{C6149955-1C9E-4D8F-82BC-A05F0EAE790C}" dt="2026-08-24T15:22:18.292" v="162" actId="1076"/>
          <ac:spMkLst>
            <pc:docMk/>
            <pc:sldMk cId="2056991239" sldId="367"/>
            <ac:spMk id="1068" creationId="{5F28F90B-AEC7-EDEE-DF92-32E803A6728D}"/>
          </ac:spMkLst>
        </pc:spChg>
      </pc:sldChg>
      <pc:sldMasterChg chg="del delSldLayout">
        <pc:chgData name="Stephen Sumner" userId="505bccc2-75c7-4c07-8393-6c4b728fd93a" providerId="ADAL" clId="{C6149955-1C9E-4D8F-82BC-A05F0EAE790C}" dt="2026-08-24T15:21:28.306" v="1" actId="2696"/>
        <pc:sldMasterMkLst>
          <pc:docMk/>
          <pc:sldMasterMk cId="4043703642" sldId="2147483648"/>
        </pc:sldMasterMkLst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2067800701" sldId="2147483649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335948934" sldId="2147483650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3243421875" sldId="2147483651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1908230712" sldId="2147483652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500268334" sldId="2147483653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3477150777" sldId="2147483654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2179665805" sldId="2147483655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3034448328" sldId="2147483656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1318003117" sldId="2147483657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1428363424" sldId="2147483658"/>
          </pc:sldLayoutMkLst>
        </pc:sldLayoutChg>
        <pc:sldLayoutChg chg="del">
          <pc:chgData name="Stephen Sumner" userId="505bccc2-75c7-4c07-8393-6c4b728fd93a" providerId="ADAL" clId="{C6149955-1C9E-4D8F-82BC-A05F0EAE790C}" dt="2026-08-24T15:21:28.306" v="1" actId="2696"/>
          <pc:sldLayoutMkLst>
            <pc:docMk/>
            <pc:sldMasterMk cId="4043703642" sldId="2147483648"/>
            <pc:sldLayoutMk cId="824888376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1A523-A15D-4114-8D90-C29C2D0F6DB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7C3B9-6EF4-40A9-9613-C7419B858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07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A586E-5938-384B-DDFA-9ED1E2D9E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982AE-A2E0-9B2F-15E5-C520732E5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F10117-A616-E1B8-B82E-0D140C048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0E184-C62A-BD8A-3DA3-2F6C31A778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37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BF55D-987B-DC6A-FFBC-446D161C7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87ABCE-1E29-CF07-F0B8-352682C28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1A79CD-8A63-3EC8-755A-C7D65694A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5C506-F14F-8E40-150F-168FC5734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72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B6D42-BE23-5BB5-D08A-2F2DFD81F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AA1964-CEAD-9F3C-044B-F502FA31B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C774AD-045B-9AA6-6DA9-5AAB49B484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1F9C6-789B-80E7-7304-BD7EB92D0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332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2527F-60A7-E55A-BABD-382815D2F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53BF23-31CD-5BFB-19A5-C54358BF0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FF1767-A901-7805-6043-4E197D7C5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AF01E-EF01-B912-A8CE-56E26B565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33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xagon&#10;&#10;Description automatically generated">
            <a:extLst>
              <a:ext uri="{FF2B5EF4-FFF2-40B4-BE49-F238E27FC236}">
                <a16:creationId xmlns:a16="http://schemas.microsoft.com/office/drawing/2014/main" id="{8E137068-7BA3-6088-0C65-0CB23AC06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3409" y="5814699"/>
            <a:ext cx="868680" cy="7969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1898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2">
            <a:extLst>
              <a:ext uri="{FF2B5EF4-FFF2-40B4-BE49-F238E27FC236}">
                <a16:creationId xmlns:a16="http://schemas.microsoft.com/office/drawing/2014/main" id="{CCA6DED0-E4E8-39F1-3DDC-520585B824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23891" y="2698367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5" name="Text Placeholder 102">
            <a:extLst>
              <a:ext uri="{FF2B5EF4-FFF2-40B4-BE49-F238E27FC236}">
                <a16:creationId xmlns:a16="http://schemas.microsoft.com/office/drawing/2014/main" id="{C407FF1F-2401-E955-68A6-0CFAE2AB1D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21072" y="1293513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7" name="Text Placeholder 102">
            <a:extLst>
              <a:ext uri="{FF2B5EF4-FFF2-40B4-BE49-F238E27FC236}">
                <a16:creationId xmlns:a16="http://schemas.microsoft.com/office/drawing/2014/main" id="{79BA467C-00FD-FFE5-B6B3-257AD807C32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015338" y="1293513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9" name="Text Placeholder 102">
            <a:extLst>
              <a:ext uri="{FF2B5EF4-FFF2-40B4-BE49-F238E27FC236}">
                <a16:creationId xmlns:a16="http://schemas.microsoft.com/office/drawing/2014/main" id="{B07E0235-FC5D-C1A5-0D05-82C90DAE71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15338" y="2698367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3" name="Text Placeholder 102">
            <a:extLst>
              <a:ext uri="{FF2B5EF4-FFF2-40B4-BE49-F238E27FC236}">
                <a16:creationId xmlns:a16="http://schemas.microsoft.com/office/drawing/2014/main" id="{15EC97A3-A696-A850-DAC3-9B7F156D643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15338" y="4078384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5" name="Text Placeholder 102">
            <a:extLst>
              <a:ext uri="{FF2B5EF4-FFF2-40B4-BE49-F238E27FC236}">
                <a16:creationId xmlns:a16="http://schemas.microsoft.com/office/drawing/2014/main" id="{676A4AA1-3572-4723-1C95-164DF0BCD5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015338" y="5483238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17" name="Text Placeholder 102">
            <a:extLst>
              <a:ext uri="{FF2B5EF4-FFF2-40B4-BE49-F238E27FC236}">
                <a16:creationId xmlns:a16="http://schemas.microsoft.com/office/drawing/2014/main" id="{3C367C00-132C-8896-2D13-153A6C7925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18253" y="4078384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8" name="Vertical Text Placeholder 3">
            <a:extLst>
              <a:ext uri="{FF2B5EF4-FFF2-40B4-BE49-F238E27FC236}">
                <a16:creationId xmlns:a16="http://schemas.microsoft.com/office/drawing/2014/main" id="{D53E8A67-9503-1E6E-F9A3-E01A96712B99}"/>
              </a:ext>
            </a:extLst>
          </p:cNvPr>
          <p:cNvSpPr>
            <a:spLocks noGrp="1"/>
          </p:cNvSpPr>
          <p:nvPr>
            <p:ph type="body" orient="vert" sz="quarter" idx="43" hasCustomPrompt="1"/>
          </p:nvPr>
        </p:nvSpPr>
        <p:spPr>
          <a:xfrm rot="16200000">
            <a:off x="1108509" y="438659"/>
            <a:ext cx="733158" cy="1585970"/>
          </a:xfrm>
          <a:prstGeom prst="rect">
            <a:avLst/>
          </a:prstGeom>
        </p:spPr>
        <p:txBody>
          <a:bodyPr vert="eaVert">
            <a:noAutofit/>
          </a:bodyPr>
          <a:lstStyle>
            <a:lvl1pPr marL="0" indent="0">
              <a:buNone/>
              <a:defRPr sz="3200" b="0" i="0">
                <a:gradFill flip="none" rotWithShape="1">
                  <a:gsLst>
                    <a:gs pos="50000">
                      <a:srgbClr val="0F5CCA"/>
                    </a:gs>
                    <a:gs pos="100000">
                      <a:srgbClr val="B238BA"/>
                    </a:gs>
                    <a:gs pos="0">
                      <a:srgbClr val="49C5B1"/>
                    </a:gs>
                  </a:gsLst>
                  <a:lin ang="10800000" scaled="1"/>
                  <a:tileRect/>
                </a:gra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21" name="Text Placeholder 102">
            <a:extLst>
              <a:ext uri="{FF2B5EF4-FFF2-40B4-BE49-F238E27FC236}">
                <a16:creationId xmlns:a16="http://schemas.microsoft.com/office/drawing/2014/main" id="{0051C787-FE09-A6FD-658C-A2AA371B60A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18253" y="5483238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4FB0E4-7942-3FC2-407F-B9500F035E5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15338" y="86347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2087AB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063535B-A7D0-15D4-B5A1-594D2F4162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04303" y="86347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2087AB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D9099A6-3B0A-9464-367E-D5A8E455A40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015338" y="2252425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07AC5969-ACBC-CD3B-958B-C468832720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04303" y="2252425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06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B03BDC5-976E-FC84-E7E5-F83B89DAEC4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15338" y="3635926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DD404668-7BFF-9D81-116D-D664F55583D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04303" y="3635926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07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EF450C48-9DBC-7E11-76BF-521C525AD0C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015338" y="5058351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4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59416B7-40A3-0E61-131F-614A2055DC6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04303" y="5058351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4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22870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one</a:t>
            </a:r>
          </a:p>
        </p:txBody>
      </p:sp>
    </p:spTree>
    <p:extLst>
      <p:ext uri="{BB962C8B-B14F-4D97-AF65-F5344CB8AC3E}">
        <p14:creationId xmlns:p14="http://schemas.microsoft.com/office/powerpoint/2010/main" val="3277983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two</a:t>
            </a:r>
          </a:p>
        </p:txBody>
      </p:sp>
    </p:spTree>
    <p:extLst>
      <p:ext uri="{BB962C8B-B14F-4D97-AF65-F5344CB8AC3E}">
        <p14:creationId xmlns:p14="http://schemas.microsoft.com/office/powerpoint/2010/main" val="1944661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three</a:t>
            </a:r>
          </a:p>
        </p:txBody>
      </p:sp>
    </p:spTree>
    <p:extLst>
      <p:ext uri="{BB962C8B-B14F-4D97-AF65-F5344CB8AC3E}">
        <p14:creationId xmlns:p14="http://schemas.microsoft.com/office/powerpoint/2010/main" val="150899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four</a:t>
            </a:r>
          </a:p>
        </p:txBody>
      </p:sp>
    </p:spTree>
    <p:extLst>
      <p:ext uri="{BB962C8B-B14F-4D97-AF65-F5344CB8AC3E}">
        <p14:creationId xmlns:p14="http://schemas.microsoft.com/office/powerpoint/2010/main" val="4195444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five</a:t>
            </a:r>
          </a:p>
        </p:txBody>
      </p:sp>
    </p:spTree>
    <p:extLst>
      <p:ext uri="{BB962C8B-B14F-4D97-AF65-F5344CB8AC3E}">
        <p14:creationId xmlns:p14="http://schemas.microsoft.com/office/powerpoint/2010/main" val="1346151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309522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628155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xagon&#10;&#10;Description automatically generated">
            <a:extLst>
              <a:ext uri="{FF2B5EF4-FFF2-40B4-BE49-F238E27FC236}">
                <a16:creationId xmlns:a16="http://schemas.microsoft.com/office/drawing/2014/main" id="{8E137068-7BA3-6088-0C65-0CB23AC06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3409" y="5814699"/>
            <a:ext cx="868680" cy="7969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3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5B61">
                    <a:tint val="75000"/>
                  </a:srgbClr>
                </a:solidFill>
                <a:effectLst/>
                <a:uLnTx/>
                <a:uFillTx/>
                <a:latin typeface="Segoe Sans Small Semilight" pitchFamily="2" charset="0"/>
                <a:ea typeface="+mn-ea"/>
                <a:cs typeface="Segoe Sans Small Semilight" pitchFamily="2" charset="0"/>
              </a:rPr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063787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77314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 logo v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38464ED7-D998-876F-2CFA-FD4A41E906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22" y="5195311"/>
            <a:ext cx="3727886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280BB0-C48E-7618-0949-3C2F9ECA7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22" y="3507929"/>
            <a:ext cx="3727886" cy="15921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6000" b="0" i="0">
                <a:solidFill>
                  <a:srgbClr val="8661C5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pic>
        <p:nvPicPr>
          <p:cNvPr id="10" name="Picture 9" descr="A colorful background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548051C-FD01-9288-F5FC-F065C438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108484" y="776411"/>
            <a:ext cx="6859927" cy="5307106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E4AD9E-9E94-5DD0-50E0-1C617389A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8450" y="625643"/>
            <a:ext cx="4583113" cy="62323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2470AE0-29FA-C6A2-18C0-2E13B2A2B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9A2EED-767C-24A3-A5DD-C784F6963F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7DF5D7-B3AC-D508-5EFF-94F6B9A8E9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25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logo v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A817E2C5-B327-1FBC-AC3D-459F4D07B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22" y="5195311"/>
            <a:ext cx="3727886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F6ACE919-349F-E9BD-5D0A-E535E2800A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22" y="3507929"/>
            <a:ext cx="3727886" cy="15921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6000" b="0" i="0">
                <a:solidFill>
                  <a:srgbClr val="8661C5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4A84A4-CF32-8663-D646-0B42F59C980D}"/>
              </a:ext>
            </a:extLst>
          </p:cNvPr>
          <p:cNvCxnSpPr/>
          <p:nvPr userDrawn="1"/>
        </p:nvCxnSpPr>
        <p:spPr>
          <a:xfrm>
            <a:off x="2354717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D56BEF2-8767-2BE9-E4F4-D5E07C55988C}"/>
              </a:ext>
            </a:extLst>
          </p:cNvPr>
          <p:cNvSpPr txBox="1"/>
          <p:nvPr userDrawn="1"/>
        </p:nvSpPr>
        <p:spPr>
          <a:xfrm>
            <a:off x="2500629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BB95DA7-3A8A-C2CE-EC50-C8A04B19E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  <p:pic>
        <p:nvPicPr>
          <p:cNvPr id="13" name="Picture 12" descr="A colorful background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88E9A8D-1500-60E2-FBA7-91B24A3196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6108484" y="776411"/>
            <a:ext cx="6859927" cy="5307106"/>
          </a:xfrm>
          <a:prstGeom prst="rect">
            <a:avLst/>
          </a:prstGeom>
        </p:spPr>
      </p:pic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908C5D7F-0231-00C2-76F5-E337F58B50EB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378450" y="625643"/>
            <a:ext cx="4583113" cy="62323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7288AC-73B2-0DE2-6A96-C0035C27D1A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82668C0-DB0E-D5A1-2984-1E096F94D9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4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1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-up of a planet&#10;&#10;Description automatically generated with low confidence">
            <a:extLst>
              <a:ext uri="{FF2B5EF4-FFF2-40B4-BE49-F238E27FC236}">
                <a16:creationId xmlns:a16="http://schemas.microsoft.com/office/drawing/2014/main" id="{9CFFB900-8FDF-FD63-9246-8B42EEBA5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0501" y="0"/>
            <a:ext cx="81914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8EF0059-80A3-8C4A-608D-8AEABA37EC28}"/>
              </a:ext>
            </a:extLst>
          </p:cNvPr>
          <p:cNvSpPr/>
          <p:nvPr userDrawn="1"/>
        </p:nvSpPr>
        <p:spPr bwMode="auto">
          <a:xfrm>
            <a:off x="5137312" y="0"/>
            <a:ext cx="7054688" cy="6858000"/>
          </a:xfrm>
          <a:prstGeom prst="rect">
            <a:avLst/>
          </a:prstGeom>
          <a:solidFill>
            <a:srgbClr val="F2F2F2">
              <a:alpha val="2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291" y="2942977"/>
            <a:ext cx="4167887" cy="1938992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6000" b="0" i="0" kern="1200" cap="none" spc="-50" baseline="0" dirty="0">
                <a:ln w="3175">
                  <a:noFill/>
                </a:ln>
                <a:solidFill>
                  <a:schemeClr val="accent3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C521B2-9C6D-BA85-A932-76DF4D2B0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1358" t="240" r="16087" b="592"/>
          <a:stretch/>
        </p:blipFill>
        <p:spPr>
          <a:xfrm>
            <a:off x="5311549" y="591130"/>
            <a:ext cx="6277674" cy="572192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F82C55D-1EB3-D35A-26A9-6B6316BE85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28" y="4918222"/>
            <a:ext cx="4167887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03D2F05-94F3-2670-11FB-75F2C496E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88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37F71D9-5FA1-DECE-2721-B0416707C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26063" y="0"/>
            <a:ext cx="6865937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8EAE98-4CF4-9D3C-C8EF-BA1F91A39E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742" y="2189132"/>
            <a:ext cx="4167887" cy="2123658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C56B283-4B6F-453C-155D-E58539CC6D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742" y="4696548"/>
            <a:ext cx="4167887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22436EC-B877-7FE0-3320-8F4897F51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88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1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object with a half of a half circle&#10;&#10;Description automatically generated with medium confidence">
            <a:extLst>
              <a:ext uri="{FF2B5EF4-FFF2-40B4-BE49-F238E27FC236}">
                <a16:creationId xmlns:a16="http://schemas.microsoft.com/office/drawing/2014/main" id="{CD1AF4A4-385F-FB69-7D75-DFBCB2F61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BCA0CC-E9ED-11FE-A891-26C596BDAD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4590" y="2589149"/>
            <a:ext cx="4357810" cy="1446550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083FE30-552E-B4FE-8108-5332511EF2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20527" y="4419457"/>
            <a:ext cx="4357810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D3BF00A-3D00-BA04-0D36-7F22ADA882E4}"/>
              </a:ext>
            </a:extLst>
          </p:cNvPr>
          <p:cNvCxnSpPr/>
          <p:nvPr userDrawn="1"/>
        </p:nvCxnSpPr>
        <p:spPr>
          <a:xfrm>
            <a:off x="2354717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B3AFA91-7620-31F6-40D4-F32084167216}"/>
              </a:ext>
            </a:extLst>
          </p:cNvPr>
          <p:cNvSpPr txBox="1"/>
          <p:nvPr userDrawn="1"/>
        </p:nvSpPr>
        <p:spPr>
          <a:xfrm>
            <a:off x="2500629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AFAB7-D538-93FE-DCDF-E49667C8A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13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colorful objects&#10;&#10;Description automatically generated with medium confidence">
            <a:extLst>
              <a:ext uri="{FF2B5EF4-FFF2-40B4-BE49-F238E27FC236}">
                <a16:creationId xmlns:a16="http://schemas.microsoft.com/office/drawing/2014/main" id="{2832B7B5-6C73-D765-B05E-3768BA5BE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99BAC5-322B-F634-A286-9E84A049E6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76991" y="3332646"/>
            <a:ext cx="4205405" cy="1354217"/>
          </a:xfrm>
        </p:spPr>
        <p:txBody>
          <a:bodyPr wrap="square" lIns="0" tIns="0" rIns="0" bIns="0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738C850-C527-4C78-8D95-980AC70AC8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72928" y="5070621"/>
            <a:ext cx="4205405" cy="8177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01FE5E8-D0F4-EBED-E22B-64F3821CD269}"/>
              </a:ext>
            </a:extLst>
          </p:cNvPr>
          <p:cNvCxnSpPr/>
          <p:nvPr userDrawn="1"/>
        </p:nvCxnSpPr>
        <p:spPr>
          <a:xfrm>
            <a:off x="9993571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75F9CF8-3DA7-63B0-DB10-4CB47BC7F2B2}"/>
              </a:ext>
            </a:extLst>
          </p:cNvPr>
          <p:cNvSpPr txBox="1"/>
          <p:nvPr userDrawn="1"/>
        </p:nvSpPr>
        <p:spPr>
          <a:xfrm>
            <a:off x="10139483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645BB9-3C92-C83A-D89B-FC51146B0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8233662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66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2">
            <a:extLst>
              <a:ext uri="{FF2B5EF4-FFF2-40B4-BE49-F238E27FC236}">
                <a16:creationId xmlns:a16="http://schemas.microsoft.com/office/drawing/2014/main" id="{E3E107AA-78FC-65E0-CC15-6AD93D975F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2533" y="2874536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7" name="Text Placeholder 102">
            <a:extLst>
              <a:ext uri="{FF2B5EF4-FFF2-40B4-BE49-F238E27FC236}">
                <a16:creationId xmlns:a16="http://schemas.microsoft.com/office/drawing/2014/main" id="{469B92E2-CE76-01D6-4FFB-4AFBCCAF48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79714" y="1469682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9" name="Text Placeholder 102">
            <a:extLst>
              <a:ext uri="{FF2B5EF4-FFF2-40B4-BE49-F238E27FC236}">
                <a16:creationId xmlns:a16="http://schemas.microsoft.com/office/drawing/2014/main" id="{09EB693E-AFD2-DA4D-65E7-DAC4C311D88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73980" y="1469682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B3E2FF9C-1D98-949B-6775-F9F676B038F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3980" y="2874536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102">
            <a:extLst>
              <a:ext uri="{FF2B5EF4-FFF2-40B4-BE49-F238E27FC236}">
                <a16:creationId xmlns:a16="http://schemas.microsoft.com/office/drawing/2014/main" id="{C6139151-4CF0-BC78-4163-EB56DB9E5CF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73980" y="4254553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102">
            <a:extLst>
              <a:ext uri="{FF2B5EF4-FFF2-40B4-BE49-F238E27FC236}">
                <a16:creationId xmlns:a16="http://schemas.microsoft.com/office/drawing/2014/main" id="{5C673D86-C7D7-73B4-CA39-343FCE11128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73980" y="5659407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18" name="Text Placeholder 102">
            <a:extLst>
              <a:ext uri="{FF2B5EF4-FFF2-40B4-BE49-F238E27FC236}">
                <a16:creationId xmlns:a16="http://schemas.microsoft.com/office/drawing/2014/main" id="{1BA8EB36-4CB0-2176-1043-3CF64CB151D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76895" y="4254553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9" name="Vertical Text Placeholder 3">
            <a:extLst>
              <a:ext uri="{FF2B5EF4-FFF2-40B4-BE49-F238E27FC236}">
                <a16:creationId xmlns:a16="http://schemas.microsoft.com/office/drawing/2014/main" id="{7DB5842A-6769-6042-73E5-E96E58986DC7}"/>
              </a:ext>
            </a:extLst>
          </p:cNvPr>
          <p:cNvSpPr>
            <a:spLocks noGrp="1"/>
          </p:cNvSpPr>
          <p:nvPr>
            <p:ph type="body" orient="vert" sz="quarter" idx="43" hasCustomPrompt="1"/>
          </p:nvPr>
        </p:nvSpPr>
        <p:spPr>
          <a:xfrm rot="10800000">
            <a:off x="3957949" y="2133600"/>
            <a:ext cx="1015663" cy="4017346"/>
          </a:xfrm>
          <a:prstGeom prst="rect">
            <a:avLst/>
          </a:prstGeom>
        </p:spPr>
        <p:txBody>
          <a:bodyPr vert="eaVert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400" b="0" i="0">
                <a:gradFill flip="none" rotWithShape="1">
                  <a:gsLst>
                    <a:gs pos="50000">
                      <a:srgbClr val="0F5CCA"/>
                    </a:gs>
                    <a:gs pos="100000">
                      <a:srgbClr val="B238BA"/>
                    </a:gs>
                    <a:gs pos="0">
                      <a:srgbClr val="49C5B1"/>
                    </a:gs>
                  </a:gsLst>
                  <a:lin ang="10800000" scaled="1"/>
                  <a:tileRect/>
                </a:gradFill>
                <a:latin typeface="+mj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3" name="Text Placeholder 102">
            <a:extLst>
              <a:ext uri="{FF2B5EF4-FFF2-40B4-BE49-F238E27FC236}">
                <a16:creationId xmlns:a16="http://schemas.microsoft.com/office/drawing/2014/main" id="{BDDDB236-C91E-787B-E5D7-62DE55BBD10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76895" y="5659407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0981612-B8FF-053B-8A01-891114FE7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0827" y="387417"/>
            <a:ext cx="2897431" cy="6083165"/>
          </a:xfrm>
          <a:prstGeom prst="rect">
            <a:avLst/>
          </a:prstGeom>
        </p:spPr>
      </p:pic>
      <p:pic>
        <p:nvPicPr>
          <p:cNvPr id="25" name="Picture 2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85F2F417-73E0-E8F4-E2C1-281629D79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-499847" y="3372451"/>
            <a:ext cx="4003551" cy="304086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F46BD62-6610-222D-413D-8C18FD4D4E3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82443" y="1007270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2087AB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CA619D5-4591-F538-DC7C-948B9555D2A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571408" y="1007270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2087AB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03CCA3-9BC2-7828-8C83-774987606E9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582443" y="2396222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ED7CED9-5CD5-DD76-804E-5F182529103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71408" y="2396222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06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2D1CDCB1-09AE-CA26-F74A-651A4CBB822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582443" y="377972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1A275E2-D7A8-0359-303F-59D68F80088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571408" y="377972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07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BA587012-BD4A-2795-8AC3-50156A0A8F2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82443" y="5202148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4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76B1DFF-94E8-2C8F-797E-A905F268B72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571408" y="5202148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4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0094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99B5728-1D33-9E0D-152D-CDDC5FCE9D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329639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532" imgH="533" progId="TCLayout.ActiveDocument.1">
                  <p:embed/>
                </p:oleObj>
              </mc:Choice>
              <mc:Fallback>
                <p:oleObj name="think-cell Slide" r:id="rId21" imgW="532" imgH="53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9B5728-1D33-9E0D-152D-CDDC5FCE9D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E9EE7-FB3C-7D1F-A2DB-596E0938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8286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Title Slides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7FA82-318A-3A34-2934-24B034B58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2571" y="6309519"/>
            <a:ext cx="3992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Segoe Sans Small Semilight" pitchFamily="2" charset="0"/>
                <a:cs typeface="Segoe Sans Small Semilight" pitchFamily="2" charset="0"/>
              </a:defRPr>
            </a:lvl1pPr>
          </a:lstStyle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E92EE12-E16C-066A-7EFA-7E3A5BF6D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1859" y="6309519"/>
            <a:ext cx="2078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Segoe Sans Small Semilight" pitchFamily="2" charset="0"/>
                <a:cs typeface="Segoe Sans Small Semilight" pitchFamily="2" charset="0"/>
              </a:defRPr>
            </a:lvl1pPr>
          </a:lstStyle>
          <a:p>
            <a:r>
              <a:rPr lang="en-US" dirty="0"/>
              <a:t>Microsoft Fabric</a:t>
            </a:r>
          </a:p>
        </p:txBody>
      </p:sp>
    </p:spTree>
    <p:extLst>
      <p:ext uri="{BB962C8B-B14F-4D97-AF65-F5344CB8AC3E}">
        <p14:creationId xmlns:p14="http://schemas.microsoft.com/office/powerpoint/2010/main" val="2363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Segoe Sans Display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9">
          <p15:clr>
            <a:srgbClr val="F26B43"/>
          </p15:clr>
        </p15:guide>
        <p15:guide id="2" pos="366">
          <p15:clr>
            <a:srgbClr val="F26B43"/>
          </p15:clr>
        </p15:guide>
        <p15:guide id="4" pos="731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760">
          <p15:clr>
            <a:srgbClr val="F26B43"/>
          </p15:clr>
        </p15:guide>
        <p15:guide id="7" orient="horz" pos="1070">
          <p15:clr>
            <a:srgbClr val="F26B43"/>
          </p15:clr>
        </p15:guide>
        <p15:guide id="8" orient="horz" pos="3973">
          <p15:clr>
            <a:srgbClr val="F26B43"/>
          </p15:clr>
        </p15:guide>
        <p15:guide id="9" pos="1968">
          <p15:clr>
            <a:srgbClr val="A4A3A4"/>
          </p15:clr>
        </p15:guide>
        <p15:guide id="10" pos="2148">
          <p15:clr>
            <a:srgbClr val="A4A3A4"/>
          </p15:clr>
        </p15:guide>
        <p15:guide id="11" pos="3750">
          <p15:clr>
            <a:srgbClr val="A4A3A4"/>
          </p15:clr>
        </p15:guide>
        <p15:guide id="12" pos="3930">
          <p15:clr>
            <a:srgbClr val="A4A3A4"/>
          </p15:clr>
        </p15:guide>
        <p15:guide id="13" pos="5532">
          <p15:clr>
            <a:srgbClr val="A4A3A4"/>
          </p15:clr>
        </p15:guide>
        <p15:guide id="14" pos="5712">
          <p15:clr>
            <a:srgbClr val="A4A3A4"/>
          </p15:clr>
        </p15:guide>
        <p15:guide id="15" pos="7496">
          <p15:clr>
            <a:srgbClr val="A4A3A4"/>
          </p15:clr>
        </p15:guide>
        <p15:guide id="16" pos="186">
          <p15:clr>
            <a:srgbClr val="A4A3A4"/>
          </p15:clr>
        </p15:guide>
        <p15:guide id="17" pos="780">
          <p15:clr>
            <a:srgbClr val="A4A3A4"/>
          </p15:clr>
        </p15:guide>
        <p15:guide id="18" pos="957">
          <p15:clr>
            <a:srgbClr val="A4A3A4"/>
          </p15:clr>
        </p15:guide>
        <p15:guide id="19" pos="1374">
          <p15:clr>
            <a:srgbClr val="A4A3A4"/>
          </p15:clr>
        </p15:guide>
        <p15:guide id="20" pos="1554">
          <p15:clr>
            <a:srgbClr val="A4A3A4"/>
          </p15:clr>
        </p15:guide>
        <p15:guide id="21" pos="2562">
          <p15:clr>
            <a:srgbClr val="A4A3A4"/>
          </p15:clr>
        </p15:guide>
        <p15:guide id="22" pos="2739">
          <p15:clr>
            <a:srgbClr val="A4A3A4"/>
          </p15:clr>
        </p15:guide>
        <p15:guide id="23" pos="3156">
          <p15:clr>
            <a:srgbClr val="A4A3A4"/>
          </p15:clr>
        </p15:guide>
        <p15:guide id="24" pos="3336">
          <p15:clr>
            <a:srgbClr val="A4A3A4"/>
          </p15:clr>
        </p15:guide>
        <p15:guide id="25" pos="4344">
          <p15:clr>
            <a:srgbClr val="A4A3A4"/>
          </p15:clr>
        </p15:guide>
        <p15:guide id="26" pos="4526">
          <p15:clr>
            <a:srgbClr val="A4A3A4"/>
          </p15:clr>
        </p15:guide>
        <p15:guide id="27" pos="4938">
          <p15:clr>
            <a:srgbClr val="A4A3A4"/>
          </p15:clr>
        </p15:guide>
        <p15:guide id="28" pos="5120">
          <p15:clr>
            <a:srgbClr val="A4A3A4"/>
          </p15:clr>
        </p15:guide>
        <p15:guide id="29" pos="6126">
          <p15:clr>
            <a:srgbClr val="A4A3A4"/>
          </p15:clr>
        </p15:guide>
        <p15:guide id="30" pos="6308">
          <p15:clr>
            <a:srgbClr val="A4A3A4"/>
          </p15:clr>
        </p15:guide>
        <p15:guide id="31" pos="6720">
          <p15:clr>
            <a:srgbClr val="A4A3A4"/>
          </p15:clr>
        </p15:guide>
        <p15:guide id="32" pos="690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8.sv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7.svg"/><Relationship Id="rId17" Type="http://schemas.openxmlformats.org/officeDocument/2006/relationships/image" Target="../media/image3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6.jpeg"/><Relationship Id="rId5" Type="http://schemas.openxmlformats.org/officeDocument/2006/relationships/image" Target="../media/image19.png"/><Relationship Id="rId15" Type="http://schemas.openxmlformats.org/officeDocument/2006/relationships/image" Target="../media/image23.svg"/><Relationship Id="rId10" Type="http://schemas.openxmlformats.org/officeDocument/2006/relationships/image" Target="../media/image25.svg"/><Relationship Id="rId4" Type="http://schemas.openxmlformats.org/officeDocument/2006/relationships/image" Target="../media/image18.png"/><Relationship Id="rId9" Type="http://schemas.openxmlformats.org/officeDocument/2006/relationships/image" Target="../media/image24.png"/><Relationship Id="rId1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6.emf"/><Relationship Id="rId3" Type="http://schemas.openxmlformats.org/officeDocument/2006/relationships/image" Target="../media/image17.png"/><Relationship Id="rId7" Type="http://schemas.openxmlformats.org/officeDocument/2006/relationships/image" Target="../media/image22.svg"/><Relationship Id="rId12" Type="http://schemas.openxmlformats.org/officeDocument/2006/relationships/hyperlink" Target="https://www.starwindsoftware.com/blog/ensure-infrastructure-compliancy-at-scale-with-azure-polici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35.png"/><Relationship Id="rId5" Type="http://schemas.openxmlformats.org/officeDocument/2006/relationships/image" Target="../media/image19.png"/><Relationship Id="rId15" Type="http://schemas.openxmlformats.org/officeDocument/2006/relationships/image" Target="../media/image23.svg"/><Relationship Id="rId10" Type="http://schemas.openxmlformats.org/officeDocument/2006/relationships/image" Target="../media/image34.svg"/><Relationship Id="rId4" Type="http://schemas.openxmlformats.org/officeDocument/2006/relationships/image" Target="../media/image18.png"/><Relationship Id="rId9" Type="http://schemas.openxmlformats.org/officeDocument/2006/relationships/image" Target="../media/image33.emf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6.emf"/><Relationship Id="rId18" Type="http://schemas.openxmlformats.org/officeDocument/2006/relationships/image" Target="../media/image26.jpeg"/><Relationship Id="rId3" Type="http://schemas.openxmlformats.org/officeDocument/2006/relationships/image" Target="../media/image17.png"/><Relationship Id="rId21" Type="http://schemas.openxmlformats.org/officeDocument/2006/relationships/image" Target="../media/image27.svg"/><Relationship Id="rId7" Type="http://schemas.openxmlformats.org/officeDocument/2006/relationships/image" Target="../media/image22.svg"/><Relationship Id="rId12" Type="http://schemas.openxmlformats.org/officeDocument/2006/relationships/hyperlink" Target="https://www.starwindsoftware.com/blog/ensure-infrastructure-compliancy-at-scale-with-azure-policies/" TargetMode="External"/><Relationship Id="rId17" Type="http://schemas.openxmlformats.org/officeDocument/2006/relationships/image" Target="../media/image31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0.svg"/><Relationship Id="rId20" Type="http://schemas.openxmlformats.org/officeDocument/2006/relationships/image" Target="../media/image2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35.png"/><Relationship Id="rId5" Type="http://schemas.openxmlformats.org/officeDocument/2006/relationships/image" Target="../media/image19.png"/><Relationship Id="rId15" Type="http://schemas.openxmlformats.org/officeDocument/2006/relationships/image" Target="../media/image23.svg"/><Relationship Id="rId23" Type="http://schemas.openxmlformats.org/officeDocument/2006/relationships/image" Target="../media/image29.svg"/><Relationship Id="rId10" Type="http://schemas.openxmlformats.org/officeDocument/2006/relationships/image" Target="../media/image34.svg"/><Relationship Id="rId19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33.emf"/><Relationship Id="rId14" Type="http://schemas.openxmlformats.org/officeDocument/2006/relationships/image" Target="../media/image32.png"/><Relationship Id="rId22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F3DB7-1722-AE60-9930-D3D2764C2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B5AFD229-B7D0-57A0-B5E4-2CD7E3123AFA}"/>
              </a:ext>
            </a:extLst>
          </p:cNvPr>
          <p:cNvSpPr/>
          <p:nvPr/>
        </p:nvSpPr>
        <p:spPr>
          <a:xfrm>
            <a:off x="2037894" y="191974"/>
            <a:ext cx="8674623" cy="64461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Conceptual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334B94-D47E-4CCB-941D-28D5781B5A9D}"/>
              </a:ext>
            </a:extLst>
          </p:cNvPr>
          <p:cNvGrpSpPr/>
          <p:nvPr/>
        </p:nvGrpSpPr>
        <p:grpSpPr>
          <a:xfrm>
            <a:off x="2527749" y="962710"/>
            <a:ext cx="7800157" cy="5111014"/>
            <a:chOff x="2527749" y="-442761"/>
            <a:chExt cx="7800157" cy="5111014"/>
          </a:xfrm>
        </p:grpSpPr>
        <p:sp>
          <p:nvSpPr>
            <p:cNvPr id="59" name="Rounded Rectangle 34">
              <a:extLst>
                <a:ext uri="{FF2B5EF4-FFF2-40B4-BE49-F238E27FC236}">
                  <a16:creationId xmlns:a16="http://schemas.microsoft.com/office/drawing/2014/main" id="{E7745FAA-B159-D91E-EED2-4486163D7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749" y="-442761"/>
              <a:ext cx="7800157" cy="5111014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Unified identity, security, and governance</a:t>
              </a:r>
            </a:p>
          </p:txBody>
        </p:sp>
        <p:sp>
          <p:nvSpPr>
            <p:cNvPr id="63" name="Rounded Rectangle 34">
              <a:extLst>
                <a:ext uri="{FF2B5EF4-FFF2-40B4-BE49-F238E27FC236}">
                  <a16:creationId xmlns:a16="http://schemas.microsoft.com/office/drawing/2014/main" id="{92C88929-3A69-8F84-3651-6FB18CF07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243" y="1830"/>
              <a:ext cx="1744434" cy="495574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512" name="Picture 511">
              <a:extLst>
                <a:ext uri="{FF2B5EF4-FFF2-40B4-BE49-F238E27FC236}">
                  <a16:creationId xmlns:a16="http://schemas.microsoft.com/office/drawing/2014/main" id="{596068E4-5F12-9025-7C38-67B5917CC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435" t="6103" r="14388" b="26029"/>
            <a:stretch>
              <a:fillRect/>
            </a:stretch>
          </p:blipFill>
          <p:spPr>
            <a:xfrm>
              <a:off x="2955274" y="95131"/>
              <a:ext cx="228511" cy="220993"/>
            </a:xfrm>
            <a:prstGeom prst="rect">
              <a:avLst/>
            </a:prstGeom>
          </p:spPr>
        </p:pic>
        <p:sp>
          <p:nvSpPr>
            <p:cNvPr id="513" name="Google Shape;3000;p241">
              <a:extLst>
                <a:ext uri="{FF2B5EF4-FFF2-40B4-BE49-F238E27FC236}">
                  <a16:creationId xmlns:a16="http://schemas.microsoft.com/office/drawing/2014/main" id="{FC7A6544-2263-8D00-E8D5-A6645A2741A7}"/>
                </a:ext>
              </a:extLst>
            </p:cNvPr>
            <p:cNvSpPr txBox="1"/>
            <p:nvPr/>
          </p:nvSpPr>
          <p:spPr>
            <a:xfrm>
              <a:off x="3169048" y="49672"/>
              <a:ext cx="144379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Agent 365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35A601F2-2522-4F87-A266-9485CCBC4D5C}"/>
                </a:ext>
              </a:extLst>
            </p:cNvPr>
            <p:cNvSpPr txBox="1"/>
            <p:nvPr/>
          </p:nvSpPr>
          <p:spPr>
            <a:xfrm>
              <a:off x="3435143" y="211343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Control agents</a:t>
              </a:r>
            </a:p>
          </p:txBody>
        </p:sp>
        <p:sp>
          <p:nvSpPr>
            <p:cNvPr id="517" name="Rounded Rectangle 34">
              <a:extLst>
                <a:ext uri="{FF2B5EF4-FFF2-40B4-BE49-F238E27FC236}">
                  <a16:creationId xmlns:a16="http://schemas.microsoft.com/office/drawing/2014/main" id="{493A4D44-8FDE-01DD-E050-A5AC84C43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175" y="242"/>
              <a:ext cx="1539272" cy="5031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520" name="Picture 519">
              <a:extLst>
                <a:ext uri="{FF2B5EF4-FFF2-40B4-BE49-F238E27FC236}">
                  <a16:creationId xmlns:a16="http://schemas.microsoft.com/office/drawing/2014/main" id="{5C6A5F7A-21CC-87C9-5BD9-022C8981C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291" y="76903"/>
              <a:ext cx="231375" cy="234589"/>
            </a:xfrm>
            <a:prstGeom prst="rect">
              <a:avLst/>
            </a:prstGeom>
          </p:spPr>
        </p:pic>
        <p:sp>
          <p:nvSpPr>
            <p:cNvPr id="521" name="Google Shape;3000;p241">
              <a:extLst>
                <a:ext uri="{FF2B5EF4-FFF2-40B4-BE49-F238E27FC236}">
                  <a16:creationId xmlns:a16="http://schemas.microsoft.com/office/drawing/2014/main" id="{5EAC4E6E-A495-4F7F-E25E-7AE41BD5222A}"/>
                </a:ext>
              </a:extLst>
            </p:cNvPr>
            <p:cNvSpPr txBox="1"/>
            <p:nvPr/>
          </p:nvSpPr>
          <p:spPr>
            <a:xfrm>
              <a:off x="7062312" y="56637"/>
              <a:ext cx="1144038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Entra</a:t>
              </a:r>
              <a:endParaRPr kumimoji="0" lang="en-US" sz="1000" b="0" i="0" u="none" strike="noStrike" kern="0" cap="none" spc="0" normalizeH="0" baseline="0" noProof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4E1E9651-1444-DFF3-2AB5-29B2FF5186DE}"/>
                </a:ext>
              </a:extLst>
            </p:cNvPr>
            <p:cNvSpPr txBox="1"/>
            <p:nvPr/>
          </p:nvSpPr>
          <p:spPr>
            <a:xfrm>
              <a:off x="7266129" y="224416"/>
              <a:ext cx="894715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identity</a:t>
              </a:r>
            </a:p>
          </p:txBody>
        </p:sp>
        <p:sp>
          <p:nvSpPr>
            <p:cNvPr id="527" name="Rounded Rectangle 34">
              <a:extLst>
                <a:ext uri="{FF2B5EF4-FFF2-40B4-BE49-F238E27FC236}">
                  <a16:creationId xmlns:a16="http://schemas.microsoft.com/office/drawing/2014/main" id="{FD88450B-1F47-9BDF-3890-9FBED9070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488" y="1830"/>
              <a:ext cx="1552302" cy="4955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528" name="Picture 527">
              <a:extLst>
                <a:ext uri="{FF2B5EF4-FFF2-40B4-BE49-F238E27FC236}">
                  <a16:creationId xmlns:a16="http://schemas.microsoft.com/office/drawing/2014/main" id="{B34C12D6-CD8A-E651-E6B6-352618F96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2" t="6932" r="6932" b="6932"/>
            <a:stretch/>
          </p:blipFill>
          <p:spPr bwMode="auto">
            <a:xfrm>
              <a:off x="5011600" y="106923"/>
              <a:ext cx="203941" cy="207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9" name="Google Shape;3000;p241">
              <a:extLst>
                <a:ext uri="{FF2B5EF4-FFF2-40B4-BE49-F238E27FC236}">
                  <a16:creationId xmlns:a16="http://schemas.microsoft.com/office/drawing/2014/main" id="{4B6E1DF9-29C6-CD95-7A1C-9F9E0CD70A02}"/>
                </a:ext>
              </a:extLst>
            </p:cNvPr>
            <p:cNvSpPr txBox="1"/>
            <p:nvPr/>
          </p:nvSpPr>
          <p:spPr>
            <a:xfrm>
              <a:off x="5173593" y="56376"/>
              <a:ext cx="138448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Defender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12F7D629-4C62-078D-5305-63355C05FEF7}"/>
                </a:ext>
              </a:extLst>
            </p:cNvPr>
            <p:cNvSpPr txBox="1"/>
            <p:nvPr/>
          </p:nvSpPr>
          <p:spPr>
            <a:xfrm>
              <a:off x="5450231" y="212429"/>
              <a:ext cx="883580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security</a:t>
              </a:r>
            </a:p>
          </p:txBody>
        </p:sp>
        <p:sp>
          <p:nvSpPr>
            <p:cNvPr id="533" name="Rectangle: Rounded Corners 532">
              <a:extLst>
                <a:ext uri="{FF2B5EF4-FFF2-40B4-BE49-F238E27FC236}">
                  <a16:creationId xmlns:a16="http://schemas.microsoft.com/office/drawing/2014/main" id="{92C4DFA4-D159-7E5C-5F28-0E55617BBEB2}"/>
                </a:ext>
              </a:extLst>
            </p:cNvPr>
            <p:cNvSpPr/>
            <p:nvPr/>
          </p:nvSpPr>
          <p:spPr>
            <a:xfrm>
              <a:off x="8525852" y="1830"/>
              <a:ext cx="1554480" cy="501586"/>
            </a:xfrm>
            <a:prstGeom prst="roundRect">
              <a:avLst>
                <a:gd name="adj" fmla="val 5159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92A0B4DF-C650-C6F1-6840-FB8DE86534A7}"/>
                </a:ext>
              </a:extLst>
            </p:cNvPr>
            <p:cNvSpPr txBox="1"/>
            <p:nvPr/>
          </p:nvSpPr>
          <p:spPr>
            <a:xfrm>
              <a:off x="9053272" y="242725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Govern all data</a:t>
              </a:r>
            </a:p>
          </p:txBody>
        </p:sp>
        <p:pic>
          <p:nvPicPr>
            <p:cNvPr id="535" name="purview">
              <a:extLst>
                <a:ext uri="{FF2B5EF4-FFF2-40B4-BE49-F238E27FC236}">
                  <a16:creationId xmlns:a16="http://schemas.microsoft.com/office/drawing/2014/main" id="{59F29F18-1DDB-4B2A-F4E8-DC230DA2E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8615709" y="120006"/>
              <a:ext cx="216296" cy="211882"/>
            </a:xfrm>
            <a:prstGeom prst="rect">
              <a:avLst/>
            </a:prstGeom>
          </p:spPr>
        </p:pic>
        <p:sp>
          <p:nvSpPr>
            <p:cNvPr id="536" name="Google Shape;3000;p241">
              <a:extLst>
                <a:ext uri="{FF2B5EF4-FFF2-40B4-BE49-F238E27FC236}">
                  <a16:creationId xmlns:a16="http://schemas.microsoft.com/office/drawing/2014/main" id="{282C1016-9A17-558F-C202-095FA5CC234F}"/>
                </a:ext>
              </a:extLst>
            </p:cNvPr>
            <p:cNvSpPr txBox="1"/>
            <p:nvPr/>
          </p:nvSpPr>
          <p:spPr>
            <a:xfrm>
              <a:off x="8751921" y="58686"/>
              <a:ext cx="1355438" cy="26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</a:t>
              </a:r>
              <a:r>
                <a:rPr kumimoji="0" lang="en-US" sz="105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 Purview</a:t>
              </a:r>
              <a:endParaRPr kumimoji="0" lang="en-US" sz="1050" b="1" i="0" u="none" strike="noStrike" kern="0" cap="none" spc="0" normalizeH="0" baseline="0" noProof="0">
                <a:ln w="3175">
                  <a:noFill/>
                </a:ln>
                <a:gradFill>
                  <a:gsLst>
                    <a:gs pos="83000">
                      <a:srgbClr val="1576AE"/>
                    </a:gs>
                    <a:gs pos="0">
                      <a:srgbClr val="2D817C"/>
                    </a:gs>
                  </a:gsLst>
                  <a:lin ang="30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</p:grpSp>
      <p:pic>
        <p:nvPicPr>
          <p:cNvPr id="558" name="Picture 557">
            <a:extLst>
              <a:ext uri="{FF2B5EF4-FFF2-40B4-BE49-F238E27FC236}">
                <a16:creationId xmlns:a16="http://schemas.microsoft.com/office/drawing/2014/main" id="{6022D895-67CF-116A-BE6D-26E1131DF5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2094" y="6119940"/>
            <a:ext cx="1524132" cy="518205"/>
          </a:xfrm>
          <a:prstGeom prst="rect">
            <a:avLst/>
          </a:prstGeom>
        </p:spPr>
      </p:pic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5DEA46C0-0ABD-63C5-C568-ECC111824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999777" y="2360692"/>
            <a:ext cx="6876264" cy="3244246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3D09BBAF-B773-377E-203A-30D5DF106DB9}"/>
              </a:ext>
            </a:extLst>
          </p:cNvPr>
          <p:cNvSpPr/>
          <p:nvPr/>
        </p:nvSpPr>
        <p:spPr>
          <a:xfrm>
            <a:off x="3479659" y="2807966"/>
            <a:ext cx="5942857" cy="454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Platform landing zone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Governance and centralized resources for application landing zones.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36B3BB5C-CB7A-D569-DBB1-D11AEBCDEC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12902" y="2458406"/>
            <a:ext cx="159710" cy="15971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C93498-72A4-5F24-D3F6-A34D0FC5671B}"/>
              </a:ext>
            </a:extLst>
          </p:cNvPr>
          <p:cNvSpPr/>
          <p:nvPr/>
        </p:nvSpPr>
        <p:spPr>
          <a:xfrm>
            <a:off x="3479659" y="3587318"/>
            <a:ext cx="5942858" cy="105554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pplication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landing zones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D5EDED8B-7637-ECDE-80BB-324608E03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780693" y="4005972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85" name="Rounded Rectangle 34">
            <a:extLst>
              <a:ext uri="{FF2B5EF4-FFF2-40B4-BE49-F238E27FC236}">
                <a16:creationId xmlns:a16="http://schemas.microsoft.com/office/drawing/2014/main" id="{FF28C552-22B0-D29D-A1E4-F5139806D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695973" y="4015255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30" name="Rectangle: Rounded Corners 529">
            <a:extLst>
              <a:ext uri="{FF2B5EF4-FFF2-40B4-BE49-F238E27FC236}">
                <a16:creationId xmlns:a16="http://schemas.microsoft.com/office/drawing/2014/main" id="{E344E878-A595-74DB-79C1-AE7BF16B92B1}"/>
              </a:ext>
            </a:extLst>
          </p:cNvPr>
          <p:cNvSpPr/>
          <p:nvPr/>
        </p:nvSpPr>
        <p:spPr>
          <a:xfrm>
            <a:off x="3188752" y="2431440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cxnSp>
        <p:nvCxnSpPr>
          <p:cNvPr id="540" name="Connector: Elbow 539">
            <a:extLst>
              <a:ext uri="{FF2B5EF4-FFF2-40B4-BE49-F238E27FC236}">
                <a16:creationId xmlns:a16="http://schemas.microsoft.com/office/drawing/2014/main" id="{B6015549-4CD2-8F6C-326C-98862FFA6FE5}"/>
              </a:ext>
            </a:extLst>
          </p:cNvPr>
          <p:cNvCxnSpPr>
            <a:cxnSpLocks/>
            <a:stCxn id="522" idx="0"/>
            <a:endCxn id="585" idx="2"/>
          </p:cNvCxnSpPr>
          <p:nvPr/>
        </p:nvCxnSpPr>
        <p:spPr>
          <a:xfrm rot="5400000" flipH="1" flipV="1">
            <a:off x="7148619" y="3742341"/>
            <a:ext cx="510291" cy="1954169"/>
          </a:xfrm>
          <a:prstGeom prst="bentConnector3">
            <a:avLst>
              <a:gd name="adj1" fmla="val 31266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1" name="Connector: Elbow 540">
            <a:extLst>
              <a:ext uri="{FF2B5EF4-FFF2-40B4-BE49-F238E27FC236}">
                <a16:creationId xmlns:a16="http://schemas.microsoft.com/office/drawing/2014/main" id="{A08110B5-328F-F2A7-1506-6B0D4EC3D6AF}"/>
              </a:ext>
            </a:extLst>
          </p:cNvPr>
          <p:cNvCxnSpPr>
            <a:cxnSpLocks/>
            <a:stCxn id="522" idx="0"/>
            <a:endCxn id="19" idx="2"/>
          </p:cNvCxnSpPr>
          <p:nvPr/>
        </p:nvCxnSpPr>
        <p:spPr>
          <a:xfrm rot="16200000" flipV="1">
            <a:off x="5186338" y="3734227"/>
            <a:ext cx="519574" cy="1961111"/>
          </a:xfrm>
          <a:prstGeom prst="bentConnector3">
            <a:avLst>
              <a:gd name="adj1" fmla="val 31601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BA18E9D4-8B30-BDA4-24EE-BEB4050278A0}"/>
              </a:ext>
            </a:extLst>
          </p:cNvPr>
          <p:cNvCxnSpPr>
            <a:cxnSpLocks/>
            <a:stCxn id="522" idx="0"/>
          </p:cNvCxnSpPr>
          <p:nvPr/>
        </p:nvCxnSpPr>
        <p:spPr>
          <a:xfrm flipH="1" flipV="1">
            <a:off x="6425797" y="4472117"/>
            <a:ext cx="883" cy="50245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Rounded Rectangle 34">
            <a:extLst>
              <a:ext uri="{FF2B5EF4-FFF2-40B4-BE49-F238E27FC236}">
                <a16:creationId xmlns:a16="http://schemas.microsoft.com/office/drawing/2014/main" id="{C828363C-E2B4-C26A-4012-2F140B465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534519" y="4974570"/>
            <a:ext cx="1784321" cy="51606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49538382-930B-ACD5-6168-0EFBF237B565}"/>
              </a:ext>
            </a:extLst>
          </p:cNvPr>
          <p:cNvSpPr txBox="1"/>
          <p:nvPr/>
        </p:nvSpPr>
        <p:spPr>
          <a:xfrm>
            <a:off x="5651507" y="5023275"/>
            <a:ext cx="1577204" cy="1538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Foundry</a:t>
            </a:r>
          </a:p>
        </p:txBody>
      </p:sp>
      <p:sp>
        <p:nvSpPr>
          <p:cNvPr id="518" name="Rounded Rectangle 34">
            <a:extLst>
              <a:ext uri="{FF2B5EF4-FFF2-40B4-BE49-F238E27FC236}">
                <a16:creationId xmlns:a16="http://schemas.microsoft.com/office/drawing/2014/main" id="{E1D19266-2C96-D8AF-AED3-D9508E160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739342" y="5215975"/>
            <a:ext cx="1463735" cy="160297"/>
          </a:xfrm>
          <a:prstGeom prst="roundRect">
            <a:avLst>
              <a:gd name="adj" fmla="val 13343"/>
            </a:avLst>
          </a:prstGeom>
          <a:solidFill>
            <a:srgbClr val="8661C5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Foundry IQ</a:t>
            </a:r>
          </a:p>
        </p:txBody>
      </p:sp>
      <p:pic>
        <p:nvPicPr>
          <p:cNvPr id="525" name="Graphic 524">
            <a:extLst>
              <a:ext uri="{FF2B5EF4-FFF2-40B4-BE49-F238E27FC236}">
                <a16:creationId xmlns:a16="http://schemas.microsoft.com/office/drawing/2014/main" id="{EC16FA5C-2B0A-2473-0A5A-B12C0BC892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07398" y="5028335"/>
            <a:ext cx="171450" cy="171450"/>
          </a:xfrm>
          <a:prstGeom prst="rect">
            <a:avLst/>
          </a:prstGeom>
          <a:effectLst/>
        </p:spPr>
      </p:pic>
      <p:sp>
        <p:nvSpPr>
          <p:cNvPr id="57" name="Rounded Rectangle 34">
            <a:extLst>
              <a:ext uri="{FF2B5EF4-FFF2-40B4-BE49-F238E27FC236}">
                <a16:creationId xmlns:a16="http://schemas.microsoft.com/office/drawing/2014/main" id="{97D9B76E-BB93-5C01-00CD-776FF47D8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738277" y="4012577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D61868CF-804A-3B84-7719-B64077400B5A}"/>
              </a:ext>
            </a:extLst>
          </p:cNvPr>
          <p:cNvSpPr txBox="1"/>
          <p:nvPr/>
        </p:nvSpPr>
        <p:spPr>
          <a:xfrm>
            <a:off x="7357305" y="5061610"/>
            <a:ext cx="2129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Foundry to the workloads that need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650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1E208-6C04-AF10-A98F-B02E1136A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AA6C181F-5A60-8667-DA8B-DB67B2AA2D06}"/>
              </a:ext>
            </a:extLst>
          </p:cNvPr>
          <p:cNvSpPr/>
          <p:nvPr/>
        </p:nvSpPr>
        <p:spPr>
          <a:xfrm>
            <a:off x="2037894" y="-1396999"/>
            <a:ext cx="8674623" cy="982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Conceptual architecture + Enterprise integration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Rounded Rectangle 34">
            <a:extLst>
              <a:ext uri="{FF2B5EF4-FFF2-40B4-BE49-F238E27FC236}">
                <a16:creationId xmlns:a16="http://schemas.microsoft.com/office/drawing/2014/main" id="{CBF43356-DB49-987F-D6AF-5E1C0204D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37831" y="-442761"/>
            <a:ext cx="7800157" cy="83480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Unified identity, security, and governance</a:t>
            </a:r>
          </a:p>
        </p:txBody>
      </p:sp>
      <p:sp>
        <p:nvSpPr>
          <p:cNvPr id="63" name="Rounded Rectangle 34">
            <a:extLst>
              <a:ext uri="{FF2B5EF4-FFF2-40B4-BE49-F238E27FC236}">
                <a16:creationId xmlns:a16="http://schemas.microsoft.com/office/drawing/2014/main" id="{BE060043-D018-3ACA-E0D5-BAE44B379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864243" y="1830"/>
            <a:ext cx="1744434" cy="49557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12" name="Picture 511">
            <a:extLst>
              <a:ext uri="{FF2B5EF4-FFF2-40B4-BE49-F238E27FC236}">
                <a16:creationId xmlns:a16="http://schemas.microsoft.com/office/drawing/2014/main" id="{2CEB8C88-224A-00AD-9561-8DCDD52469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35" t="6103" r="14388" b="26029"/>
          <a:stretch>
            <a:fillRect/>
          </a:stretch>
        </p:blipFill>
        <p:spPr>
          <a:xfrm>
            <a:off x="2955274" y="95131"/>
            <a:ext cx="228511" cy="220993"/>
          </a:xfrm>
          <a:prstGeom prst="rect">
            <a:avLst/>
          </a:prstGeom>
        </p:spPr>
      </p:pic>
      <p:sp>
        <p:nvSpPr>
          <p:cNvPr id="513" name="Google Shape;3000;p241">
            <a:extLst>
              <a:ext uri="{FF2B5EF4-FFF2-40B4-BE49-F238E27FC236}">
                <a16:creationId xmlns:a16="http://schemas.microsoft.com/office/drawing/2014/main" id="{C92ED9F9-847E-2843-B32B-046A74182640}"/>
              </a:ext>
            </a:extLst>
          </p:cNvPr>
          <p:cNvSpPr txBox="1"/>
          <p:nvPr/>
        </p:nvSpPr>
        <p:spPr>
          <a:xfrm>
            <a:off x="3169048" y="49672"/>
            <a:ext cx="1443799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Agent 365</a:t>
            </a:r>
            <a:endParaRPr kumimoji="0" lang="en-US" sz="1000" b="0" i="0" u="none" strike="noStrike" kern="0" cap="none" spc="0" normalizeH="0" baseline="0" noProof="0" dirty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E7FDEA65-3BDB-C25B-56EB-D7974AC9452E}"/>
              </a:ext>
            </a:extLst>
          </p:cNvPr>
          <p:cNvSpPr txBox="1"/>
          <p:nvPr/>
        </p:nvSpPr>
        <p:spPr>
          <a:xfrm>
            <a:off x="3435143" y="211343"/>
            <a:ext cx="1138934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Control agents</a:t>
            </a:r>
          </a:p>
        </p:txBody>
      </p:sp>
      <p:sp>
        <p:nvSpPr>
          <p:cNvPr id="517" name="Rounded Rectangle 34">
            <a:extLst>
              <a:ext uri="{FF2B5EF4-FFF2-40B4-BE49-F238E27FC236}">
                <a16:creationId xmlns:a16="http://schemas.microsoft.com/office/drawing/2014/main" id="{2FF4101E-152E-5EDC-2CDE-2FF87F235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765175" y="242"/>
            <a:ext cx="1539272" cy="503174"/>
          </a:xfrm>
          <a:prstGeom prst="roundRect">
            <a:avLst>
              <a:gd name="adj" fmla="val 4249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20" name="Picture 519">
            <a:extLst>
              <a:ext uri="{FF2B5EF4-FFF2-40B4-BE49-F238E27FC236}">
                <a16:creationId xmlns:a16="http://schemas.microsoft.com/office/drawing/2014/main" id="{67C482F6-15C9-4915-BF23-979660644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291" y="76903"/>
            <a:ext cx="231375" cy="234589"/>
          </a:xfrm>
          <a:prstGeom prst="rect">
            <a:avLst/>
          </a:prstGeom>
        </p:spPr>
      </p:pic>
      <p:sp>
        <p:nvSpPr>
          <p:cNvPr id="521" name="Google Shape;3000;p241">
            <a:extLst>
              <a:ext uri="{FF2B5EF4-FFF2-40B4-BE49-F238E27FC236}">
                <a16:creationId xmlns:a16="http://schemas.microsoft.com/office/drawing/2014/main" id="{D2E966AB-8EAE-2192-8E8E-945D548CC5E4}"/>
              </a:ext>
            </a:extLst>
          </p:cNvPr>
          <p:cNvSpPr txBox="1"/>
          <p:nvPr/>
        </p:nvSpPr>
        <p:spPr>
          <a:xfrm>
            <a:off x="7062312" y="56637"/>
            <a:ext cx="1144038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Entra</a:t>
            </a:r>
            <a:endParaRPr kumimoji="0" lang="en-US" sz="1000" b="0" i="0" u="none" strike="noStrike" kern="0" cap="none" spc="0" normalizeH="0" baseline="0" noProof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B76FDD53-F291-ECBC-9F07-EE9488A3B976}"/>
              </a:ext>
            </a:extLst>
          </p:cNvPr>
          <p:cNvSpPr txBox="1"/>
          <p:nvPr/>
        </p:nvSpPr>
        <p:spPr>
          <a:xfrm>
            <a:off x="7266129" y="224416"/>
            <a:ext cx="894715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Unified identity</a:t>
            </a:r>
          </a:p>
        </p:txBody>
      </p:sp>
      <p:sp>
        <p:nvSpPr>
          <p:cNvPr id="527" name="Rounded Rectangle 34">
            <a:extLst>
              <a:ext uri="{FF2B5EF4-FFF2-40B4-BE49-F238E27FC236}">
                <a16:creationId xmlns:a16="http://schemas.microsoft.com/office/drawing/2014/main" id="{592A8E2D-7991-110B-D357-662C52C2A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930488" y="1830"/>
            <a:ext cx="1552302" cy="495574"/>
          </a:xfrm>
          <a:prstGeom prst="roundRect">
            <a:avLst>
              <a:gd name="adj" fmla="val 4249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FB454EE2-8737-19BF-48BA-91D5EEB1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2" t="6932" r="6932" b="6932"/>
          <a:stretch/>
        </p:blipFill>
        <p:spPr bwMode="auto">
          <a:xfrm>
            <a:off x="5011600" y="106923"/>
            <a:ext cx="203941" cy="20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9" name="Google Shape;3000;p241">
            <a:extLst>
              <a:ext uri="{FF2B5EF4-FFF2-40B4-BE49-F238E27FC236}">
                <a16:creationId xmlns:a16="http://schemas.microsoft.com/office/drawing/2014/main" id="{24CBBF38-1F71-AC36-EA45-CC018FBC602A}"/>
              </a:ext>
            </a:extLst>
          </p:cNvPr>
          <p:cNvSpPr txBox="1"/>
          <p:nvPr/>
        </p:nvSpPr>
        <p:spPr>
          <a:xfrm>
            <a:off x="5173593" y="56376"/>
            <a:ext cx="1384489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Defender</a:t>
            </a:r>
            <a:endParaRPr kumimoji="0" lang="en-US" sz="1000" b="0" i="0" u="none" strike="noStrike" kern="0" cap="none" spc="0" normalizeH="0" baseline="0" noProof="0" dirty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8B234A52-80C2-2F43-7696-99FC61C8C02F}"/>
              </a:ext>
            </a:extLst>
          </p:cNvPr>
          <p:cNvSpPr txBox="1"/>
          <p:nvPr/>
        </p:nvSpPr>
        <p:spPr>
          <a:xfrm>
            <a:off x="5450231" y="212429"/>
            <a:ext cx="883580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Unified security</a:t>
            </a:r>
          </a:p>
        </p:txBody>
      </p:sp>
      <p:sp>
        <p:nvSpPr>
          <p:cNvPr id="533" name="Rectangle: Rounded Corners 532">
            <a:extLst>
              <a:ext uri="{FF2B5EF4-FFF2-40B4-BE49-F238E27FC236}">
                <a16:creationId xmlns:a16="http://schemas.microsoft.com/office/drawing/2014/main" id="{936922E0-44CD-37D1-0AAF-8B245F36BEA8}"/>
              </a:ext>
            </a:extLst>
          </p:cNvPr>
          <p:cNvSpPr/>
          <p:nvPr/>
        </p:nvSpPr>
        <p:spPr>
          <a:xfrm>
            <a:off x="8525852" y="1830"/>
            <a:ext cx="1554480" cy="501586"/>
          </a:xfrm>
          <a:prstGeom prst="roundRect">
            <a:avLst>
              <a:gd name="adj" fmla="val 5159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F4922C01-23C8-F42B-9920-95ECEC170532}"/>
              </a:ext>
            </a:extLst>
          </p:cNvPr>
          <p:cNvSpPr txBox="1"/>
          <p:nvPr/>
        </p:nvSpPr>
        <p:spPr>
          <a:xfrm>
            <a:off x="9053272" y="242725"/>
            <a:ext cx="1138934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 all data</a:t>
            </a:r>
          </a:p>
        </p:txBody>
      </p:sp>
      <p:pic>
        <p:nvPicPr>
          <p:cNvPr id="535" name="purview">
            <a:extLst>
              <a:ext uri="{FF2B5EF4-FFF2-40B4-BE49-F238E27FC236}">
                <a16:creationId xmlns:a16="http://schemas.microsoft.com/office/drawing/2014/main" id="{A46932CF-4E93-F7B1-1059-90495A404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615709" y="120006"/>
            <a:ext cx="216296" cy="211882"/>
          </a:xfrm>
          <a:prstGeom prst="rect">
            <a:avLst/>
          </a:prstGeom>
        </p:spPr>
      </p:pic>
      <p:sp>
        <p:nvSpPr>
          <p:cNvPr id="536" name="Google Shape;3000;p241">
            <a:extLst>
              <a:ext uri="{FF2B5EF4-FFF2-40B4-BE49-F238E27FC236}">
                <a16:creationId xmlns:a16="http://schemas.microsoft.com/office/drawing/2014/main" id="{D3ACF01B-4DB6-6770-ACE9-9077A4E2DCB8}"/>
              </a:ext>
            </a:extLst>
          </p:cNvPr>
          <p:cNvSpPr txBox="1"/>
          <p:nvPr/>
        </p:nvSpPr>
        <p:spPr>
          <a:xfrm>
            <a:off x="8751921" y="58686"/>
            <a:ext cx="1355438" cy="26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gradFill>
                  <a:gsLst>
                    <a:gs pos="0">
                      <a:srgbClr val="000000"/>
                    </a:gs>
                    <a:gs pos="74000">
                      <a:srgbClr val="000000"/>
                    </a:gs>
                  </a:gsLst>
                  <a:lin ang="10800000" scaled="1"/>
                </a:gra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</a:t>
            </a: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gradFill>
                  <a:gsLst>
                    <a:gs pos="0">
                      <a:srgbClr val="000000"/>
                    </a:gs>
                    <a:gs pos="74000">
                      <a:srgbClr val="000000"/>
                    </a:gs>
                  </a:gsLst>
                  <a:lin ang="10800000" scaled="1"/>
                </a:gra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Purview</a:t>
            </a:r>
            <a:endParaRPr kumimoji="0" lang="en-US" sz="1050" b="1" i="0" u="none" strike="noStrike" kern="0" cap="none" spc="0" normalizeH="0" baseline="0" noProof="0">
              <a:ln w="3175">
                <a:noFill/>
              </a:ln>
              <a:gradFill>
                <a:gsLst>
                  <a:gs pos="83000">
                    <a:srgbClr val="1576AE"/>
                  </a:gs>
                  <a:gs pos="0">
                    <a:srgbClr val="2D817C"/>
                  </a:gs>
                </a:gsLst>
                <a:lin ang="3000000" scaled="0"/>
              </a:gra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pic>
        <p:nvPicPr>
          <p:cNvPr id="558" name="Picture 557">
            <a:extLst>
              <a:ext uri="{FF2B5EF4-FFF2-40B4-BE49-F238E27FC236}">
                <a16:creationId xmlns:a16="http://schemas.microsoft.com/office/drawing/2014/main" id="{FD66BC90-B65B-E19C-2F1E-F0C175938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4249" y="7905259"/>
            <a:ext cx="1524132" cy="518205"/>
          </a:xfrm>
          <a:prstGeom prst="rect">
            <a:avLst/>
          </a:prstGeom>
        </p:spPr>
      </p:pic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40184F32-AB1F-8881-15EC-B5FD954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999777" y="955221"/>
            <a:ext cx="6876264" cy="3232904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12700">
            <a:solidFill>
              <a:schemeClr val="accent2">
                <a:lumMod val="75000"/>
              </a:schemeClr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93476701-AD6F-D090-E531-F359DBDB6255}"/>
              </a:ext>
            </a:extLst>
          </p:cNvPr>
          <p:cNvSpPr/>
          <p:nvPr/>
        </p:nvSpPr>
        <p:spPr>
          <a:xfrm>
            <a:off x="3479659" y="1402495"/>
            <a:ext cx="5942857" cy="454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Platform landing zone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Governance and centralized resources for all Azure workloads.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77D1BBC2-614F-5DC7-0B76-29BCCF7126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12902" y="1052935"/>
            <a:ext cx="159710" cy="15971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8EEA39C-0EC7-9D22-9804-131EF26AEE58}"/>
              </a:ext>
            </a:extLst>
          </p:cNvPr>
          <p:cNvSpPr/>
          <p:nvPr/>
        </p:nvSpPr>
        <p:spPr>
          <a:xfrm>
            <a:off x="3479659" y="2181847"/>
            <a:ext cx="5942858" cy="105554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pplication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landing zones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9DA81347-17BC-14DC-F296-843F95E11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780693" y="2600501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85" name="Rounded Rectangle 34">
            <a:extLst>
              <a:ext uri="{FF2B5EF4-FFF2-40B4-BE49-F238E27FC236}">
                <a16:creationId xmlns:a16="http://schemas.microsoft.com/office/drawing/2014/main" id="{7E7DA4BA-EBCE-0E71-1F12-A36BE1494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695973" y="2609784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AA125D-9118-1A51-4D35-18412740DAB2}"/>
              </a:ext>
            </a:extLst>
          </p:cNvPr>
          <p:cNvSpPr/>
          <p:nvPr/>
        </p:nvSpPr>
        <p:spPr>
          <a:xfrm>
            <a:off x="2999777" y="6984396"/>
            <a:ext cx="6876264" cy="653709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Data sources</a:t>
            </a:r>
          </a:p>
        </p:txBody>
      </p:sp>
      <p:pic>
        <p:nvPicPr>
          <p:cNvPr id="5" name="Picture 90">
            <a:extLst>
              <a:ext uri="{FF2B5EF4-FFF2-40B4-BE49-F238E27FC236}">
                <a16:creationId xmlns:a16="http://schemas.microsoft.com/office/drawing/2014/main" id="{3D896695-B663-8E1B-920F-5B356C31D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6924" y="7105799"/>
            <a:ext cx="349292" cy="328745"/>
          </a:xfrm>
          <a:prstGeom prst="rect">
            <a:avLst/>
          </a:prstGeom>
        </p:spPr>
      </p:pic>
      <p:sp>
        <p:nvSpPr>
          <p:cNvPr id="9" name="TextBox 98">
            <a:extLst>
              <a:ext uri="{FF2B5EF4-FFF2-40B4-BE49-F238E27FC236}">
                <a16:creationId xmlns:a16="http://schemas.microsoft.com/office/drawing/2014/main" id="{011240B2-8685-19B9-DA3C-10059766050B}"/>
              </a:ext>
            </a:extLst>
          </p:cNvPr>
          <p:cNvSpPr txBox="1"/>
          <p:nvPr/>
        </p:nvSpPr>
        <p:spPr>
          <a:xfrm>
            <a:off x="5405690" y="7418666"/>
            <a:ext cx="67268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Dataverse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358CE09-AC4F-6EE5-C043-F03A124CB04D}"/>
              </a:ext>
            </a:extLst>
          </p:cNvPr>
          <p:cNvSpPr/>
          <p:nvPr/>
        </p:nvSpPr>
        <p:spPr>
          <a:xfrm>
            <a:off x="4035903" y="7366067"/>
            <a:ext cx="1015699" cy="259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On-premises</a:t>
            </a:r>
          </a:p>
        </p:txBody>
      </p:sp>
      <p:pic>
        <p:nvPicPr>
          <p:cNvPr id="14" name="Graphic 13" descr="Building with solid fill">
            <a:extLst>
              <a:ext uri="{FF2B5EF4-FFF2-40B4-BE49-F238E27FC236}">
                <a16:creationId xmlns:a16="http://schemas.microsoft.com/office/drawing/2014/main" id="{0B294CD6-B45F-9505-55A6-EEEAD9F835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16419" y="7132595"/>
            <a:ext cx="275152" cy="27515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F038DFA-FB48-6AE0-8037-5EBB358D3B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80582" y="7128341"/>
            <a:ext cx="283661" cy="2836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099D465-915F-1F43-497F-153F6215B16D}"/>
              </a:ext>
            </a:extLst>
          </p:cNvPr>
          <p:cNvSpPr txBox="1"/>
          <p:nvPr/>
        </p:nvSpPr>
        <p:spPr>
          <a:xfrm>
            <a:off x="7644083" y="7397290"/>
            <a:ext cx="991523" cy="19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workloads</a:t>
            </a:r>
          </a:p>
        </p:txBody>
      </p:sp>
      <p:sp>
        <p:nvSpPr>
          <p:cNvPr id="21" name="TextBox 95">
            <a:extLst>
              <a:ext uri="{FF2B5EF4-FFF2-40B4-BE49-F238E27FC236}">
                <a16:creationId xmlns:a16="http://schemas.microsoft.com/office/drawing/2014/main" id="{A54CC066-9463-8C7D-FFA9-6A292C4D988E}"/>
              </a:ext>
            </a:extLst>
          </p:cNvPr>
          <p:cNvSpPr txBox="1"/>
          <p:nvPr/>
        </p:nvSpPr>
        <p:spPr>
          <a:xfrm>
            <a:off x="6539563" y="7418666"/>
            <a:ext cx="81774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365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CF1C60D-AE87-20DB-265F-120E61B45E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69" y="7128341"/>
            <a:ext cx="283660" cy="283660"/>
          </a:xfrm>
          <a:prstGeom prst="rect">
            <a:avLst/>
          </a:prstGeom>
          <a:solidFill>
            <a:srgbClr val="F9F9F9"/>
          </a:solidFill>
        </p:spPr>
      </p:pic>
      <p:pic>
        <p:nvPicPr>
          <p:cNvPr id="28" name="Graphic 27" descr="Cloud with solid fill">
            <a:extLst>
              <a:ext uri="{FF2B5EF4-FFF2-40B4-BE49-F238E27FC236}">
                <a16:creationId xmlns:a16="http://schemas.microsoft.com/office/drawing/2014/main" id="{C7892404-0CD1-54E5-224B-82F172FA89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49594" y="7073847"/>
            <a:ext cx="392649" cy="392649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AD7DF36-A357-7363-9016-89B198E653CD}"/>
              </a:ext>
            </a:extLst>
          </p:cNvPr>
          <p:cNvSpPr/>
          <p:nvPr/>
        </p:nvSpPr>
        <p:spPr>
          <a:xfrm>
            <a:off x="8824593" y="7366067"/>
            <a:ext cx="1032066" cy="25908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Other clouds</a:t>
            </a:r>
          </a:p>
        </p:txBody>
      </p:sp>
      <p:pic>
        <p:nvPicPr>
          <p:cNvPr id="41" name="Graphic 40" descr="Database with solid fill">
            <a:extLst>
              <a:ext uri="{FF2B5EF4-FFF2-40B4-BE49-F238E27FC236}">
                <a16:creationId xmlns:a16="http://schemas.microsoft.com/office/drawing/2014/main" id="{611FED67-0BFF-2156-A066-5D4D52AD23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04688" y="7246866"/>
            <a:ext cx="315583" cy="315583"/>
          </a:xfrm>
          <a:prstGeom prst="rect">
            <a:avLst/>
          </a:prstGeom>
        </p:spPr>
      </p:pic>
      <p:pic>
        <p:nvPicPr>
          <p:cNvPr id="44" name="Graphic 43" descr="Document with solid fill">
            <a:extLst>
              <a:ext uri="{FF2B5EF4-FFF2-40B4-BE49-F238E27FC236}">
                <a16:creationId xmlns:a16="http://schemas.microsoft.com/office/drawing/2014/main" id="{1C720909-C3F1-3020-8FA7-0A6EB7D64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79659" y="7257103"/>
            <a:ext cx="315583" cy="315583"/>
          </a:xfrm>
          <a:prstGeom prst="rect">
            <a:avLst/>
          </a:prstGeom>
        </p:spPr>
      </p:pic>
      <p:sp>
        <p:nvSpPr>
          <p:cNvPr id="530" name="Rectangle: Rounded Corners 529">
            <a:extLst>
              <a:ext uri="{FF2B5EF4-FFF2-40B4-BE49-F238E27FC236}">
                <a16:creationId xmlns:a16="http://schemas.microsoft.com/office/drawing/2014/main" id="{23192C74-F428-2C31-114F-A07E597F2219}"/>
              </a:ext>
            </a:extLst>
          </p:cNvPr>
          <p:cNvSpPr/>
          <p:nvPr/>
        </p:nvSpPr>
        <p:spPr>
          <a:xfrm>
            <a:off x="3188752" y="1025969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cxnSp>
        <p:nvCxnSpPr>
          <p:cNvPr id="540" name="Connector: Elbow 539">
            <a:extLst>
              <a:ext uri="{FF2B5EF4-FFF2-40B4-BE49-F238E27FC236}">
                <a16:creationId xmlns:a16="http://schemas.microsoft.com/office/drawing/2014/main" id="{F68E92A7-6459-BFB0-EE56-DE671E3E7A13}"/>
              </a:ext>
            </a:extLst>
          </p:cNvPr>
          <p:cNvCxnSpPr>
            <a:cxnSpLocks/>
            <a:stCxn id="522" idx="0"/>
            <a:endCxn id="585" idx="2"/>
          </p:cNvCxnSpPr>
          <p:nvPr/>
        </p:nvCxnSpPr>
        <p:spPr>
          <a:xfrm rot="5400000" flipH="1" flipV="1">
            <a:off x="7148619" y="2336870"/>
            <a:ext cx="510291" cy="1954169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1" name="Connector: Elbow 540">
            <a:extLst>
              <a:ext uri="{FF2B5EF4-FFF2-40B4-BE49-F238E27FC236}">
                <a16:creationId xmlns:a16="http://schemas.microsoft.com/office/drawing/2014/main" id="{BAD337C6-A917-616B-0ADF-FD2BFF908297}"/>
              </a:ext>
            </a:extLst>
          </p:cNvPr>
          <p:cNvCxnSpPr>
            <a:cxnSpLocks/>
            <a:stCxn id="522" idx="0"/>
            <a:endCxn id="19" idx="2"/>
          </p:cNvCxnSpPr>
          <p:nvPr/>
        </p:nvCxnSpPr>
        <p:spPr>
          <a:xfrm rot="16200000" flipV="1">
            <a:off x="5186338" y="2328756"/>
            <a:ext cx="519574" cy="1961111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476EEBB8-5362-5FD4-CDD7-4123B326B6DC}"/>
              </a:ext>
            </a:extLst>
          </p:cNvPr>
          <p:cNvCxnSpPr>
            <a:cxnSpLocks/>
            <a:stCxn id="522" idx="0"/>
          </p:cNvCxnSpPr>
          <p:nvPr/>
        </p:nvCxnSpPr>
        <p:spPr>
          <a:xfrm flipH="1" flipV="1">
            <a:off x="6425797" y="3066646"/>
            <a:ext cx="883" cy="50245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Rounded Rectangle 34">
            <a:extLst>
              <a:ext uri="{FF2B5EF4-FFF2-40B4-BE49-F238E27FC236}">
                <a16:creationId xmlns:a16="http://schemas.microsoft.com/office/drawing/2014/main" id="{E9E4FC26-F585-F874-5D93-902B05581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534519" y="3569099"/>
            <a:ext cx="1784321" cy="49587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14F0DA68-1808-EB17-0EC8-38A99676E55F}"/>
              </a:ext>
            </a:extLst>
          </p:cNvPr>
          <p:cNvSpPr txBox="1"/>
          <p:nvPr/>
        </p:nvSpPr>
        <p:spPr>
          <a:xfrm>
            <a:off x="5651507" y="3617804"/>
            <a:ext cx="1577204" cy="1538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Foundry</a:t>
            </a:r>
          </a:p>
        </p:txBody>
      </p:sp>
      <p:sp>
        <p:nvSpPr>
          <p:cNvPr id="518" name="Rounded Rectangle 34">
            <a:extLst>
              <a:ext uri="{FF2B5EF4-FFF2-40B4-BE49-F238E27FC236}">
                <a16:creationId xmlns:a16="http://schemas.microsoft.com/office/drawing/2014/main" id="{1EA6B824-5F3E-5DC8-342C-64BD2C619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739342" y="3810504"/>
            <a:ext cx="1463735" cy="160297"/>
          </a:xfrm>
          <a:prstGeom prst="roundRect">
            <a:avLst>
              <a:gd name="adj" fmla="val 13343"/>
            </a:avLst>
          </a:prstGeom>
          <a:solidFill>
            <a:srgbClr val="8661C5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Foundry IQ</a:t>
            </a:r>
          </a:p>
        </p:txBody>
      </p:sp>
      <p:pic>
        <p:nvPicPr>
          <p:cNvPr id="525" name="Graphic 524">
            <a:extLst>
              <a:ext uri="{FF2B5EF4-FFF2-40B4-BE49-F238E27FC236}">
                <a16:creationId xmlns:a16="http://schemas.microsoft.com/office/drawing/2014/main" id="{B4E55BC4-084F-9FC7-1B8D-07DFC2185C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707398" y="3622864"/>
            <a:ext cx="171450" cy="171450"/>
          </a:xfrm>
          <a:prstGeom prst="rect">
            <a:avLst/>
          </a:prstGeom>
          <a:effectLst/>
        </p:spPr>
      </p:pic>
      <p:sp>
        <p:nvSpPr>
          <p:cNvPr id="568" name="TextBox 567">
            <a:extLst>
              <a:ext uri="{FF2B5EF4-FFF2-40B4-BE49-F238E27FC236}">
                <a16:creationId xmlns:a16="http://schemas.microsoft.com/office/drawing/2014/main" id="{E8826CF1-35D0-3C2A-8161-22F7495B6349}"/>
              </a:ext>
            </a:extLst>
          </p:cNvPr>
          <p:cNvSpPr txBox="1"/>
          <p:nvPr/>
        </p:nvSpPr>
        <p:spPr>
          <a:xfrm>
            <a:off x="7357305" y="3656139"/>
            <a:ext cx="2129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Foundry to the workloads that need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7" name="Rounded Rectangle 34">
            <a:extLst>
              <a:ext uri="{FF2B5EF4-FFF2-40B4-BE49-F238E27FC236}">
                <a16:creationId xmlns:a16="http://schemas.microsoft.com/office/drawing/2014/main" id="{AEF0F6FD-77A3-32E4-AB2D-B3062B233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738277" y="2607106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9AD8FBE8-38C0-8072-3B12-48F9C62D21DA}"/>
              </a:ext>
            </a:extLst>
          </p:cNvPr>
          <p:cNvSpPr txBox="1"/>
          <p:nvPr/>
        </p:nvSpPr>
        <p:spPr>
          <a:xfrm>
            <a:off x="3532923" y="6630344"/>
            <a:ext cx="5806019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 sources can be integrated, governed, and secured across Azure and Microsoft platforms.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71" name="Rectangle 570">
            <a:extLst>
              <a:ext uri="{FF2B5EF4-FFF2-40B4-BE49-F238E27FC236}">
                <a16:creationId xmlns:a16="http://schemas.microsoft.com/office/drawing/2014/main" id="{DCFF25E6-A67B-3B18-D9F2-1C43425B18F4}"/>
              </a:ext>
            </a:extLst>
          </p:cNvPr>
          <p:cNvSpPr/>
          <p:nvPr/>
        </p:nvSpPr>
        <p:spPr>
          <a:xfrm>
            <a:off x="2999777" y="4738094"/>
            <a:ext cx="6876264" cy="1577099"/>
          </a:xfrm>
          <a:prstGeom prst="rect">
            <a:avLst/>
          </a:prstGeom>
          <a:solidFill>
            <a:srgbClr val="F7F7F7"/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business, data, and AI solutions</a:t>
            </a:r>
          </a:p>
        </p:txBody>
      </p:sp>
      <p:sp>
        <p:nvSpPr>
          <p:cNvPr id="573" name="Rounded Rectangle 34">
            <a:extLst>
              <a:ext uri="{FF2B5EF4-FFF2-40B4-BE49-F238E27FC236}">
                <a16:creationId xmlns:a16="http://schemas.microsoft.com/office/drawing/2014/main" id="{533B39C6-126E-674F-8800-B9268AF02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232551" y="5077424"/>
            <a:ext cx="1950865" cy="922188"/>
          </a:xfrm>
          <a:prstGeom prst="roundRect">
            <a:avLst>
              <a:gd name="adj" fmla="val 6718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SaaS AI platform </a:t>
            </a:r>
          </a:p>
        </p:txBody>
      </p:sp>
      <p:grpSp>
        <p:nvGrpSpPr>
          <p:cNvPr id="574" name="Group 573">
            <a:extLst>
              <a:ext uri="{FF2B5EF4-FFF2-40B4-BE49-F238E27FC236}">
                <a16:creationId xmlns:a16="http://schemas.microsoft.com/office/drawing/2014/main" id="{8F4C0523-5A0E-3A6A-5E2E-991ECF737427}"/>
              </a:ext>
            </a:extLst>
          </p:cNvPr>
          <p:cNvGrpSpPr/>
          <p:nvPr/>
        </p:nvGrpSpPr>
        <p:grpSpPr>
          <a:xfrm>
            <a:off x="3331394" y="5135019"/>
            <a:ext cx="1717055" cy="217868"/>
            <a:chOff x="3427993" y="5501033"/>
            <a:chExt cx="1717055" cy="217868"/>
          </a:xfrm>
        </p:grpSpPr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08D49152-7CA8-D5BB-4B65-506CF28C96EB}"/>
                </a:ext>
              </a:extLst>
            </p:cNvPr>
            <p:cNvSpPr txBox="1"/>
            <p:nvPr/>
          </p:nvSpPr>
          <p:spPr>
            <a:xfrm>
              <a:off x="3689908" y="5536709"/>
              <a:ext cx="14551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Copilot Studio </a:t>
              </a:r>
            </a:p>
          </p:txBody>
        </p:sp>
        <p:pic>
          <p:nvPicPr>
            <p:cNvPr id="576" name="Graphic 575">
              <a:extLst>
                <a:ext uri="{FF2B5EF4-FFF2-40B4-BE49-F238E27FC236}">
                  <a16:creationId xmlns:a16="http://schemas.microsoft.com/office/drawing/2014/main" id="{F2C70455-E595-0640-4A77-D839C5A976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427993" y="5501033"/>
              <a:ext cx="219431" cy="217868"/>
            </a:xfrm>
            <a:prstGeom prst="rect">
              <a:avLst/>
            </a:prstGeom>
          </p:spPr>
        </p:pic>
      </p:grpSp>
      <p:sp>
        <p:nvSpPr>
          <p:cNvPr id="577" name="Rounded Rectangle 34">
            <a:extLst>
              <a:ext uri="{FF2B5EF4-FFF2-40B4-BE49-F238E27FC236}">
                <a16:creationId xmlns:a16="http://schemas.microsoft.com/office/drawing/2014/main" id="{4B44CD44-A636-C5A9-7716-34B2F9961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504681" y="5056469"/>
            <a:ext cx="2121854" cy="960212"/>
          </a:xfrm>
          <a:prstGeom prst="roundRect">
            <a:avLst>
              <a:gd name="adj" fmla="val 5506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33E25847-85A7-9DFA-F884-657F6FD3C9CA}"/>
              </a:ext>
            </a:extLst>
          </p:cNvPr>
          <p:cNvGrpSpPr/>
          <p:nvPr/>
        </p:nvGrpSpPr>
        <p:grpSpPr>
          <a:xfrm>
            <a:off x="7889293" y="5434290"/>
            <a:ext cx="1351585" cy="711458"/>
            <a:chOff x="6050395" y="8633361"/>
            <a:chExt cx="1351585" cy="711458"/>
          </a:xfrm>
        </p:grpSpPr>
        <p:pic>
          <p:nvPicPr>
            <p:cNvPr id="579" name="Graphic 578">
              <a:extLst>
                <a:ext uri="{FF2B5EF4-FFF2-40B4-BE49-F238E27FC236}">
                  <a16:creationId xmlns:a16="http://schemas.microsoft.com/office/drawing/2014/main" id="{848A3474-3A0B-9BDD-06CE-6C7F17EA4E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051992" y="8633361"/>
              <a:ext cx="146051" cy="146051"/>
            </a:xfrm>
            <a:prstGeom prst="rect">
              <a:avLst/>
            </a:prstGeom>
          </p:spPr>
        </p:pic>
        <p:sp>
          <p:nvSpPr>
            <p:cNvPr id="580" name="TextBox 95">
              <a:extLst>
                <a:ext uri="{FF2B5EF4-FFF2-40B4-BE49-F238E27FC236}">
                  <a16:creationId xmlns:a16="http://schemas.microsoft.com/office/drawing/2014/main" id="{9D3C83C6-D895-AD87-06CA-C186903E48B3}"/>
                </a:ext>
              </a:extLst>
            </p:cNvPr>
            <p:cNvSpPr txBox="1"/>
            <p:nvPr/>
          </p:nvSpPr>
          <p:spPr>
            <a:xfrm>
              <a:off x="6050395" y="8636933"/>
              <a:ext cx="1351585" cy="707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 Copilot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AI for work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1BA0416-D598-86A6-030D-13636DF2EA91}"/>
              </a:ext>
            </a:extLst>
          </p:cNvPr>
          <p:cNvGrpSpPr/>
          <p:nvPr/>
        </p:nvGrpSpPr>
        <p:grpSpPr>
          <a:xfrm>
            <a:off x="5550686" y="5051410"/>
            <a:ext cx="1741246" cy="971890"/>
            <a:chOff x="4412147" y="10333215"/>
            <a:chExt cx="1741246" cy="971890"/>
          </a:xfrm>
        </p:grpSpPr>
        <p:sp>
          <p:nvSpPr>
            <p:cNvPr id="582" name="Rounded Rectangle 34">
              <a:extLst>
                <a:ext uri="{FF2B5EF4-FFF2-40B4-BE49-F238E27FC236}">
                  <a16:creationId xmlns:a16="http://schemas.microsoft.com/office/drawing/2014/main" id="{654239F6-B202-30D9-C8FB-F8F41237D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147" y="10333215"/>
              <a:ext cx="1741246" cy="971890"/>
            </a:xfrm>
            <a:prstGeom prst="roundRect">
              <a:avLst>
                <a:gd name="adj" fmla="val 5896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data and analytics platform</a:t>
              </a:r>
            </a:p>
          </p:txBody>
        </p:sp>
        <p:pic>
          <p:nvPicPr>
            <p:cNvPr id="583" name="Picture 582">
              <a:extLst>
                <a:ext uri="{FF2B5EF4-FFF2-40B4-BE49-F238E27FC236}">
                  <a16:creationId xmlns:a16="http://schemas.microsoft.com/office/drawing/2014/main" id="{74D80799-3260-901E-CAF0-18071DEA5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352" y="10432207"/>
              <a:ext cx="179792" cy="179792"/>
            </a:xfrm>
            <a:prstGeom prst="rect">
              <a:avLst/>
            </a:prstGeom>
          </p:spPr>
        </p:pic>
        <p:sp>
          <p:nvSpPr>
            <p:cNvPr id="584" name="Rectangle: Rounded Corners 583">
              <a:extLst>
                <a:ext uri="{FF2B5EF4-FFF2-40B4-BE49-F238E27FC236}">
                  <a16:creationId xmlns:a16="http://schemas.microsoft.com/office/drawing/2014/main" id="{3DF5C575-B4AF-34D6-0104-5992317DB3FA}"/>
                </a:ext>
              </a:extLst>
            </p:cNvPr>
            <p:cNvSpPr/>
            <p:nvPr/>
          </p:nvSpPr>
          <p:spPr>
            <a:xfrm>
              <a:off x="4579622" y="10416824"/>
              <a:ext cx="1249824" cy="1709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Fabric</a:t>
              </a:r>
            </a:p>
          </p:txBody>
        </p:sp>
        <p:sp>
          <p:nvSpPr>
            <p:cNvPr id="586" name="Rounded Rectangle 34">
              <a:extLst>
                <a:ext uri="{FF2B5EF4-FFF2-40B4-BE49-F238E27FC236}">
                  <a16:creationId xmlns:a16="http://schemas.microsoft.com/office/drawing/2014/main" id="{F74E59D4-F33F-7609-8D07-45C90998F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519" y="10735148"/>
              <a:ext cx="1520500" cy="182096"/>
            </a:xfrm>
            <a:prstGeom prst="roundRect">
              <a:avLst>
                <a:gd name="adj" fmla="val 13343"/>
              </a:avLst>
            </a:prstGeom>
            <a:solidFill>
              <a:srgbClr val="B9DCD2">
                <a:lumMod val="5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Fabric IQ</a:t>
              </a:r>
            </a:p>
          </p:txBody>
        </p:sp>
      </p:grpSp>
      <p:sp>
        <p:nvSpPr>
          <p:cNvPr id="587" name="Rounded Rectangle 34">
            <a:extLst>
              <a:ext uri="{FF2B5EF4-FFF2-40B4-BE49-F238E27FC236}">
                <a16:creationId xmlns:a16="http://schemas.microsoft.com/office/drawing/2014/main" id="{79B3E902-B039-6E5A-55DD-558A9024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723371" y="5632015"/>
            <a:ext cx="1739900" cy="182096"/>
          </a:xfrm>
          <a:prstGeom prst="roundRect">
            <a:avLst>
              <a:gd name="adj" fmla="val 13343"/>
            </a:avLst>
          </a:prstGeom>
          <a:solidFill>
            <a:srgbClr val="0078D3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Work IQ</a:t>
            </a:r>
          </a:p>
        </p:txBody>
      </p: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BC1A71B4-701A-A127-0116-692D00253620}"/>
              </a:ext>
            </a:extLst>
          </p:cNvPr>
          <p:cNvGrpSpPr/>
          <p:nvPr/>
        </p:nvGrpSpPr>
        <p:grpSpPr>
          <a:xfrm>
            <a:off x="7592988" y="5109201"/>
            <a:ext cx="1161013" cy="242985"/>
            <a:chOff x="5837618" y="5140719"/>
            <a:chExt cx="1161013" cy="242985"/>
          </a:xfrm>
        </p:grpSpPr>
        <p:pic>
          <p:nvPicPr>
            <p:cNvPr id="589" name="Picture 588">
              <a:extLst>
                <a:ext uri="{FF2B5EF4-FFF2-40B4-BE49-F238E27FC236}">
                  <a16:creationId xmlns:a16="http://schemas.microsoft.com/office/drawing/2014/main" id="{3F474AEA-B919-A6B0-9C81-0AB7C5024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618" y="5140719"/>
              <a:ext cx="242985" cy="242985"/>
            </a:xfrm>
            <a:prstGeom prst="rect">
              <a:avLst/>
            </a:prstGeom>
            <a:solidFill>
              <a:srgbClr val="F9F9F9"/>
            </a:solidFill>
          </p:spPr>
        </p:pic>
        <p:sp>
          <p:nvSpPr>
            <p:cNvPr id="590" name="TextBox 95">
              <a:extLst>
                <a:ext uri="{FF2B5EF4-FFF2-40B4-BE49-F238E27FC236}">
                  <a16:creationId xmlns:a16="http://schemas.microsoft.com/office/drawing/2014/main" id="{149BED4D-461B-E6C6-75D8-8D86B8B888D2}"/>
                </a:ext>
              </a:extLst>
            </p:cNvPr>
            <p:cNvSpPr txBox="1"/>
            <p:nvPr/>
          </p:nvSpPr>
          <p:spPr>
            <a:xfrm>
              <a:off x="6061483" y="5189972"/>
              <a:ext cx="937148" cy="153888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</a:t>
              </a:r>
            </a:p>
          </p:txBody>
        </p:sp>
      </p:grpSp>
      <p:sp>
        <p:nvSpPr>
          <p:cNvPr id="591" name="Rounded Rectangle 34">
            <a:extLst>
              <a:ext uri="{FF2B5EF4-FFF2-40B4-BE49-F238E27FC236}">
                <a16:creationId xmlns:a16="http://schemas.microsoft.com/office/drawing/2014/main" id="{B68748E6-C78F-151E-ED1C-094B3B20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452037" y="5453344"/>
            <a:ext cx="1527392" cy="172862"/>
          </a:xfrm>
          <a:prstGeom prst="roundRect">
            <a:avLst>
              <a:gd name="adj" fmla="val 13343"/>
            </a:avLst>
          </a:prstGeom>
          <a:solidFill>
            <a:srgbClr val="F2F2F2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Agents and workflows</a:t>
            </a:r>
          </a:p>
        </p:txBody>
      </p:sp>
      <p:sp>
        <p:nvSpPr>
          <p:cNvPr id="592" name="Diamond 591">
            <a:extLst>
              <a:ext uri="{FF2B5EF4-FFF2-40B4-BE49-F238E27FC236}">
                <a16:creationId xmlns:a16="http://schemas.microsoft.com/office/drawing/2014/main" id="{0AC98C64-E2E1-1BB0-1C14-3F9B5738336C}"/>
              </a:ext>
            </a:extLst>
          </p:cNvPr>
          <p:cNvSpPr/>
          <p:nvPr/>
        </p:nvSpPr>
        <p:spPr>
          <a:xfrm>
            <a:off x="6415141" y="6455646"/>
            <a:ext cx="9144" cy="9144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cxnSp>
        <p:nvCxnSpPr>
          <p:cNvPr id="599" name="Straight Arrow Connector 598">
            <a:extLst>
              <a:ext uri="{FF2B5EF4-FFF2-40B4-BE49-F238E27FC236}">
                <a16:creationId xmlns:a16="http://schemas.microsoft.com/office/drawing/2014/main" id="{BE077FA0-87ED-3953-EF48-D6D1F8550061}"/>
              </a:ext>
            </a:extLst>
          </p:cNvPr>
          <p:cNvCxnSpPr>
            <a:cxnSpLocks/>
            <a:stCxn id="571" idx="0"/>
            <a:endCxn id="31" idx="2"/>
          </p:cNvCxnSpPr>
          <p:nvPr/>
        </p:nvCxnSpPr>
        <p:spPr>
          <a:xfrm flipV="1">
            <a:off x="6437909" y="4188125"/>
            <a:ext cx="0" cy="54996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0" name="TextBox 569">
            <a:extLst>
              <a:ext uri="{FF2B5EF4-FFF2-40B4-BE49-F238E27FC236}">
                <a16:creationId xmlns:a16="http://schemas.microsoft.com/office/drawing/2014/main" id="{0559EA99-597D-365B-DB06-95C5146C24E6}"/>
              </a:ext>
            </a:extLst>
          </p:cNvPr>
          <p:cNvSpPr txBox="1"/>
          <p:nvPr/>
        </p:nvSpPr>
        <p:spPr>
          <a:xfrm>
            <a:off x="4414317" y="4390695"/>
            <a:ext cx="4039747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business, data, and AI solutions integrate with Azure and each other.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cxnSp>
        <p:nvCxnSpPr>
          <p:cNvPr id="602" name="Straight Arrow Connector 601">
            <a:extLst>
              <a:ext uri="{FF2B5EF4-FFF2-40B4-BE49-F238E27FC236}">
                <a16:creationId xmlns:a16="http://schemas.microsoft.com/office/drawing/2014/main" id="{6ED7341A-8528-6B60-AD23-9FE4E79F75CA}"/>
              </a:ext>
            </a:extLst>
          </p:cNvPr>
          <p:cNvCxnSpPr>
            <a:cxnSpLocks/>
            <a:stCxn id="3" idx="0"/>
            <a:endCxn id="571" idx="2"/>
          </p:cNvCxnSpPr>
          <p:nvPr/>
        </p:nvCxnSpPr>
        <p:spPr>
          <a:xfrm flipV="1">
            <a:off x="6437909" y="6315193"/>
            <a:ext cx="0" cy="66920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046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4D68B-E3A4-7C0A-DEE3-36875A1E3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D89CA858-04A9-12A6-BF03-F0FA5AB83D8F}"/>
              </a:ext>
            </a:extLst>
          </p:cNvPr>
          <p:cNvSpPr/>
          <p:nvPr/>
        </p:nvSpPr>
        <p:spPr>
          <a:xfrm>
            <a:off x="-442363" y="-2267749"/>
            <a:ext cx="13076725" cy="1201232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Detailed c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onceptual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BFA7209-CE45-5089-DAB4-75A48EB17BD1}"/>
              </a:ext>
            </a:extLst>
          </p:cNvPr>
          <p:cNvGrpSpPr/>
          <p:nvPr/>
        </p:nvGrpSpPr>
        <p:grpSpPr>
          <a:xfrm>
            <a:off x="288882" y="-1314848"/>
            <a:ext cx="11619815" cy="10231988"/>
            <a:chOff x="1141920" y="-442761"/>
            <a:chExt cx="11619815" cy="10231988"/>
          </a:xfrm>
        </p:grpSpPr>
        <p:sp>
          <p:nvSpPr>
            <p:cNvPr id="10" name="Rounded Rectangle 34">
              <a:extLst>
                <a:ext uri="{FF2B5EF4-FFF2-40B4-BE49-F238E27FC236}">
                  <a16:creationId xmlns:a16="http://schemas.microsoft.com/office/drawing/2014/main" id="{AB0716FF-2305-6318-B266-AF2478362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920" y="-442761"/>
              <a:ext cx="11619815" cy="10231988"/>
            </a:xfrm>
            <a:prstGeom prst="roundRect">
              <a:avLst>
                <a:gd name="adj" fmla="val 59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Unified identity, security, and governance</a:t>
              </a:r>
            </a:p>
          </p:txBody>
        </p:sp>
        <p:sp>
          <p:nvSpPr>
            <p:cNvPr id="11" name="Rounded Rectangle 34">
              <a:extLst>
                <a:ext uri="{FF2B5EF4-FFF2-40B4-BE49-F238E27FC236}">
                  <a16:creationId xmlns:a16="http://schemas.microsoft.com/office/drawing/2014/main" id="{99E1ABCF-C984-F35B-3EA7-E31540928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875" y="-27045"/>
              <a:ext cx="1744434" cy="495574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CCE838-2C5A-56A2-A1EB-4EB077FEB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435" t="6103" r="14388" b="26029"/>
            <a:stretch>
              <a:fillRect/>
            </a:stretch>
          </p:blipFill>
          <p:spPr>
            <a:xfrm>
              <a:off x="3272906" y="66256"/>
              <a:ext cx="228511" cy="220993"/>
            </a:xfrm>
            <a:prstGeom prst="rect">
              <a:avLst/>
            </a:prstGeom>
          </p:spPr>
        </p:pic>
        <p:sp>
          <p:nvSpPr>
            <p:cNvPr id="14" name="Google Shape;3000;p241">
              <a:extLst>
                <a:ext uri="{FF2B5EF4-FFF2-40B4-BE49-F238E27FC236}">
                  <a16:creationId xmlns:a16="http://schemas.microsoft.com/office/drawing/2014/main" id="{665E3BED-93A5-FF70-DC18-B9A5CB08C8BD}"/>
                </a:ext>
              </a:extLst>
            </p:cNvPr>
            <p:cNvSpPr txBox="1"/>
            <p:nvPr/>
          </p:nvSpPr>
          <p:spPr>
            <a:xfrm>
              <a:off x="3486680" y="20797"/>
              <a:ext cx="144379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Agent 365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CEC8B4-AC05-ED45-7133-3EFF3C1959A4}"/>
                </a:ext>
              </a:extLst>
            </p:cNvPr>
            <p:cNvSpPr txBox="1"/>
            <p:nvPr/>
          </p:nvSpPr>
          <p:spPr>
            <a:xfrm>
              <a:off x="3752775" y="182468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Control agents</a:t>
              </a:r>
            </a:p>
          </p:txBody>
        </p:sp>
        <p:sp>
          <p:nvSpPr>
            <p:cNvPr id="18" name="Rounded Rectangle 34">
              <a:extLst>
                <a:ext uri="{FF2B5EF4-FFF2-40B4-BE49-F238E27FC236}">
                  <a16:creationId xmlns:a16="http://schemas.microsoft.com/office/drawing/2014/main" id="{470B253E-A916-94FD-5E8D-FC5CA8A6FC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807" y="-28633"/>
              <a:ext cx="1539272" cy="5031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CB5FA74-75ED-5A21-2CEE-04D1DB7E1A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0923" y="48028"/>
              <a:ext cx="231375" cy="234589"/>
            </a:xfrm>
            <a:prstGeom prst="rect">
              <a:avLst/>
            </a:prstGeom>
          </p:spPr>
        </p:pic>
        <p:sp>
          <p:nvSpPr>
            <p:cNvPr id="21" name="Google Shape;3000;p241">
              <a:extLst>
                <a:ext uri="{FF2B5EF4-FFF2-40B4-BE49-F238E27FC236}">
                  <a16:creationId xmlns:a16="http://schemas.microsoft.com/office/drawing/2014/main" id="{02AD7F3C-778A-ADE5-54FB-90E6DAF22444}"/>
                </a:ext>
              </a:extLst>
            </p:cNvPr>
            <p:cNvSpPr txBox="1"/>
            <p:nvPr/>
          </p:nvSpPr>
          <p:spPr>
            <a:xfrm>
              <a:off x="7379944" y="27762"/>
              <a:ext cx="1144038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Entra</a:t>
              </a:r>
              <a:endParaRPr kumimoji="0" lang="en-US" sz="1000" b="0" i="0" u="none" strike="noStrike" kern="0" cap="none" spc="0" normalizeH="0" baseline="0" noProof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48AC70-318C-F8C1-3203-4ADCA147F1EE}"/>
                </a:ext>
              </a:extLst>
            </p:cNvPr>
            <p:cNvSpPr txBox="1"/>
            <p:nvPr/>
          </p:nvSpPr>
          <p:spPr>
            <a:xfrm>
              <a:off x="7583761" y="195541"/>
              <a:ext cx="894715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identity</a:t>
              </a:r>
            </a:p>
          </p:txBody>
        </p:sp>
        <p:sp>
          <p:nvSpPr>
            <p:cNvPr id="28" name="Rounded Rectangle 34">
              <a:extLst>
                <a:ext uri="{FF2B5EF4-FFF2-40B4-BE49-F238E27FC236}">
                  <a16:creationId xmlns:a16="http://schemas.microsoft.com/office/drawing/2014/main" id="{6DB37830-4F56-7939-9075-5A3FAE78D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120" y="-27045"/>
              <a:ext cx="1552302" cy="4955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4C63044-A55A-3EE0-B354-B8ECBE8C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2" t="6932" r="6932" b="6932"/>
            <a:stretch/>
          </p:blipFill>
          <p:spPr bwMode="auto">
            <a:xfrm>
              <a:off x="5329232" y="78048"/>
              <a:ext cx="203941" cy="207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Google Shape;3000;p241">
              <a:extLst>
                <a:ext uri="{FF2B5EF4-FFF2-40B4-BE49-F238E27FC236}">
                  <a16:creationId xmlns:a16="http://schemas.microsoft.com/office/drawing/2014/main" id="{369C8708-ECE7-DFF8-2F47-7CF5933EB4FF}"/>
                </a:ext>
              </a:extLst>
            </p:cNvPr>
            <p:cNvSpPr txBox="1"/>
            <p:nvPr/>
          </p:nvSpPr>
          <p:spPr>
            <a:xfrm>
              <a:off x="5491225" y="27501"/>
              <a:ext cx="138448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Defender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05930E-FDCB-118C-B7C1-ACD538014F2D}"/>
                </a:ext>
              </a:extLst>
            </p:cNvPr>
            <p:cNvSpPr txBox="1"/>
            <p:nvPr/>
          </p:nvSpPr>
          <p:spPr>
            <a:xfrm>
              <a:off x="5767863" y="183554"/>
              <a:ext cx="883580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security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E4499954-4635-2840-0D0A-F196E6BBA93C}"/>
                </a:ext>
              </a:extLst>
            </p:cNvPr>
            <p:cNvSpPr/>
            <p:nvPr/>
          </p:nvSpPr>
          <p:spPr>
            <a:xfrm>
              <a:off x="8843484" y="-27045"/>
              <a:ext cx="1554480" cy="501586"/>
            </a:xfrm>
            <a:prstGeom prst="roundRect">
              <a:avLst>
                <a:gd name="adj" fmla="val 5159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A97D4B-0B6A-013F-B2C2-76D9AC8C1930}"/>
                </a:ext>
              </a:extLst>
            </p:cNvPr>
            <p:cNvSpPr txBox="1"/>
            <p:nvPr/>
          </p:nvSpPr>
          <p:spPr>
            <a:xfrm>
              <a:off x="9370904" y="213850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Govern all data</a:t>
              </a:r>
            </a:p>
          </p:txBody>
        </p:sp>
        <p:pic>
          <p:nvPicPr>
            <p:cNvPr id="42" name="purview">
              <a:extLst>
                <a:ext uri="{FF2B5EF4-FFF2-40B4-BE49-F238E27FC236}">
                  <a16:creationId xmlns:a16="http://schemas.microsoft.com/office/drawing/2014/main" id="{F372D7E4-D816-BA79-5233-EE27DCF5F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8933341" y="91131"/>
              <a:ext cx="216296" cy="211882"/>
            </a:xfrm>
            <a:prstGeom prst="rect">
              <a:avLst/>
            </a:prstGeom>
          </p:spPr>
        </p:pic>
        <p:sp>
          <p:nvSpPr>
            <p:cNvPr id="47" name="Google Shape;3000;p241">
              <a:extLst>
                <a:ext uri="{FF2B5EF4-FFF2-40B4-BE49-F238E27FC236}">
                  <a16:creationId xmlns:a16="http://schemas.microsoft.com/office/drawing/2014/main" id="{C1F5AF7E-6BEC-5E28-43BE-BB73207E87E9}"/>
                </a:ext>
              </a:extLst>
            </p:cNvPr>
            <p:cNvSpPr txBox="1"/>
            <p:nvPr/>
          </p:nvSpPr>
          <p:spPr>
            <a:xfrm>
              <a:off x="9069553" y="29811"/>
              <a:ext cx="1355438" cy="26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</a:t>
              </a:r>
              <a:r>
                <a:rPr kumimoji="0" lang="en-US" sz="105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 Purview</a:t>
              </a:r>
              <a:endParaRPr kumimoji="0" lang="en-US" sz="1050" b="1" i="0" u="none" strike="noStrike" kern="0" cap="none" spc="0" normalizeH="0" baseline="0" noProof="0">
                <a:ln w="3175">
                  <a:noFill/>
                </a:ln>
                <a:gradFill>
                  <a:gsLst>
                    <a:gs pos="83000">
                      <a:srgbClr val="1576AE"/>
                    </a:gs>
                    <a:gs pos="0">
                      <a:srgbClr val="2D817C"/>
                    </a:gs>
                  </a:gsLst>
                  <a:lin ang="30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</p:grp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219CB682-F447-92DE-66F7-8B4FF53AC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54560" y="83130"/>
            <a:ext cx="10724101" cy="8305609"/>
          </a:xfrm>
          <a:prstGeom prst="roundRect">
            <a:avLst>
              <a:gd name="adj" fmla="val 0"/>
            </a:avLst>
          </a:prstGeom>
          <a:solidFill>
            <a:srgbClr val="EBF6FF"/>
          </a:solidFill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37" name="Rectangle: Rounded Corners 636">
            <a:extLst>
              <a:ext uri="{FF2B5EF4-FFF2-40B4-BE49-F238E27FC236}">
                <a16:creationId xmlns:a16="http://schemas.microsoft.com/office/drawing/2014/main" id="{74B4D8CD-3463-5E47-1A9D-0AA347A60DD9}"/>
              </a:ext>
            </a:extLst>
          </p:cNvPr>
          <p:cNvSpPr/>
          <p:nvPr/>
        </p:nvSpPr>
        <p:spPr>
          <a:xfrm>
            <a:off x="1015994" y="198660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BAD93604-492E-A4EA-31ED-16C205F7A0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4405" y="212999"/>
            <a:ext cx="159710" cy="159710"/>
          </a:xfrm>
          <a:prstGeom prst="rect">
            <a:avLst/>
          </a:prstGeom>
        </p:spPr>
      </p:pic>
      <p:pic>
        <p:nvPicPr>
          <p:cNvPr id="558" name="Picture 557">
            <a:extLst>
              <a:ext uri="{FF2B5EF4-FFF2-40B4-BE49-F238E27FC236}">
                <a16:creationId xmlns:a16="http://schemas.microsoft.com/office/drawing/2014/main" id="{89C0180D-25EF-4DDA-BEDE-DC64E4C61EA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78" t="22936" r="3508" b="28354"/>
          <a:stretch>
            <a:fillRect/>
          </a:stretch>
        </p:blipFill>
        <p:spPr>
          <a:xfrm>
            <a:off x="-211901" y="9149377"/>
            <a:ext cx="2077419" cy="3698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C19DFEF-48D0-6193-E3D4-93DF65C60C57}"/>
              </a:ext>
            </a:extLst>
          </p:cNvPr>
          <p:cNvSpPr/>
          <p:nvPr/>
        </p:nvSpPr>
        <p:spPr>
          <a:xfrm>
            <a:off x="1315841" y="4284096"/>
            <a:ext cx="9619846" cy="381394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FEA647A-D3A0-D94C-0DA4-1304E38AE9D7}"/>
              </a:ext>
            </a:extLst>
          </p:cNvPr>
          <p:cNvSpPr txBox="1"/>
          <p:nvPr/>
        </p:nvSpPr>
        <p:spPr>
          <a:xfrm>
            <a:off x="7095417" y="7254320"/>
            <a:ext cx="2129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a </a:t>
            </a: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Foundry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resource to the environments where you need PaaS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3D3FC276-591A-7B37-B747-A3EB376A1710}"/>
              </a:ext>
            </a:extLst>
          </p:cNvPr>
          <p:cNvGrpSpPr/>
          <p:nvPr/>
        </p:nvGrpSpPr>
        <p:grpSpPr>
          <a:xfrm>
            <a:off x="9304125" y="197371"/>
            <a:ext cx="1608261" cy="274728"/>
            <a:chOff x="3443406" y="7100148"/>
            <a:chExt cx="1659381" cy="274728"/>
          </a:xfrm>
        </p:grpSpPr>
        <p:sp>
          <p:nvSpPr>
            <p:cNvPr id="920" name="Rectangle: Rounded Corners 919">
              <a:extLst>
                <a:ext uri="{FF2B5EF4-FFF2-40B4-BE49-F238E27FC236}">
                  <a16:creationId xmlns:a16="http://schemas.microsoft.com/office/drawing/2014/main" id="{FCCC5747-7347-F6A7-3080-E48692EBB045}"/>
                </a:ext>
              </a:extLst>
            </p:cNvPr>
            <p:cNvSpPr/>
            <p:nvPr/>
          </p:nvSpPr>
          <p:spPr>
            <a:xfrm>
              <a:off x="3443406" y="7100148"/>
              <a:ext cx="1659381" cy="27472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One or more Azure subscriptions</a:t>
              </a:r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5247604E-4603-B45E-028E-F0E2150A695B}"/>
                </a:ext>
              </a:extLst>
            </p:cNvPr>
            <p:cNvGrpSpPr/>
            <p:nvPr/>
          </p:nvGrpSpPr>
          <p:grpSpPr>
            <a:xfrm>
              <a:off x="3500387" y="7173180"/>
              <a:ext cx="187620" cy="145313"/>
              <a:chOff x="691486" y="408295"/>
              <a:chExt cx="307235" cy="228600"/>
            </a:xfrm>
          </p:grpSpPr>
          <p:sp>
            <p:nvSpPr>
              <p:cNvPr id="914" name="Oval 913">
                <a:extLst>
                  <a:ext uri="{FF2B5EF4-FFF2-40B4-BE49-F238E27FC236}">
                    <a16:creationId xmlns:a16="http://schemas.microsoft.com/office/drawing/2014/main" id="{32295016-8DD2-D3A7-86B3-791B0AD9C9CE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915" name="Oval 914">
                <a:extLst>
                  <a:ext uri="{FF2B5EF4-FFF2-40B4-BE49-F238E27FC236}">
                    <a16:creationId xmlns:a16="http://schemas.microsoft.com/office/drawing/2014/main" id="{09B60D1F-A38A-70A8-6D9B-0F3CD02413D7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916" name="Group 915">
                <a:extLst>
                  <a:ext uri="{FF2B5EF4-FFF2-40B4-BE49-F238E27FC236}">
                    <a16:creationId xmlns:a16="http://schemas.microsoft.com/office/drawing/2014/main" id="{2E138F69-44C4-7173-8ABC-48A0753612D6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775153B8-2B17-83C9-8B26-BCB656293DFC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918" name="Picture 917">
                  <a:extLst>
                    <a:ext uri="{FF2B5EF4-FFF2-40B4-BE49-F238E27FC236}">
                      <a16:creationId xmlns:a16="http://schemas.microsoft.com/office/drawing/2014/main" id="{29D3645C-CE9B-1FBD-6C0C-9FB48F3056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BE6E96ED-65FD-C489-7497-00B985B41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56571" y="670998"/>
            <a:ext cx="9671716" cy="3228805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A64BFAE-9921-35A5-D553-E48BCA0A5163}"/>
              </a:ext>
            </a:extLst>
          </p:cNvPr>
          <p:cNvSpPr/>
          <p:nvPr/>
        </p:nvSpPr>
        <p:spPr>
          <a:xfrm>
            <a:off x="1550487" y="1182198"/>
            <a:ext cx="9262987" cy="1475298"/>
          </a:xfrm>
          <a:prstGeom prst="rect">
            <a:avLst/>
          </a:prstGeom>
          <a:solidFill>
            <a:srgbClr val="F8F8F8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43C6183-42E7-2A92-F5B1-FC7AB3723D16}"/>
              </a:ext>
            </a:extLst>
          </p:cNvPr>
          <p:cNvSpPr/>
          <p:nvPr/>
        </p:nvSpPr>
        <p:spPr>
          <a:xfrm>
            <a:off x="7406190" y="1268056"/>
            <a:ext cx="1191742" cy="24642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Intermediate root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979FAAE-927F-A1E4-ECE1-F11C09562A6A}"/>
              </a:ext>
            </a:extLst>
          </p:cNvPr>
          <p:cNvSpPr/>
          <p:nvPr/>
        </p:nvSpPr>
        <p:spPr>
          <a:xfrm>
            <a:off x="7092499" y="1761451"/>
            <a:ext cx="1093317" cy="340343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Landing zones</a:t>
            </a:r>
          </a:p>
        </p:txBody>
      </p:sp>
      <p:sp>
        <p:nvSpPr>
          <p:cNvPr id="922" name="Rectangle: Rounded Corners 921">
            <a:extLst>
              <a:ext uri="{FF2B5EF4-FFF2-40B4-BE49-F238E27FC236}">
                <a16:creationId xmlns:a16="http://schemas.microsoft.com/office/drawing/2014/main" id="{4D8B10F2-7839-2369-12A1-47E7DEB675B0}"/>
              </a:ext>
            </a:extLst>
          </p:cNvPr>
          <p:cNvSpPr/>
          <p:nvPr/>
        </p:nvSpPr>
        <p:spPr>
          <a:xfrm>
            <a:off x="3140211" y="1744048"/>
            <a:ext cx="870338" cy="32757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</a:t>
            </a:r>
          </a:p>
        </p:txBody>
      </p:sp>
      <p:sp>
        <p:nvSpPr>
          <p:cNvPr id="923" name="Rectangle: Rounded Corners 922">
            <a:extLst>
              <a:ext uri="{FF2B5EF4-FFF2-40B4-BE49-F238E27FC236}">
                <a16:creationId xmlns:a16="http://schemas.microsoft.com/office/drawing/2014/main" id="{75CE4422-CDCB-7016-7AFE-56BDB9E03098}"/>
              </a:ext>
            </a:extLst>
          </p:cNvPr>
          <p:cNvSpPr/>
          <p:nvPr/>
        </p:nvSpPr>
        <p:spPr>
          <a:xfrm>
            <a:off x="5643074" y="2293986"/>
            <a:ext cx="1176598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 (“Corp”)</a:t>
            </a:r>
          </a:p>
        </p:txBody>
      </p:sp>
      <p:sp>
        <p:nvSpPr>
          <p:cNvPr id="926" name="Rectangle: Rounded Corners 925">
            <a:extLst>
              <a:ext uri="{FF2B5EF4-FFF2-40B4-BE49-F238E27FC236}">
                <a16:creationId xmlns:a16="http://schemas.microsoft.com/office/drawing/2014/main" id="{D7E8C7C1-E26F-6FB3-2EBC-E342C65F0F73}"/>
              </a:ext>
            </a:extLst>
          </p:cNvPr>
          <p:cNvSpPr/>
          <p:nvPr/>
        </p:nvSpPr>
        <p:spPr>
          <a:xfrm>
            <a:off x="2565761" y="2272420"/>
            <a:ext cx="989457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Management</a:t>
            </a:r>
          </a:p>
        </p:txBody>
      </p:sp>
      <p:sp>
        <p:nvSpPr>
          <p:cNvPr id="928" name="Rectangle: Rounded Corners 927">
            <a:extLst>
              <a:ext uri="{FF2B5EF4-FFF2-40B4-BE49-F238E27FC236}">
                <a16:creationId xmlns:a16="http://schemas.microsoft.com/office/drawing/2014/main" id="{DDE594CE-D80F-EB11-397F-7B18238A51F2}"/>
              </a:ext>
            </a:extLst>
          </p:cNvPr>
          <p:cNvSpPr/>
          <p:nvPr/>
        </p:nvSpPr>
        <p:spPr>
          <a:xfrm>
            <a:off x="4525929" y="2275714"/>
            <a:ext cx="954503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Connectivity</a:t>
            </a:r>
          </a:p>
        </p:txBody>
      </p:sp>
      <p:sp>
        <p:nvSpPr>
          <p:cNvPr id="931" name="Rectangle: Rounded Corners 930">
            <a:extLst>
              <a:ext uri="{FF2B5EF4-FFF2-40B4-BE49-F238E27FC236}">
                <a16:creationId xmlns:a16="http://schemas.microsoft.com/office/drawing/2014/main" id="{71FFD9CA-ECF1-BB25-ACFD-168A92E1595E}"/>
              </a:ext>
            </a:extLst>
          </p:cNvPr>
          <p:cNvSpPr/>
          <p:nvPr/>
        </p:nvSpPr>
        <p:spPr>
          <a:xfrm>
            <a:off x="3603168" y="2277324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Identity</a:t>
            </a:r>
          </a:p>
        </p:txBody>
      </p:sp>
      <p:sp>
        <p:nvSpPr>
          <p:cNvPr id="933" name="Rectangle: Rounded Corners 932">
            <a:extLst>
              <a:ext uri="{FF2B5EF4-FFF2-40B4-BE49-F238E27FC236}">
                <a16:creationId xmlns:a16="http://schemas.microsoft.com/office/drawing/2014/main" id="{F29CB644-1CDE-2D3B-9CB3-E76F043B1438}"/>
              </a:ext>
            </a:extLst>
          </p:cNvPr>
          <p:cNvSpPr/>
          <p:nvPr/>
        </p:nvSpPr>
        <p:spPr>
          <a:xfrm>
            <a:off x="1639825" y="2267916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Security</a:t>
            </a:r>
          </a:p>
        </p:txBody>
      </p:sp>
      <p:sp>
        <p:nvSpPr>
          <p:cNvPr id="934" name="Rectangle: Rounded Corners 933">
            <a:extLst>
              <a:ext uri="{FF2B5EF4-FFF2-40B4-BE49-F238E27FC236}">
                <a16:creationId xmlns:a16="http://schemas.microsoft.com/office/drawing/2014/main" id="{E2432578-59C5-A7BA-99FA-591A0F668BBE}"/>
              </a:ext>
            </a:extLst>
          </p:cNvPr>
          <p:cNvSpPr/>
          <p:nvPr/>
        </p:nvSpPr>
        <p:spPr>
          <a:xfrm>
            <a:off x="1502679" y="1212202"/>
            <a:ext cx="1581827" cy="2845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Management groups</a:t>
            </a:r>
          </a:p>
        </p:txBody>
      </p:sp>
      <p:cxnSp>
        <p:nvCxnSpPr>
          <p:cNvPr id="937" name="Straight Connector 54">
            <a:extLst>
              <a:ext uri="{FF2B5EF4-FFF2-40B4-BE49-F238E27FC236}">
                <a16:creationId xmlns:a16="http://schemas.microsoft.com/office/drawing/2014/main" id="{CDD6BAC6-92E9-5B61-99A8-2DE3072A43F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87232" y="1457384"/>
            <a:ext cx="204096" cy="14278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8" name="Straight Connector 54">
            <a:extLst>
              <a:ext uri="{FF2B5EF4-FFF2-40B4-BE49-F238E27FC236}">
                <a16:creationId xmlns:a16="http://schemas.microsoft.com/office/drawing/2014/main" id="{16623F5B-1A24-C48A-91CB-F38CABA0E698}"/>
              </a:ext>
            </a:extLst>
          </p:cNvPr>
          <p:cNvCxnSpPr>
            <a:cxnSpLocks/>
            <a:stCxn id="922" idx="2"/>
            <a:endCxn id="933" idx="0"/>
          </p:cNvCxnSpPr>
          <p:nvPr/>
        </p:nvCxnSpPr>
        <p:spPr>
          <a:xfrm rot="5400000">
            <a:off x="2727038" y="1419574"/>
            <a:ext cx="196298" cy="150038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9" name="Straight Connector 938">
            <a:extLst>
              <a:ext uri="{FF2B5EF4-FFF2-40B4-BE49-F238E27FC236}">
                <a16:creationId xmlns:a16="http://schemas.microsoft.com/office/drawing/2014/main" id="{6B387711-6332-39D8-D4F0-ED34DE4F57E8}"/>
              </a:ext>
            </a:extLst>
          </p:cNvPr>
          <p:cNvCxnSpPr>
            <a:cxnSpLocks/>
            <a:endCxn id="931" idx="0"/>
          </p:cNvCxnSpPr>
          <p:nvPr/>
        </p:nvCxnSpPr>
        <p:spPr>
          <a:xfrm>
            <a:off x="4038337" y="2166426"/>
            <a:ext cx="0" cy="11089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0" name="Straight Connector 939">
            <a:extLst>
              <a:ext uri="{FF2B5EF4-FFF2-40B4-BE49-F238E27FC236}">
                <a16:creationId xmlns:a16="http://schemas.microsoft.com/office/drawing/2014/main" id="{1126B452-9724-5E9E-01AE-8C2B044E1DAB}"/>
              </a:ext>
            </a:extLst>
          </p:cNvPr>
          <p:cNvCxnSpPr>
            <a:cxnSpLocks/>
          </p:cNvCxnSpPr>
          <p:nvPr/>
        </p:nvCxnSpPr>
        <p:spPr>
          <a:xfrm flipH="1">
            <a:off x="3059031" y="2181874"/>
            <a:ext cx="1458" cy="9348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1" name="Straight Connector 54">
            <a:extLst>
              <a:ext uri="{FF2B5EF4-FFF2-40B4-BE49-F238E27FC236}">
                <a16:creationId xmlns:a16="http://schemas.microsoft.com/office/drawing/2014/main" id="{9D36A003-96AE-C6C7-6770-5241FEA5826C}"/>
              </a:ext>
            </a:extLst>
          </p:cNvPr>
          <p:cNvCxnSpPr>
            <a:cxnSpLocks/>
            <a:stCxn id="59" idx="2"/>
            <a:endCxn id="923" idx="0"/>
          </p:cNvCxnSpPr>
          <p:nvPr/>
        </p:nvCxnSpPr>
        <p:spPr>
          <a:xfrm rot="5400000">
            <a:off x="6839170" y="1493998"/>
            <a:ext cx="192192" cy="140778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2" name="Straight Connector 54">
            <a:extLst>
              <a:ext uri="{FF2B5EF4-FFF2-40B4-BE49-F238E27FC236}">
                <a16:creationId xmlns:a16="http://schemas.microsoft.com/office/drawing/2014/main" id="{82566C72-B9E3-E096-2192-23716DE8F680}"/>
              </a:ext>
            </a:extLst>
          </p:cNvPr>
          <p:cNvCxnSpPr>
            <a:cxnSpLocks/>
          </p:cNvCxnSpPr>
          <p:nvPr/>
        </p:nvCxnSpPr>
        <p:spPr>
          <a:xfrm rot="16200000" flipH="1">
            <a:off x="7918914" y="1826801"/>
            <a:ext cx="185562" cy="74507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ED610D45-B547-1BA3-40E1-BE3366C2A6BA}"/>
              </a:ext>
            </a:extLst>
          </p:cNvPr>
          <p:cNvGrpSpPr/>
          <p:nvPr/>
        </p:nvGrpSpPr>
        <p:grpSpPr>
          <a:xfrm>
            <a:off x="1962258" y="2834301"/>
            <a:ext cx="307235" cy="228600"/>
            <a:chOff x="498603" y="346381"/>
            <a:chExt cx="307235" cy="228600"/>
          </a:xfrm>
        </p:grpSpPr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117FB056-4663-F521-EF23-C8F3485406D4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CC105369-B818-04E6-4E30-EA8781300EEC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9" name="Group 948">
              <a:extLst>
                <a:ext uri="{FF2B5EF4-FFF2-40B4-BE49-F238E27FC236}">
                  <a16:creationId xmlns:a16="http://schemas.microsoft.com/office/drawing/2014/main" id="{14120088-A37C-1BB7-871D-FD704064D403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0" name="Oval 949">
                <a:extLst>
                  <a:ext uri="{FF2B5EF4-FFF2-40B4-BE49-F238E27FC236}">
                    <a16:creationId xmlns:a16="http://schemas.microsoft.com/office/drawing/2014/main" id="{2B8D5DB6-8119-5CE7-7EDF-038E5C2E8C1F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1" name="Picture 950">
                <a:extLst>
                  <a:ext uri="{FF2B5EF4-FFF2-40B4-BE49-F238E27FC236}">
                    <a16:creationId xmlns:a16="http://schemas.microsoft.com/office/drawing/2014/main" id="{2B6B4933-1F4A-4741-5A54-857CA1062D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952" name="Straight Connector 533">
            <a:extLst>
              <a:ext uri="{FF2B5EF4-FFF2-40B4-BE49-F238E27FC236}">
                <a16:creationId xmlns:a16="http://schemas.microsoft.com/office/drawing/2014/main" id="{A8122EFD-8936-A146-7AF7-990470BE9404}"/>
              </a:ext>
            </a:extLst>
          </p:cNvPr>
          <p:cNvCxnSpPr>
            <a:cxnSpLocks/>
            <a:stCxn id="57" idx="2"/>
            <a:endCxn id="922" idx="0"/>
          </p:cNvCxnSpPr>
          <p:nvPr/>
        </p:nvCxnSpPr>
        <p:spPr>
          <a:xfrm rot="5400000">
            <a:off x="5673935" y="-584078"/>
            <a:ext cx="229572" cy="442668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3" name="Straight Connector 952">
            <a:extLst>
              <a:ext uri="{FF2B5EF4-FFF2-40B4-BE49-F238E27FC236}">
                <a16:creationId xmlns:a16="http://schemas.microsoft.com/office/drawing/2014/main" id="{329CE416-CE84-D6FB-514E-E7FACDF4C34D}"/>
              </a:ext>
            </a:extLst>
          </p:cNvPr>
          <p:cNvCxnSpPr>
            <a:cxnSpLocks/>
            <a:stCxn id="933" idx="2"/>
            <a:endCxn id="950" idx="0"/>
          </p:cNvCxnSpPr>
          <p:nvPr/>
        </p:nvCxnSpPr>
        <p:spPr>
          <a:xfrm>
            <a:off x="2074994" y="2552458"/>
            <a:ext cx="1564" cy="28184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8DA32C07-A978-7081-9F42-845F6D9070BA}"/>
              </a:ext>
            </a:extLst>
          </p:cNvPr>
          <p:cNvGrpSpPr/>
          <p:nvPr/>
        </p:nvGrpSpPr>
        <p:grpSpPr>
          <a:xfrm>
            <a:off x="2947498" y="2834301"/>
            <a:ext cx="307235" cy="228600"/>
            <a:chOff x="498603" y="346381"/>
            <a:chExt cx="307235" cy="228600"/>
          </a:xfrm>
        </p:grpSpPr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19B66160-E2AA-4F7F-D8E7-0C5DAF721660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50A8048D-BC89-758C-EB8D-9FEB78C5D04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F26CF59E-D3A7-13BF-7EE3-AE71FB5C21B9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7FBD94CC-500C-E7C0-93C1-CCC4245615F0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9" name="Picture 958">
                <a:extLst>
                  <a:ext uri="{FF2B5EF4-FFF2-40B4-BE49-F238E27FC236}">
                    <a16:creationId xmlns:a16="http://schemas.microsoft.com/office/drawing/2014/main" id="{CB1D7713-9B8E-825E-C803-E21F78EB7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7B6913E8-7031-E6D5-BBB9-7F99B81A76F3}"/>
              </a:ext>
            </a:extLst>
          </p:cNvPr>
          <p:cNvCxnSpPr>
            <a:cxnSpLocks/>
            <a:stCxn id="926" idx="2"/>
            <a:endCxn id="958" idx="0"/>
          </p:cNvCxnSpPr>
          <p:nvPr/>
        </p:nvCxnSpPr>
        <p:spPr>
          <a:xfrm>
            <a:off x="3060490" y="2556962"/>
            <a:ext cx="1308" cy="27733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97358728-A679-492B-BDCA-5CBA762132E2}"/>
              </a:ext>
            </a:extLst>
          </p:cNvPr>
          <p:cNvGrpSpPr/>
          <p:nvPr/>
        </p:nvGrpSpPr>
        <p:grpSpPr>
          <a:xfrm>
            <a:off x="3922865" y="2834301"/>
            <a:ext cx="307235" cy="228600"/>
            <a:chOff x="498603" y="346381"/>
            <a:chExt cx="307235" cy="228600"/>
          </a:xfrm>
        </p:grpSpPr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B746EE7F-84FA-EFE5-CD39-BBA267C5530E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A85E0724-2A49-699A-EC7B-6FD05CD4A884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47E6B8F7-B8C4-CCFA-2ADE-86DD022FCB36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32A159B-44C6-3C6C-E0D8-BDB00E2183FE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8" name="Picture 547">
                <a:extLst>
                  <a:ext uri="{FF2B5EF4-FFF2-40B4-BE49-F238E27FC236}">
                    <a16:creationId xmlns:a16="http://schemas.microsoft.com/office/drawing/2014/main" id="{93D5A5CB-C8C0-A7E0-DBCE-0501797F21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3683486B-0C7E-21A4-8F98-AFC9F245B0DF}"/>
              </a:ext>
            </a:extLst>
          </p:cNvPr>
          <p:cNvCxnSpPr>
            <a:cxnSpLocks/>
            <a:stCxn id="931" idx="2"/>
            <a:endCxn id="547" idx="0"/>
          </p:cNvCxnSpPr>
          <p:nvPr/>
        </p:nvCxnSpPr>
        <p:spPr>
          <a:xfrm flipH="1">
            <a:off x="4037165" y="2561866"/>
            <a:ext cx="1172" cy="27243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C450DC95-714B-BC5F-65F9-6B38685D83FC}"/>
              </a:ext>
            </a:extLst>
          </p:cNvPr>
          <p:cNvGrpSpPr/>
          <p:nvPr/>
        </p:nvGrpSpPr>
        <p:grpSpPr>
          <a:xfrm>
            <a:off x="4883186" y="2834301"/>
            <a:ext cx="307235" cy="228600"/>
            <a:chOff x="498603" y="346381"/>
            <a:chExt cx="307235" cy="228600"/>
          </a:xfrm>
        </p:grpSpPr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AB43F552-28B5-90BF-110B-25027EA3EC31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74BDCADE-7963-514E-8EF1-8B181A4D89F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A673A694-002B-DF07-C40E-1B317298E74A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ECEDF0EE-2936-AB63-0479-F63E335E9005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55" name="Picture 554">
                <a:extLst>
                  <a:ext uri="{FF2B5EF4-FFF2-40B4-BE49-F238E27FC236}">
                    <a16:creationId xmlns:a16="http://schemas.microsoft.com/office/drawing/2014/main" id="{EE2121F9-C302-6755-6A6F-18DD71857D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D0C9391F-532C-4CE0-AA1F-B544B013F563}"/>
              </a:ext>
            </a:extLst>
          </p:cNvPr>
          <p:cNvCxnSpPr>
            <a:cxnSpLocks/>
            <a:endCxn id="554" idx="0"/>
          </p:cNvCxnSpPr>
          <p:nvPr/>
        </p:nvCxnSpPr>
        <p:spPr>
          <a:xfrm flipH="1">
            <a:off x="4997486" y="2567560"/>
            <a:ext cx="1172" cy="2667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2" name="Rectangle: Rounded Corners 961">
            <a:extLst>
              <a:ext uri="{FF2B5EF4-FFF2-40B4-BE49-F238E27FC236}">
                <a16:creationId xmlns:a16="http://schemas.microsoft.com/office/drawing/2014/main" id="{37618B0C-E728-68DD-AB93-A0509377562D}"/>
              </a:ext>
            </a:extLst>
          </p:cNvPr>
          <p:cNvSpPr/>
          <p:nvPr/>
        </p:nvSpPr>
        <p:spPr>
          <a:xfrm>
            <a:off x="5213143" y="725079"/>
            <a:ext cx="1733902" cy="23950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</a:t>
            </a:r>
          </a:p>
        </p:txBody>
      </p:sp>
      <p:cxnSp>
        <p:nvCxnSpPr>
          <p:cNvPr id="963" name="Straight Connector 962">
            <a:extLst>
              <a:ext uri="{FF2B5EF4-FFF2-40B4-BE49-F238E27FC236}">
                <a16:creationId xmlns:a16="http://schemas.microsoft.com/office/drawing/2014/main" id="{8EE92CB8-E790-9CF4-40F6-11660C0F11DF}"/>
              </a:ext>
            </a:extLst>
          </p:cNvPr>
          <p:cNvCxnSpPr>
            <a:cxnSpLocks/>
            <a:stCxn id="964" idx="2"/>
            <a:endCxn id="57" idx="0"/>
          </p:cNvCxnSpPr>
          <p:nvPr/>
        </p:nvCxnSpPr>
        <p:spPr>
          <a:xfrm>
            <a:off x="7999402" y="1050570"/>
            <a:ext cx="2659" cy="2174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4" name="Rectangle: Rounded Corners 963">
            <a:extLst>
              <a:ext uri="{FF2B5EF4-FFF2-40B4-BE49-F238E27FC236}">
                <a16:creationId xmlns:a16="http://schemas.microsoft.com/office/drawing/2014/main" id="{D5E7E775-515E-1262-C40F-EE89AB8D6BB6}"/>
              </a:ext>
            </a:extLst>
          </p:cNvPr>
          <p:cNvSpPr/>
          <p:nvPr/>
        </p:nvSpPr>
        <p:spPr>
          <a:xfrm>
            <a:off x="7321417" y="766028"/>
            <a:ext cx="1355969" cy="284542"/>
          </a:xfrm>
          <a:prstGeom prst="round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Tenant root group</a:t>
            </a:r>
          </a:p>
        </p:txBody>
      </p:sp>
      <p:sp>
        <p:nvSpPr>
          <p:cNvPr id="989" name="TextBox 988">
            <a:extLst>
              <a:ext uri="{FF2B5EF4-FFF2-40B4-BE49-F238E27FC236}">
                <a16:creationId xmlns:a16="http://schemas.microsoft.com/office/drawing/2014/main" id="{C8811152-4F4F-78CD-BED1-DE5351F2FF38}"/>
              </a:ext>
            </a:extLst>
          </p:cNvPr>
          <p:cNvSpPr txBox="1"/>
          <p:nvPr/>
        </p:nvSpPr>
        <p:spPr>
          <a:xfrm>
            <a:off x="5925096" y="1776038"/>
            <a:ext cx="870339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For application landing zones</a:t>
            </a:r>
          </a:p>
        </p:txBody>
      </p:sp>
      <p:cxnSp>
        <p:nvCxnSpPr>
          <p:cNvPr id="990" name="Straight Arrow Connector 989">
            <a:extLst>
              <a:ext uri="{FF2B5EF4-FFF2-40B4-BE49-F238E27FC236}">
                <a16:creationId xmlns:a16="http://schemas.microsoft.com/office/drawing/2014/main" id="{411F5656-D40C-4179-39AB-ADE5545B557B}"/>
              </a:ext>
            </a:extLst>
          </p:cNvPr>
          <p:cNvCxnSpPr>
            <a:cxnSpLocks/>
            <a:stCxn id="989" idx="3"/>
            <a:endCxn id="59" idx="1"/>
          </p:cNvCxnSpPr>
          <p:nvPr/>
        </p:nvCxnSpPr>
        <p:spPr>
          <a:xfrm>
            <a:off x="6795435" y="1929927"/>
            <a:ext cx="297064" cy="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4" name="Rectangle: Rounded Corners 993">
            <a:extLst>
              <a:ext uri="{FF2B5EF4-FFF2-40B4-BE49-F238E27FC236}">
                <a16:creationId xmlns:a16="http://schemas.microsoft.com/office/drawing/2014/main" id="{2B3FD98A-4E47-3421-988E-56B6FC0F43C4}"/>
              </a:ext>
            </a:extLst>
          </p:cNvPr>
          <p:cNvSpPr/>
          <p:nvPr/>
        </p:nvSpPr>
        <p:spPr>
          <a:xfrm>
            <a:off x="8003853" y="2289738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7ED006E1-C08C-E933-EBD2-A80EEEE16514}"/>
              </a:ext>
            </a:extLst>
          </p:cNvPr>
          <p:cNvCxnSpPr>
            <a:cxnSpLocks/>
          </p:cNvCxnSpPr>
          <p:nvPr/>
        </p:nvCxnSpPr>
        <p:spPr>
          <a:xfrm flipH="1">
            <a:off x="7370483" y="2190988"/>
            <a:ext cx="1172" cy="2659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5" name="Rectangle: Rounded Corners 924">
            <a:extLst>
              <a:ext uri="{FF2B5EF4-FFF2-40B4-BE49-F238E27FC236}">
                <a16:creationId xmlns:a16="http://schemas.microsoft.com/office/drawing/2014/main" id="{CD3697BF-4154-B42E-8FC9-398C6D5AC30C}"/>
              </a:ext>
            </a:extLst>
          </p:cNvPr>
          <p:cNvSpPr/>
          <p:nvPr/>
        </p:nvSpPr>
        <p:spPr>
          <a:xfrm>
            <a:off x="6981471" y="2287356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</a:p>
        </p:txBody>
      </p: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298A8EC0-0F8B-2FAC-6FDD-19647CE1215E}"/>
              </a:ext>
            </a:extLst>
          </p:cNvPr>
          <p:cNvGrpSpPr/>
          <p:nvPr/>
        </p:nvGrpSpPr>
        <p:grpSpPr>
          <a:xfrm>
            <a:off x="1941267" y="3126506"/>
            <a:ext cx="3178467" cy="246221"/>
            <a:chOff x="7667727" y="2157394"/>
            <a:chExt cx="3178467" cy="246221"/>
          </a:xfrm>
        </p:grpSpPr>
        <p:grpSp>
          <p:nvGrpSpPr>
            <p:cNvPr id="782" name="direction 1" descr="direction, expand, grow, large">
              <a:extLst>
                <a:ext uri="{FF2B5EF4-FFF2-40B4-BE49-F238E27FC236}">
                  <a16:creationId xmlns:a16="http://schemas.microsoft.com/office/drawing/2014/main" id="{29CFBC02-5F63-7CA3-F6FA-193AEFEBE3F4}"/>
                </a:ext>
              </a:extLst>
            </p:cNvPr>
            <p:cNvGrpSpPr/>
            <p:nvPr/>
          </p:nvGrpSpPr>
          <p:grpSpPr>
            <a:xfrm>
              <a:off x="7667727" y="2198582"/>
              <a:ext cx="176223" cy="163844"/>
              <a:chOff x="11089213" y="1277598"/>
              <a:chExt cx="379202" cy="379202"/>
            </a:xfrm>
          </p:grpSpPr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A492E432-1215-97E1-B777-B5935C76A32E}"/>
                  </a:ext>
                </a:extLst>
              </p:cNvPr>
              <p:cNvSpPr/>
              <p:nvPr/>
            </p:nvSpPr>
            <p:spPr>
              <a:xfrm>
                <a:off x="11262605" y="1297905"/>
                <a:ext cx="183737" cy="183737"/>
              </a:xfrm>
              <a:custGeom>
                <a:avLst/>
                <a:gdLst>
                  <a:gd name="connsiteX0" fmla="*/ 154423 w 183737"/>
                  <a:gd name="connsiteY0" fmla="*/ 1179 h 183737"/>
                  <a:gd name="connsiteX1" fmla="*/ 182570 w 183737"/>
                  <a:gd name="connsiteY1" fmla="*/ 29267 h 183737"/>
                  <a:gd name="connsiteX2" fmla="*/ 29326 w 183737"/>
                  <a:gd name="connsiteY2" fmla="*/ 182583 h 183737"/>
                  <a:gd name="connsiteX3" fmla="*/ 1179 w 183737"/>
                  <a:gd name="connsiteY3" fmla="*/ 154495 h 183737"/>
                  <a:gd name="connsiteX4" fmla="*/ 154423 w 183737"/>
                  <a:gd name="connsiteY4" fmla="*/ 1179 h 18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37" h="183737">
                    <a:moveTo>
                      <a:pt x="154423" y="1179"/>
                    </a:moveTo>
                    <a:lnTo>
                      <a:pt x="182570" y="29267"/>
                    </a:lnTo>
                    <a:lnTo>
                      <a:pt x="29326" y="182583"/>
                    </a:lnTo>
                    <a:lnTo>
                      <a:pt x="1179" y="154495"/>
                    </a:lnTo>
                    <a:lnTo>
                      <a:pt x="154423" y="1179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2A46B1C7-FC43-6645-B01B-3E243B8FDC7C}"/>
                  </a:ext>
                </a:extLst>
              </p:cNvPr>
              <p:cNvSpPr/>
              <p:nvPr/>
            </p:nvSpPr>
            <p:spPr>
              <a:xfrm>
                <a:off x="11088641" y="1277626"/>
                <a:ext cx="203284" cy="207193"/>
              </a:xfrm>
              <a:custGeom>
                <a:avLst/>
                <a:gdLst>
                  <a:gd name="connsiteX0" fmla="*/ 205244 w 203283"/>
                  <a:gd name="connsiteY0" fmla="*/ 178292 h 207192"/>
                  <a:gd name="connsiteX1" fmla="*/ 67637 w 203283"/>
                  <a:gd name="connsiteY1" fmla="*/ 40971 h 207192"/>
                  <a:gd name="connsiteX2" fmla="*/ 120022 w 203283"/>
                  <a:gd name="connsiteY2" fmla="*/ 40971 h 207192"/>
                  <a:gd name="connsiteX3" fmla="*/ 120022 w 203283"/>
                  <a:gd name="connsiteY3" fmla="*/ 1179 h 207192"/>
                  <a:gd name="connsiteX4" fmla="*/ 1570 w 203283"/>
                  <a:gd name="connsiteY4" fmla="*/ 1179 h 207192"/>
                  <a:gd name="connsiteX5" fmla="*/ 1179 w 203283"/>
                  <a:gd name="connsiteY5" fmla="*/ 1179 h 207192"/>
                  <a:gd name="connsiteX6" fmla="*/ 1179 w 203283"/>
                  <a:gd name="connsiteY6" fmla="*/ 119384 h 207192"/>
                  <a:gd name="connsiteX7" fmla="*/ 41054 w 203283"/>
                  <a:gd name="connsiteY7" fmla="*/ 119384 h 207192"/>
                  <a:gd name="connsiteX8" fmla="*/ 41054 w 203283"/>
                  <a:gd name="connsiteY8" fmla="*/ 71010 h 207192"/>
                  <a:gd name="connsiteX9" fmla="*/ 177097 w 203283"/>
                  <a:gd name="connsiteY9" fmla="*/ 206771 h 207192"/>
                  <a:gd name="connsiteX10" fmla="*/ 205244 w 203283"/>
                  <a:gd name="connsiteY10" fmla="*/ 178292 h 20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7192">
                    <a:moveTo>
                      <a:pt x="205244" y="178292"/>
                    </a:moveTo>
                    <a:lnTo>
                      <a:pt x="67637" y="40971"/>
                    </a:lnTo>
                    <a:lnTo>
                      <a:pt x="120022" y="40971"/>
                    </a:lnTo>
                    <a:lnTo>
                      <a:pt x="120022" y="1179"/>
                    </a:lnTo>
                    <a:lnTo>
                      <a:pt x="1570" y="1179"/>
                    </a:lnTo>
                    <a:lnTo>
                      <a:pt x="1179" y="1179"/>
                    </a:lnTo>
                    <a:lnTo>
                      <a:pt x="1179" y="119384"/>
                    </a:lnTo>
                    <a:lnTo>
                      <a:pt x="41054" y="119384"/>
                    </a:lnTo>
                    <a:lnTo>
                      <a:pt x="41054" y="71010"/>
                    </a:lnTo>
                    <a:lnTo>
                      <a:pt x="177097" y="206771"/>
                    </a:lnTo>
                    <a:lnTo>
                      <a:pt x="205244" y="178292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3A0C28D8-EDE9-BD8F-1047-631085A33F21}"/>
                  </a:ext>
                </a:extLst>
              </p:cNvPr>
              <p:cNvSpPr/>
              <p:nvPr/>
            </p:nvSpPr>
            <p:spPr>
              <a:xfrm>
                <a:off x="11088641" y="1448886"/>
                <a:ext cx="203284" cy="203284"/>
              </a:xfrm>
              <a:custGeom>
                <a:avLst/>
                <a:gdLst>
                  <a:gd name="connsiteX0" fmla="*/ 205244 w 203283"/>
                  <a:gd name="connsiteY0" fmla="*/ 29267 h 203283"/>
                  <a:gd name="connsiteX1" fmla="*/ 177097 w 203283"/>
                  <a:gd name="connsiteY1" fmla="*/ 1179 h 203283"/>
                  <a:gd name="connsiteX2" fmla="*/ 41054 w 203283"/>
                  <a:gd name="connsiteY2" fmla="*/ 136940 h 203283"/>
                  <a:gd name="connsiteX3" fmla="*/ 41054 w 203283"/>
                  <a:gd name="connsiteY3" fmla="*/ 86224 h 203283"/>
                  <a:gd name="connsiteX4" fmla="*/ 1179 w 203283"/>
                  <a:gd name="connsiteY4" fmla="*/ 86224 h 203283"/>
                  <a:gd name="connsiteX5" fmla="*/ 1179 w 203283"/>
                  <a:gd name="connsiteY5" fmla="*/ 204430 h 203283"/>
                  <a:gd name="connsiteX6" fmla="*/ 1179 w 203283"/>
                  <a:gd name="connsiteY6" fmla="*/ 204820 h 203283"/>
                  <a:gd name="connsiteX7" fmla="*/ 119631 w 203283"/>
                  <a:gd name="connsiteY7" fmla="*/ 204820 h 203283"/>
                  <a:gd name="connsiteX8" fmla="*/ 119631 w 203283"/>
                  <a:gd name="connsiteY8" fmla="*/ 165028 h 203283"/>
                  <a:gd name="connsiteX9" fmla="*/ 69201 w 203283"/>
                  <a:gd name="connsiteY9" fmla="*/ 165028 h 203283"/>
                  <a:gd name="connsiteX10" fmla="*/ 205244 w 203283"/>
                  <a:gd name="connsiteY10" fmla="*/ 29267 h 20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3283">
                    <a:moveTo>
                      <a:pt x="205244" y="29267"/>
                    </a:moveTo>
                    <a:lnTo>
                      <a:pt x="177097" y="1179"/>
                    </a:lnTo>
                    <a:lnTo>
                      <a:pt x="41054" y="136940"/>
                    </a:lnTo>
                    <a:lnTo>
                      <a:pt x="41054" y="86224"/>
                    </a:lnTo>
                    <a:lnTo>
                      <a:pt x="1179" y="86224"/>
                    </a:lnTo>
                    <a:lnTo>
                      <a:pt x="1179" y="204430"/>
                    </a:lnTo>
                    <a:lnTo>
                      <a:pt x="1179" y="204820"/>
                    </a:lnTo>
                    <a:lnTo>
                      <a:pt x="119631" y="204820"/>
                    </a:lnTo>
                    <a:lnTo>
                      <a:pt x="119631" y="165028"/>
                    </a:lnTo>
                    <a:lnTo>
                      <a:pt x="69201" y="165028"/>
                    </a:lnTo>
                    <a:lnTo>
                      <a:pt x="205244" y="29267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E23509C3-3929-8C16-A8E7-5C2F9CC1B332}"/>
                  </a:ext>
                </a:extLst>
              </p:cNvPr>
              <p:cNvSpPr/>
              <p:nvPr/>
            </p:nvSpPr>
            <p:spPr>
              <a:xfrm>
                <a:off x="11345483" y="1277626"/>
                <a:ext cx="117279" cy="117279"/>
              </a:xfrm>
              <a:custGeom>
                <a:avLst/>
                <a:gdLst>
                  <a:gd name="connsiteX0" fmla="*/ 119631 w 117278"/>
                  <a:gd name="connsiteY0" fmla="*/ 119774 h 117278"/>
                  <a:gd name="connsiteX1" fmla="*/ 119631 w 117278"/>
                  <a:gd name="connsiteY1" fmla="*/ 1569 h 117278"/>
                  <a:gd name="connsiteX2" fmla="*/ 119631 w 117278"/>
                  <a:gd name="connsiteY2" fmla="*/ 1179 h 117278"/>
                  <a:gd name="connsiteX3" fmla="*/ 1179 w 117278"/>
                  <a:gd name="connsiteY3" fmla="*/ 1179 h 117278"/>
                  <a:gd name="connsiteX4" fmla="*/ 1179 w 117278"/>
                  <a:gd name="connsiteY4" fmla="*/ 40971 h 117278"/>
                  <a:gd name="connsiteX5" fmla="*/ 79756 w 117278"/>
                  <a:gd name="connsiteY5" fmla="*/ 40971 h 117278"/>
                  <a:gd name="connsiteX6" fmla="*/ 79756 w 117278"/>
                  <a:gd name="connsiteY6" fmla="*/ 119774 h 117278"/>
                  <a:gd name="connsiteX7" fmla="*/ 119631 w 117278"/>
                  <a:gd name="connsiteY7" fmla="*/ 119774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278" h="117278">
                    <a:moveTo>
                      <a:pt x="119631" y="119774"/>
                    </a:moveTo>
                    <a:lnTo>
                      <a:pt x="119631" y="1569"/>
                    </a:lnTo>
                    <a:lnTo>
                      <a:pt x="119631" y="1179"/>
                    </a:lnTo>
                    <a:lnTo>
                      <a:pt x="1179" y="1179"/>
                    </a:lnTo>
                    <a:lnTo>
                      <a:pt x="1179" y="40971"/>
                    </a:lnTo>
                    <a:lnTo>
                      <a:pt x="79756" y="40971"/>
                    </a:lnTo>
                    <a:lnTo>
                      <a:pt x="79756" y="119774"/>
                    </a:lnTo>
                    <a:lnTo>
                      <a:pt x="119631" y="119774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2EF1B1BD-80D0-EA40-5E19-873296855B26}"/>
                  </a:ext>
                </a:extLst>
              </p:cNvPr>
              <p:cNvSpPr/>
              <p:nvPr/>
            </p:nvSpPr>
            <p:spPr>
              <a:xfrm>
                <a:off x="11262216" y="1452796"/>
                <a:ext cx="203284" cy="199374"/>
              </a:xfrm>
              <a:custGeom>
                <a:avLst/>
                <a:gdLst>
                  <a:gd name="connsiteX0" fmla="*/ 163024 w 203283"/>
                  <a:gd name="connsiteY0" fmla="*/ 82713 h 199374"/>
                  <a:gd name="connsiteX1" fmla="*/ 163024 w 203283"/>
                  <a:gd name="connsiteY1" fmla="*/ 134209 h 199374"/>
                  <a:gd name="connsiteX2" fmla="*/ 29717 w 203283"/>
                  <a:gd name="connsiteY2" fmla="*/ 1179 h 199374"/>
                  <a:gd name="connsiteX3" fmla="*/ 1179 w 203283"/>
                  <a:gd name="connsiteY3" fmla="*/ 29267 h 199374"/>
                  <a:gd name="connsiteX4" fmla="*/ 133313 w 203283"/>
                  <a:gd name="connsiteY4" fmla="*/ 161127 h 199374"/>
                  <a:gd name="connsiteX5" fmla="*/ 84056 w 203283"/>
                  <a:gd name="connsiteY5" fmla="*/ 161127 h 199374"/>
                  <a:gd name="connsiteX6" fmla="*/ 84056 w 203283"/>
                  <a:gd name="connsiteY6" fmla="*/ 200919 h 199374"/>
                  <a:gd name="connsiteX7" fmla="*/ 202508 w 203283"/>
                  <a:gd name="connsiteY7" fmla="*/ 200919 h 199374"/>
                  <a:gd name="connsiteX8" fmla="*/ 202899 w 203283"/>
                  <a:gd name="connsiteY8" fmla="*/ 200919 h 199374"/>
                  <a:gd name="connsiteX9" fmla="*/ 202899 w 203283"/>
                  <a:gd name="connsiteY9" fmla="*/ 82713 h 199374"/>
                  <a:gd name="connsiteX10" fmla="*/ 163024 w 203283"/>
                  <a:gd name="connsiteY10" fmla="*/ 82713 h 199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199374">
                    <a:moveTo>
                      <a:pt x="163024" y="82713"/>
                    </a:moveTo>
                    <a:lnTo>
                      <a:pt x="163024" y="134209"/>
                    </a:lnTo>
                    <a:lnTo>
                      <a:pt x="29717" y="1179"/>
                    </a:lnTo>
                    <a:lnTo>
                      <a:pt x="1179" y="29267"/>
                    </a:lnTo>
                    <a:lnTo>
                      <a:pt x="133313" y="161127"/>
                    </a:lnTo>
                    <a:lnTo>
                      <a:pt x="84056" y="161127"/>
                    </a:lnTo>
                    <a:lnTo>
                      <a:pt x="84056" y="200919"/>
                    </a:lnTo>
                    <a:lnTo>
                      <a:pt x="202508" y="200919"/>
                    </a:lnTo>
                    <a:lnTo>
                      <a:pt x="202899" y="200919"/>
                    </a:lnTo>
                    <a:lnTo>
                      <a:pt x="202899" y="82713"/>
                    </a:lnTo>
                    <a:lnTo>
                      <a:pt x="163024" y="82713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A4C7E331-6586-FD58-459E-16CF3D79CE91}"/>
                </a:ext>
              </a:extLst>
            </p:cNvPr>
            <p:cNvSpPr txBox="1"/>
            <p:nvPr/>
          </p:nvSpPr>
          <p:spPr>
            <a:xfrm>
              <a:off x="7786748" y="2157394"/>
              <a:ext cx="305944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Platform subscriptions for centralized resources</a:t>
              </a:r>
            </a:p>
          </p:txBody>
        </p:sp>
      </p:grpSp>
      <p:cxnSp>
        <p:nvCxnSpPr>
          <p:cNvPr id="795" name="Straight Connector 794">
            <a:extLst>
              <a:ext uri="{FF2B5EF4-FFF2-40B4-BE49-F238E27FC236}">
                <a16:creationId xmlns:a16="http://schemas.microsoft.com/office/drawing/2014/main" id="{85902BF5-1CD2-28D0-5E22-3FD2AA601454}"/>
              </a:ext>
            </a:extLst>
          </p:cNvPr>
          <p:cNvCxnSpPr>
            <a:cxnSpLocks/>
          </p:cNvCxnSpPr>
          <p:nvPr/>
        </p:nvCxnSpPr>
        <p:spPr>
          <a:xfrm flipH="1">
            <a:off x="3640180" y="4087588"/>
            <a:ext cx="6126480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4" name="Straight Connector 803">
            <a:extLst>
              <a:ext uri="{FF2B5EF4-FFF2-40B4-BE49-F238E27FC236}">
                <a16:creationId xmlns:a16="http://schemas.microsoft.com/office/drawing/2014/main" id="{577C0BDA-FD0E-D64F-332B-773477CA7A54}"/>
              </a:ext>
            </a:extLst>
          </p:cNvPr>
          <p:cNvCxnSpPr>
            <a:cxnSpLocks/>
            <a:endCxn id="622" idx="0"/>
          </p:cNvCxnSpPr>
          <p:nvPr/>
        </p:nvCxnSpPr>
        <p:spPr>
          <a:xfrm flipH="1">
            <a:off x="9761344" y="4087588"/>
            <a:ext cx="751" cy="116750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54E1F168-98DD-061C-1DAB-46069E2DA102}"/>
              </a:ext>
            </a:extLst>
          </p:cNvPr>
          <p:cNvCxnSpPr>
            <a:cxnSpLocks/>
          </p:cNvCxnSpPr>
          <p:nvPr/>
        </p:nvCxnSpPr>
        <p:spPr>
          <a:xfrm>
            <a:off x="3640180" y="4087588"/>
            <a:ext cx="0" cy="95321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0E16F9BC-548E-9323-1546-088FC5B34323}"/>
              </a:ext>
            </a:extLst>
          </p:cNvPr>
          <p:cNvCxnSpPr>
            <a:cxnSpLocks/>
          </p:cNvCxnSpPr>
          <p:nvPr/>
        </p:nvCxnSpPr>
        <p:spPr>
          <a:xfrm>
            <a:off x="8384232" y="2580939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3E409A8A-B407-D3E0-CD1C-DCB7722873F0}"/>
              </a:ext>
            </a:extLst>
          </p:cNvPr>
          <p:cNvGrpSpPr/>
          <p:nvPr/>
        </p:nvGrpSpPr>
        <p:grpSpPr>
          <a:xfrm>
            <a:off x="1355559" y="4320237"/>
            <a:ext cx="1756181" cy="274597"/>
            <a:chOff x="2126543" y="8014791"/>
            <a:chExt cx="1756181" cy="274597"/>
          </a:xfrm>
        </p:grpSpPr>
        <p:grpSp>
          <p:nvGrpSpPr>
            <p:cNvPr id="967" name="Group 966">
              <a:extLst>
                <a:ext uri="{FF2B5EF4-FFF2-40B4-BE49-F238E27FC236}">
                  <a16:creationId xmlns:a16="http://schemas.microsoft.com/office/drawing/2014/main" id="{9F3F9AC6-70AC-2332-DBCA-12B401BE097C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6369CD84-34FE-8E9A-9AAE-22174B790774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969" name="Graphic 968" descr="Users outline">
                <a:extLst>
                  <a:ext uri="{FF2B5EF4-FFF2-40B4-BE49-F238E27FC236}">
                    <a16:creationId xmlns:a16="http://schemas.microsoft.com/office/drawing/2014/main" id="{1BFD3D48-DF79-7026-2EFD-2AA9F7250C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64EA79B8-EBD9-36A7-6AB9-C79F6A33F315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Workload personnel manage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application landing zones.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A5229FD0-9BFD-68DA-CDA4-B4A6166C0444}"/>
              </a:ext>
            </a:extLst>
          </p:cNvPr>
          <p:cNvCxnSpPr>
            <a:cxnSpLocks/>
          </p:cNvCxnSpPr>
          <p:nvPr/>
        </p:nvCxnSpPr>
        <p:spPr>
          <a:xfrm>
            <a:off x="7643194" y="4087588"/>
            <a:ext cx="0" cy="135276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5799EF49-7922-4389-E91F-6E6E27D2CFC4}"/>
              </a:ext>
            </a:extLst>
          </p:cNvPr>
          <p:cNvCxnSpPr>
            <a:cxnSpLocks/>
            <a:stCxn id="925" idx="2"/>
          </p:cNvCxnSpPr>
          <p:nvPr/>
        </p:nvCxnSpPr>
        <p:spPr>
          <a:xfrm>
            <a:off x="7359763" y="2571898"/>
            <a:ext cx="8393" cy="149807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ECDAC507-6990-F78D-81D6-6290B15B90FE}"/>
              </a:ext>
            </a:extLst>
          </p:cNvPr>
          <p:cNvSpPr txBox="1"/>
          <p:nvPr/>
        </p:nvSpPr>
        <p:spPr>
          <a:xfrm>
            <a:off x="5250817" y="4345877"/>
            <a:ext cx="192558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 </a:t>
            </a:r>
          </a:p>
        </p:txBody>
      </p:sp>
      <p:sp>
        <p:nvSpPr>
          <p:cNvPr id="790" name="Rectangle: Rounded Corners 789">
            <a:extLst>
              <a:ext uri="{FF2B5EF4-FFF2-40B4-BE49-F238E27FC236}">
                <a16:creationId xmlns:a16="http://schemas.microsoft.com/office/drawing/2014/main" id="{15F16770-BE05-0799-C9C5-8A91201001D9}"/>
              </a:ext>
            </a:extLst>
          </p:cNvPr>
          <p:cNvSpPr/>
          <p:nvPr/>
        </p:nvSpPr>
        <p:spPr>
          <a:xfrm>
            <a:off x="5868939" y="2835213"/>
            <a:ext cx="2998434" cy="320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Distribution and placement of application landing zone subscriptions under the right management group</a:t>
            </a:r>
          </a:p>
        </p:txBody>
      </p:sp>
      <p:grpSp>
        <p:nvGrpSpPr>
          <p:cNvPr id="791" name="gear" descr="gear, wrench, engineer">
            <a:extLst>
              <a:ext uri="{FF2B5EF4-FFF2-40B4-BE49-F238E27FC236}">
                <a16:creationId xmlns:a16="http://schemas.microsoft.com/office/drawing/2014/main" id="{4D866F8C-98D1-21D2-5B87-E1DD5FBABEB2}"/>
              </a:ext>
            </a:extLst>
          </p:cNvPr>
          <p:cNvGrpSpPr/>
          <p:nvPr/>
        </p:nvGrpSpPr>
        <p:grpSpPr>
          <a:xfrm>
            <a:off x="5812185" y="2753779"/>
            <a:ext cx="174379" cy="180884"/>
            <a:chOff x="4166111" y="2873847"/>
            <a:chExt cx="498751" cy="424602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5CD8F65D-B639-4015-CA6F-7CC094E94B35}"/>
                </a:ext>
              </a:extLst>
            </p:cNvPr>
            <p:cNvSpPr/>
            <p:nvPr/>
          </p:nvSpPr>
          <p:spPr>
            <a:xfrm>
              <a:off x="4166111" y="2873847"/>
              <a:ext cx="498751" cy="424602"/>
            </a:xfrm>
            <a:custGeom>
              <a:avLst/>
              <a:gdLst>
                <a:gd name="connsiteX0" fmla="*/ 499635 w 498751"/>
                <a:gd name="connsiteY0" fmla="*/ 277035 h 498751"/>
                <a:gd name="connsiteX1" fmla="*/ 499635 w 498751"/>
                <a:gd name="connsiteY1" fmla="*/ 224623 h 498751"/>
                <a:gd name="connsiteX2" fmla="*/ 445560 w 498751"/>
                <a:gd name="connsiteY2" fmla="*/ 224623 h 498751"/>
                <a:gd name="connsiteX3" fmla="*/ 407060 w 498751"/>
                <a:gd name="connsiteY3" fmla="*/ 131698 h 498751"/>
                <a:gd name="connsiteX4" fmla="*/ 445298 w 498751"/>
                <a:gd name="connsiteY4" fmla="*/ 93460 h 498751"/>
                <a:gd name="connsiteX5" fmla="*/ 408285 w 498751"/>
                <a:gd name="connsiteY5" fmla="*/ 56448 h 498751"/>
                <a:gd name="connsiteX6" fmla="*/ 370048 w 498751"/>
                <a:gd name="connsiteY6" fmla="*/ 94686 h 498751"/>
                <a:gd name="connsiteX7" fmla="*/ 277123 w 498751"/>
                <a:gd name="connsiteY7" fmla="*/ 56186 h 498751"/>
                <a:gd name="connsiteX8" fmla="*/ 277123 w 498751"/>
                <a:gd name="connsiteY8" fmla="*/ 2111 h 498751"/>
                <a:gd name="connsiteX9" fmla="*/ 224710 w 498751"/>
                <a:gd name="connsiteY9" fmla="*/ 2111 h 498751"/>
                <a:gd name="connsiteX10" fmla="*/ 224710 w 498751"/>
                <a:gd name="connsiteY10" fmla="*/ 56186 h 498751"/>
                <a:gd name="connsiteX11" fmla="*/ 131785 w 498751"/>
                <a:gd name="connsiteY11" fmla="*/ 94686 h 498751"/>
                <a:gd name="connsiteX12" fmla="*/ 93548 w 498751"/>
                <a:gd name="connsiteY12" fmla="*/ 56448 h 498751"/>
                <a:gd name="connsiteX13" fmla="*/ 56536 w 498751"/>
                <a:gd name="connsiteY13" fmla="*/ 93460 h 498751"/>
                <a:gd name="connsiteX14" fmla="*/ 94773 w 498751"/>
                <a:gd name="connsiteY14" fmla="*/ 131698 h 498751"/>
                <a:gd name="connsiteX15" fmla="*/ 56273 w 498751"/>
                <a:gd name="connsiteY15" fmla="*/ 224623 h 498751"/>
                <a:gd name="connsiteX16" fmla="*/ 2111 w 498751"/>
                <a:gd name="connsiteY16" fmla="*/ 224623 h 498751"/>
                <a:gd name="connsiteX17" fmla="*/ 2111 w 498751"/>
                <a:gd name="connsiteY17" fmla="*/ 277035 h 498751"/>
                <a:gd name="connsiteX18" fmla="*/ 56186 w 498751"/>
                <a:gd name="connsiteY18" fmla="*/ 277035 h 498751"/>
                <a:gd name="connsiteX19" fmla="*/ 112010 w 498751"/>
                <a:gd name="connsiteY19" fmla="*/ 389735 h 498751"/>
                <a:gd name="connsiteX20" fmla="*/ 224710 w 498751"/>
                <a:gd name="connsiteY20" fmla="*/ 445560 h 498751"/>
                <a:gd name="connsiteX21" fmla="*/ 224710 w 498751"/>
                <a:gd name="connsiteY21" fmla="*/ 499635 h 498751"/>
                <a:gd name="connsiteX22" fmla="*/ 277123 w 498751"/>
                <a:gd name="connsiteY22" fmla="*/ 499635 h 498751"/>
                <a:gd name="connsiteX23" fmla="*/ 277123 w 498751"/>
                <a:gd name="connsiteY23" fmla="*/ 445560 h 498751"/>
                <a:gd name="connsiteX24" fmla="*/ 370048 w 498751"/>
                <a:gd name="connsiteY24" fmla="*/ 407060 h 498751"/>
                <a:gd name="connsiteX25" fmla="*/ 408285 w 498751"/>
                <a:gd name="connsiteY25" fmla="*/ 445298 h 498751"/>
                <a:gd name="connsiteX26" fmla="*/ 445298 w 498751"/>
                <a:gd name="connsiteY26" fmla="*/ 408285 h 498751"/>
                <a:gd name="connsiteX27" fmla="*/ 407060 w 498751"/>
                <a:gd name="connsiteY27" fmla="*/ 370048 h 498751"/>
                <a:gd name="connsiteX28" fmla="*/ 445560 w 498751"/>
                <a:gd name="connsiteY28" fmla="*/ 277123 h 498751"/>
                <a:gd name="connsiteX29" fmla="*/ 499635 w 498751"/>
                <a:gd name="connsiteY29" fmla="*/ 277123 h 498751"/>
                <a:gd name="connsiteX30" fmla="*/ 499635 w 498751"/>
                <a:gd name="connsiteY30" fmla="*/ 277035 h 498751"/>
                <a:gd name="connsiteX31" fmla="*/ 106848 w 498751"/>
                <a:gd name="connsiteY31" fmla="*/ 250873 h 498751"/>
                <a:gd name="connsiteX32" fmla="*/ 139573 w 498751"/>
                <a:gd name="connsiteY32" fmla="*/ 159523 h 498751"/>
                <a:gd name="connsiteX33" fmla="*/ 222786 w 498751"/>
                <a:gd name="connsiteY33" fmla="*/ 109648 h 498751"/>
                <a:gd name="connsiteX34" fmla="*/ 318773 w 498751"/>
                <a:gd name="connsiteY34" fmla="*/ 123910 h 498751"/>
                <a:gd name="connsiteX35" fmla="*/ 383960 w 498751"/>
                <a:gd name="connsiteY35" fmla="*/ 195835 h 498751"/>
                <a:gd name="connsiteX36" fmla="*/ 388685 w 498751"/>
                <a:gd name="connsiteY36" fmla="*/ 292785 h 498751"/>
                <a:gd name="connsiteX37" fmla="*/ 330848 w 498751"/>
                <a:gd name="connsiteY37" fmla="*/ 370748 h 498751"/>
                <a:gd name="connsiteX38" fmla="*/ 236698 w 498751"/>
                <a:gd name="connsiteY38" fmla="*/ 394285 h 498751"/>
                <a:gd name="connsiteX39" fmla="*/ 148936 w 498751"/>
                <a:gd name="connsiteY39" fmla="*/ 352810 h 498751"/>
                <a:gd name="connsiteX40" fmla="*/ 117610 w 498751"/>
                <a:gd name="connsiteY40" fmla="*/ 306085 h 498751"/>
                <a:gd name="connsiteX41" fmla="*/ 106848 w 498751"/>
                <a:gd name="connsiteY41" fmla="*/ 250873 h 49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98751" h="498751">
                  <a:moveTo>
                    <a:pt x="499635" y="277035"/>
                  </a:moveTo>
                  <a:lnTo>
                    <a:pt x="499635" y="224623"/>
                  </a:lnTo>
                  <a:lnTo>
                    <a:pt x="445560" y="224623"/>
                  </a:lnTo>
                  <a:cubicBezTo>
                    <a:pt x="441098" y="190848"/>
                    <a:pt x="427798" y="158823"/>
                    <a:pt x="407060" y="131698"/>
                  </a:cubicBezTo>
                  <a:lnTo>
                    <a:pt x="445298" y="93460"/>
                  </a:lnTo>
                  <a:lnTo>
                    <a:pt x="408285" y="56448"/>
                  </a:lnTo>
                  <a:lnTo>
                    <a:pt x="370048" y="94686"/>
                  </a:lnTo>
                  <a:cubicBezTo>
                    <a:pt x="342923" y="73948"/>
                    <a:pt x="310898" y="60648"/>
                    <a:pt x="277123" y="56186"/>
                  </a:cubicBezTo>
                  <a:lnTo>
                    <a:pt x="277123" y="2111"/>
                  </a:lnTo>
                  <a:lnTo>
                    <a:pt x="224710" y="2111"/>
                  </a:lnTo>
                  <a:lnTo>
                    <a:pt x="224710" y="56186"/>
                  </a:lnTo>
                  <a:cubicBezTo>
                    <a:pt x="190935" y="60648"/>
                    <a:pt x="158911" y="73948"/>
                    <a:pt x="131785" y="94686"/>
                  </a:cubicBezTo>
                  <a:lnTo>
                    <a:pt x="93548" y="56448"/>
                  </a:lnTo>
                  <a:lnTo>
                    <a:pt x="56536" y="93460"/>
                  </a:lnTo>
                  <a:lnTo>
                    <a:pt x="94773" y="131698"/>
                  </a:lnTo>
                  <a:cubicBezTo>
                    <a:pt x="74036" y="158823"/>
                    <a:pt x="60736" y="190848"/>
                    <a:pt x="56273" y="224623"/>
                  </a:cubicBezTo>
                  <a:lnTo>
                    <a:pt x="2111" y="224623"/>
                  </a:lnTo>
                  <a:lnTo>
                    <a:pt x="2111" y="277035"/>
                  </a:lnTo>
                  <a:lnTo>
                    <a:pt x="56186" y="277035"/>
                  </a:lnTo>
                  <a:cubicBezTo>
                    <a:pt x="61961" y="319648"/>
                    <a:pt x="81561" y="359285"/>
                    <a:pt x="112010" y="389735"/>
                  </a:cubicBezTo>
                  <a:cubicBezTo>
                    <a:pt x="142461" y="420185"/>
                    <a:pt x="182011" y="439785"/>
                    <a:pt x="224710" y="445560"/>
                  </a:cubicBezTo>
                  <a:lnTo>
                    <a:pt x="224710" y="499635"/>
                  </a:lnTo>
                  <a:lnTo>
                    <a:pt x="277123" y="499635"/>
                  </a:lnTo>
                  <a:lnTo>
                    <a:pt x="277123" y="445560"/>
                  </a:lnTo>
                  <a:cubicBezTo>
                    <a:pt x="310898" y="441098"/>
                    <a:pt x="342923" y="427798"/>
                    <a:pt x="370048" y="407060"/>
                  </a:cubicBezTo>
                  <a:lnTo>
                    <a:pt x="408285" y="445298"/>
                  </a:lnTo>
                  <a:lnTo>
                    <a:pt x="445298" y="408285"/>
                  </a:lnTo>
                  <a:lnTo>
                    <a:pt x="407060" y="370048"/>
                  </a:lnTo>
                  <a:cubicBezTo>
                    <a:pt x="427798" y="342923"/>
                    <a:pt x="441098" y="310898"/>
                    <a:pt x="445560" y="277123"/>
                  </a:cubicBezTo>
                  <a:lnTo>
                    <a:pt x="499635" y="277123"/>
                  </a:lnTo>
                  <a:lnTo>
                    <a:pt x="499635" y="277035"/>
                  </a:lnTo>
                  <a:close/>
                  <a:moveTo>
                    <a:pt x="106848" y="250873"/>
                  </a:moveTo>
                  <a:cubicBezTo>
                    <a:pt x="106848" y="217535"/>
                    <a:pt x="118398" y="185248"/>
                    <a:pt x="139573" y="159523"/>
                  </a:cubicBezTo>
                  <a:cubicBezTo>
                    <a:pt x="160748" y="133798"/>
                    <a:pt x="190148" y="116123"/>
                    <a:pt x="222786" y="109648"/>
                  </a:cubicBezTo>
                  <a:cubicBezTo>
                    <a:pt x="255423" y="103173"/>
                    <a:pt x="289373" y="108161"/>
                    <a:pt x="318773" y="123910"/>
                  </a:cubicBezTo>
                  <a:cubicBezTo>
                    <a:pt x="348173" y="139573"/>
                    <a:pt x="371185" y="165035"/>
                    <a:pt x="383960" y="195835"/>
                  </a:cubicBezTo>
                  <a:cubicBezTo>
                    <a:pt x="396735" y="226635"/>
                    <a:pt x="398397" y="260848"/>
                    <a:pt x="388685" y="292785"/>
                  </a:cubicBezTo>
                  <a:cubicBezTo>
                    <a:pt x="378973" y="324635"/>
                    <a:pt x="358585" y="352197"/>
                    <a:pt x="330848" y="370748"/>
                  </a:cubicBezTo>
                  <a:cubicBezTo>
                    <a:pt x="303110" y="389298"/>
                    <a:pt x="269860" y="397610"/>
                    <a:pt x="236698" y="394285"/>
                  </a:cubicBezTo>
                  <a:cubicBezTo>
                    <a:pt x="203535" y="391048"/>
                    <a:pt x="172560" y="376347"/>
                    <a:pt x="148936" y="352810"/>
                  </a:cubicBezTo>
                  <a:cubicBezTo>
                    <a:pt x="135548" y="339510"/>
                    <a:pt x="124873" y="323585"/>
                    <a:pt x="117610" y="306085"/>
                  </a:cubicBezTo>
                  <a:cubicBezTo>
                    <a:pt x="110523" y="288498"/>
                    <a:pt x="106761" y="269773"/>
                    <a:pt x="106848" y="250873"/>
                  </a:cubicBezTo>
                  <a:close/>
                </a:path>
              </a:pathLst>
            </a:custGeom>
            <a:solidFill>
              <a:srgbClr val="50E6FF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76E3F67D-AD4E-0BD3-55C2-7E748904ABA9}"/>
                </a:ext>
              </a:extLst>
            </p:cNvPr>
            <p:cNvSpPr/>
            <p:nvPr/>
          </p:nvSpPr>
          <p:spPr>
            <a:xfrm>
              <a:off x="4180641" y="3008884"/>
              <a:ext cx="348087" cy="289565"/>
            </a:xfrm>
            <a:custGeom>
              <a:avLst/>
              <a:gdLst>
                <a:gd name="connsiteX0" fmla="*/ 286398 w 348086"/>
                <a:gd name="connsiteY0" fmla="*/ 124333 h 348086"/>
                <a:gd name="connsiteX1" fmla="*/ 226548 w 348086"/>
                <a:gd name="connsiteY1" fmla="*/ 64483 h 348086"/>
                <a:gd name="connsiteX2" fmla="*/ 280448 w 348086"/>
                <a:gd name="connsiteY2" fmla="*/ 10583 h 348086"/>
                <a:gd name="connsiteX3" fmla="*/ 216923 w 348086"/>
                <a:gd name="connsiteY3" fmla="*/ 4108 h 348086"/>
                <a:gd name="connsiteX4" fmla="*/ 160310 w 348086"/>
                <a:gd name="connsiteY4" fmla="*/ 33683 h 348086"/>
                <a:gd name="connsiteX5" fmla="*/ 129335 w 348086"/>
                <a:gd name="connsiteY5" fmla="*/ 89508 h 348086"/>
                <a:gd name="connsiteX6" fmla="*/ 134235 w 348086"/>
                <a:gd name="connsiteY6" fmla="*/ 153121 h 348086"/>
                <a:gd name="connsiteX7" fmla="*/ 15236 w 348086"/>
                <a:gd name="connsiteY7" fmla="*/ 272121 h 348086"/>
                <a:gd name="connsiteX8" fmla="*/ 2111 w 348086"/>
                <a:gd name="connsiteY8" fmla="*/ 303883 h 348086"/>
                <a:gd name="connsiteX9" fmla="*/ 15236 w 348086"/>
                <a:gd name="connsiteY9" fmla="*/ 335645 h 348086"/>
                <a:gd name="connsiteX10" fmla="*/ 46998 w 348086"/>
                <a:gd name="connsiteY10" fmla="*/ 348770 h 348086"/>
                <a:gd name="connsiteX11" fmla="*/ 78760 w 348086"/>
                <a:gd name="connsiteY11" fmla="*/ 335645 h 348086"/>
                <a:gd name="connsiteX12" fmla="*/ 197760 w 348086"/>
                <a:gd name="connsiteY12" fmla="*/ 216645 h 348086"/>
                <a:gd name="connsiteX13" fmla="*/ 261373 w 348086"/>
                <a:gd name="connsiteY13" fmla="*/ 221546 h 348086"/>
                <a:gd name="connsiteX14" fmla="*/ 317198 w 348086"/>
                <a:gd name="connsiteY14" fmla="*/ 190571 h 348086"/>
                <a:gd name="connsiteX15" fmla="*/ 346773 w 348086"/>
                <a:gd name="connsiteY15" fmla="*/ 134045 h 348086"/>
                <a:gd name="connsiteX16" fmla="*/ 340298 w 348086"/>
                <a:gd name="connsiteY16" fmla="*/ 70521 h 348086"/>
                <a:gd name="connsiteX17" fmla="*/ 286398 w 348086"/>
                <a:gd name="connsiteY17" fmla="*/ 124333 h 348086"/>
                <a:gd name="connsiteX18" fmla="*/ 63011 w 348086"/>
                <a:gd name="connsiteY18" fmla="*/ 319633 h 348086"/>
                <a:gd name="connsiteX19" fmla="*/ 51548 w 348086"/>
                <a:gd name="connsiteY19" fmla="*/ 325758 h 348086"/>
                <a:gd name="connsiteX20" fmla="*/ 38598 w 348086"/>
                <a:gd name="connsiteY20" fmla="*/ 324445 h 348086"/>
                <a:gd name="connsiteX21" fmla="*/ 28536 w 348086"/>
                <a:gd name="connsiteY21" fmla="*/ 316220 h 348086"/>
                <a:gd name="connsiteX22" fmla="*/ 24773 w 348086"/>
                <a:gd name="connsiteY22" fmla="*/ 303795 h 348086"/>
                <a:gd name="connsiteX23" fmla="*/ 28536 w 348086"/>
                <a:gd name="connsiteY23" fmla="*/ 291371 h 348086"/>
                <a:gd name="connsiteX24" fmla="*/ 38598 w 348086"/>
                <a:gd name="connsiteY24" fmla="*/ 283146 h 348086"/>
                <a:gd name="connsiteX25" fmla="*/ 51548 w 348086"/>
                <a:gd name="connsiteY25" fmla="*/ 281833 h 348086"/>
                <a:gd name="connsiteX26" fmla="*/ 63011 w 348086"/>
                <a:gd name="connsiteY26" fmla="*/ 287958 h 348086"/>
                <a:gd name="connsiteX27" fmla="*/ 69573 w 348086"/>
                <a:gd name="connsiteY27" fmla="*/ 303795 h 348086"/>
                <a:gd name="connsiteX28" fmla="*/ 63011 w 348086"/>
                <a:gd name="connsiteY28" fmla="*/ 319633 h 34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086" h="348086">
                  <a:moveTo>
                    <a:pt x="286398" y="124333"/>
                  </a:moveTo>
                  <a:lnTo>
                    <a:pt x="226548" y="64483"/>
                  </a:lnTo>
                  <a:lnTo>
                    <a:pt x="280448" y="10583"/>
                  </a:lnTo>
                  <a:cubicBezTo>
                    <a:pt x="260410" y="2271"/>
                    <a:pt x="238273" y="-4"/>
                    <a:pt x="216923" y="4108"/>
                  </a:cubicBezTo>
                  <a:cubicBezTo>
                    <a:pt x="195573" y="8221"/>
                    <a:pt x="175885" y="18458"/>
                    <a:pt x="160310" y="33683"/>
                  </a:cubicBezTo>
                  <a:cubicBezTo>
                    <a:pt x="144735" y="48821"/>
                    <a:pt x="133973" y="68246"/>
                    <a:pt x="129335" y="89508"/>
                  </a:cubicBezTo>
                  <a:cubicBezTo>
                    <a:pt x="124698" y="110771"/>
                    <a:pt x="126448" y="132908"/>
                    <a:pt x="134235" y="153121"/>
                  </a:cubicBezTo>
                  <a:lnTo>
                    <a:pt x="15236" y="272121"/>
                  </a:lnTo>
                  <a:cubicBezTo>
                    <a:pt x="6836" y="280520"/>
                    <a:pt x="2111" y="291983"/>
                    <a:pt x="2111" y="303883"/>
                  </a:cubicBezTo>
                  <a:cubicBezTo>
                    <a:pt x="2111" y="315783"/>
                    <a:pt x="6836" y="327158"/>
                    <a:pt x="15236" y="335645"/>
                  </a:cubicBezTo>
                  <a:cubicBezTo>
                    <a:pt x="23636" y="344046"/>
                    <a:pt x="35098" y="348770"/>
                    <a:pt x="46998" y="348770"/>
                  </a:cubicBezTo>
                  <a:cubicBezTo>
                    <a:pt x="58898" y="348770"/>
                    <a:pt x="70273" y="344046"/>
                    <a:pt x="78760" y="335645"/>
                  </a:cubicBezTo>
                  <a:lnTo>
                    <a:pt x="197760" y="216645"/>
                  </a:lnTo>
                  <a:cubicBezTo>
                    <a:pt x="218060" y="224520"/>
                    <a:pt x="240110" y="226183"/>
                    <a:pt x="261373" y="221546"/>
                  </a:cubicBezTo>
                  <a:cubicBezTo>
                    <a:pt x="282635" y="216908"/>
                    <a:pt x="301973" y="206146"/>
                    <a:pt x="317198" y="190571"/>
                  </a:cubicBezTo>
                  <a:cubicBezTo>
                    <a:pt x="332335" y="174996"/>
                    <a:pt x="342660" y="155308"/>
                    <a:pt x="346773" y="134045"/>
                  </a:cubicBezTo>
                  <a:cubicBezTo>
                    <a:pt x="350885" y="112696"/>
                    <a:pt x="348610" y="90646"/>
                    <a:pt x="340298" y="70521"/>
                  </a:cubicBezTo>
                  <a:lnTo>
                    <a:pt x="286398" y="124333"/>
                  </a:lnTo>
                  <a:close/>
                  <a:moveTo>
                    <a:pt x="63011" y="319633"/>
                  </a:moveTo>
                  <a:cubicBezTo>
                    <a:pt x="59861" y="322783"/>
                    <a:pt x="55835" y="324883"/>
                    <a:pt x="51548" y="325758"/>
                  </a:cubicBezTo>
                  <a:cubicBezTo>
                    <a:pt x="47173" y="326633"/>
                    <a:pt x="42710" y="326196"/>
                    <a:pt x="38598" y="324445"/>
                  </a:cubicBezTo>
                  <a:cubicBezTo>
                    <a:pt x="34486" y="322783"/>
                    <a:pt x="30986" y="319896"/>
                    <a:pt x="28536" y="316220"/>
                  </a:cubicBezTo>
                  <a:cubicBezTo>
                    <a:pt x="26086" y="312545"/>
                    <a:pt x="24773" y="308170"/>
                    <a:pt x="24773" y="303795"/>
                  </a:cubicBezTo>
                  <a:cubicBezTo>
                    <a:pt x="24773" y="299333"/>
                    <a:pt x="26086" y="295045"/>
                    <a:pt x="28536" y="291371"/>
                  </a:cubicBezTo>
                  <a:cubicBezTo>
                    <a:pt x="30986" y="287696"/>
                    <a:pt x="34486" y="284808"/>
                    <a:pt x="38598" y="283146"/>
                  </a:cubicBezTo>
                  <a:cubicBezTo>
                    <a:pt x="42710" y="281483"/>
                    <a:pt x="47173" y="281046"/>
                    <a:pt x="51548" y="281833"/>
                  </a:cubicBezTo>
                  <a:cubicBezTo>
                    <a:pt x="55923" y="282708"/>
                    <a:pt x="59861" y="284808"/>
                    <a:pt x="63011" y="287958"/>
                  </a:cubicBezTo>
                  <a:cubicBezTo>
                    <a:pt x="67211" y="292158"/>
                    <a:pt x="69573" y="297846"/>
                    <a:pt x="69573" y="303795"/>
                  </a:cubicBezTo>
                  <a:cubicBezTo>
                    <a:pt x="69573" y="309746"/>
                    <a:pt x="67211" y="315433"/>
                    <a:pt x="63011" y="319633"/>
                  </a:cubicBezTo>
                  <a:close/>
                </a:path>
              </a:pathLst>
            </a:custGeom>
            <a:solidFill>
              <a:srgbClr val="0078D4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2FEDC486-AC91-9379-43B0-CBCEEB6CA9BC}"/>
              </a:ext>
            </a:extLst>
          </p:cNvPr>
          <p:cNvCxnSpPr>
            <a:cxnSpLocks/>
          </p:cNvCxnSpPr>
          <p:nvPr/>
        </p:nvCxnSpPr>
        <p:spPr>
          <a:xfrm>
            <a:off x="6227342" y="2531188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98FC5C-58C1-53FE-8448-0702CA74EB75}"/>
              </a:ext>
            </a:extLst>
          </p:cNvPr>
          <p:cNvSpPr/>
          <p:nvPr/>
        </p:nvSpPr>
        <p:spPr>
          <a:xfrm>
            <a:off x="8809767" y="1761451"/>
            <a:ext cx="1021645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Decommissioned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13C09CB-EEE0-CFAA-2FF3-5E49C74FE41F}"/>
              </a:ext>
            </a:extLst>
          </p:cNvPr>
          <p:cNvSpPr/>
          <p:nvPr/>
        </p:nvSpPr>
        <p:spPr>
          <a:xfrm>
            <a:off x="9927648" y="1761451"/>
            <a:ext cx="679478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Sandbox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2CCF738-FFDF-BE3D-DF66-F5B153871922}"/>
              </a:ext>
            </a:extLst>
          </p:cNvPr>
          <p:cNvCxnSpPr>
            <a:cxnSpLocks/>
          </p:cNvCxnSpPr>
          <p:nvPr/>
        </p:nvCxnSpPr>
        <p:spPr>
          <a:xfrm>
            <a:off x="7995491" y="1629654"/>
            <a:ext cx="2271896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6" name="Straight Connector 895">
            <a:extLst>
              <a:ext uri="{FF2B5EF4-FFF2-40B4-BE49-F238E27FC236}">
                <a16:creationId xmlns:a16="http://schemas.microsoft.com/office/drawing/2014/main" id="{D360DB17-5A21-EBCB-BE98-EF94479B73BB}"/>
              </a:ext>
            </a:extLst>
          </p:cNvPr>
          <p:cNvCxnSpPr>
            <a:cxnSpLocks/>
          </p:cNvCxnSpPr>
          <p:nvPr/>
        </p:nvCxnSpPr>
        <p:spPr>
          <a:xfrm>
            <a:off x="10267387" y="1629262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1" name="Straight Connector 900">
            <a:extLst>
              <a:ext uri="{FF2B5EF4-FFF2-40B4-BE49-F238E27FC236}">
                <a16:creationId xmlns:a16="http://schemas.microsoft.com/office/drawing/2014/main" id="{FD67D803-AB46-563A-5B7A-A0F8E04A73CD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318126" y="1629262"/>
            <a:ext cx="2464" cy="13218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C50B471E-98A9-35B9-A09C-F649CCD933A5}"/>
              </a:ext>
            </a:extLst>
          </p:cNvPr>
          <p:cNvGrpSpPr/>
          <p:nvPr/>
        </p:nvGrpSpPr>
        <p:grpSpPr>
          <a:xfrm>
            <a:off x="9203826" y="2834301"/>
            <a:ext cx="307235" cy="228600"/>
            <a:chOff x="498603" y="346381"/>
            <a:chExt cx="307235" cy="228600"/>
          </a:xfrm>
        </p:grpSpPr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69679E63-9DEC-BDA2-EAD5-B5BBB3F37F1E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21902EEA-93EC-F53A-E62A-9430483C7F4C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DD748E66-3D26-A15F-FC97-6EE03BF61CA1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88C1093B-8313-27FC-CBE6-B5BA69B3CDDD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32" name="Picture 531">
                <a:extLst>
                  <a:ext uri="{FF2B5EF4-FFF2-40B4-BE49-F238E27FC236}">
                    <a16:creationId xmlns:a16="http://schemas.microsoft.com/office/drawing/2014/main" id="{4CD9DA90-8E0F-00E0-9D81-685277B227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EDA145B1-6BAC-75F6-7622-4FF3B5FC6FA2}"/>
              </a:ext>
            </a:extLst>
          </p:cNvPr>
          <p:cNvCxnSpPr>
            <a:cxnSpLocks/>
            <a:stCxn id="8" idx="2"/>
            <a:endCxn id="529" idx="0"/>
          </p:cNvCxnSpPr>
          <p:nvPr/>
        </p:nvCxnSpPr>
        <p:spPr>
          <a:xfrm flipH="1">
            <a:off x="9318126" y="2101794"/>
            <a:ext cx="2464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835E7958-6F62-F5AB-984E-B66F9213134F}"/>
              </a:ext>
            </a:extLst>
          </p:cNvPr>
          <p:cNvGrpSpPr/>
          <p:nvPr/>
        </p:nvGrpSpPr>
        <p:grpSpPr>
          <a:xfrm>
            <a:off x="10153929" y="2834301"/>
            <a:ext cx="307235" cy="228600"/>
            <a:chOff x="498603" y="346381"/>
            <a:chExt cx="307235" cy="228600"/>
          </a:xfrm>
        </p:grpSpPr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28A18659-FBE8-BBA1-F5A3-58FF32B839F4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DD726B26-6383-F90D-74EC-8F91BE9DDA43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6F0502CC-0EEB-87A4-B75E-3A3249F02E5F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4044DD32-28D0-21D5-E666-A9DFF08A5DDC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0" name="Picture 539">
                <a:extLst>
                  <a:ext uri="{FF2B5EF4-FFF2-40B4-BE49-F238E27FC236}">
                    <a16:creationId xmlns:a16="http://schemas.microsoft.com/office/drawing/2014/main" id="{5C201A9E-1E1C-C455-EDBB-C2A52306AF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78FFD3E2-873A-C5E7-C4B3-91B42A27F340}"/>
              </a:ext>
            </a:extLst>
          </p:cNvPr>
          <p:cNvCxnSpPr>
            <a:cxnSpLocks/>
            <a:stCxn id="22" idx="2"/>
            <a:endCxn id="539" idx="0"/>
          </p:cNvCxnSpPr>
          <p:nvPr/>
        </p:nvCxnSpPr>
        <p:spPr>
          <a:xfrm>
            <a:off x="10267387" y="2101794"/>
            <a:ext cx="842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762C61BE-A9A2-8B17-9568-E0E14BF8C35E}"/>
              </a:ext>
            </a:extLst>
          </p:cNvPr>
          <p:cNvGrpSpPr/>
          <p:nvPr/>
        </p:nvGrpSpPr>
        <p:grpSpPr>
          <a:xfrm>
            <a:off x="3077191" y="1258269"/>
            <a:ext cx="1632566" cy="215444"/>
            <a:chOff x="3742269" y="2343716"/>
            <a:chExt cx="1632566" cy="215444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D01D0EDA-AF90-A693-807C-8E138C69FA6E}"/>
                </a:ext>
              </a:extLst>
            </p:cNvPr>
            <p:cNvSpPr txBox="1"/>
            <p:nvPr/>
          </p:nvSpPr>
          <p:spPr>
            <a:xfrm>
              <a:off x="3798320" y="2343716"/>
              <a:ext cx="913952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Policy</a:t>
              </a:r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7D9855D9-837C-5E7B-804A-7800699BDD95}"/>
                </a:ext>
              </a:extLst>
            </p:cNvPr>
            <p:cNvSpPr/>
            <p:nvPr/>
          </p:nvSpPr>
          <p:spPr>
            <a:xfrm>
              <a:off x="3742269" y="2403455"/>
              <a:ext cx="125697" cy="108667"/>
            </a:xfrm>
            <a:prstGeom prst="rect">
              <a:avLst/>
            </a:prstGeom>
            <a:blipFill>
              <a:blip r:embed="rId11">
                <a:extLst>
                  <a:ext uri="{837473B0-CC2E-450A-ABE3-18F120FF3D39}">
                    <a1611:picAttrSrcUrl xmlns:a1611="http://schemas.microsoft.com/office/drawing/2016/11/main" r:id="rId12"/>
                  </a:ext>
                </a:extLst>
              </a:blip>
              <a:srcRect/>
              <a:stretch>
                <a:fillRect l="-45000" r="-45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610" name="Picture 609">
              <a:extLst>
                <a:ext uri="{FF2B5EF4-FFF2-40B4-BE49-F238E27FC236}">
                  <a16:creationId xmlns:a16="http://schemas.microsoft.com/office/drawing/2014/main" id="{F9259832-36CB-FCF4-2747-1EE6278DE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40916" y="2397665"/>
              <a:ext cx="120246" cy="120246"/>
            </a:xfrm>
            <a:prstGeom prst="rect">
              <a:avLst/>
            </a:prstGeom>
          </p:spPr>
        </p:pic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907A920F-4C40-77E6-6116-5055BAD4AC38}"/>
                </a:ext>
              </a:extLst>
            </p:cNvPr>
            <p:cNvSpPr txBox="1"/>
            <p:nvPr/>
          </p:nvSpPr>
          <p:spPr>
            <a:xfrm>
              <a:off x="4552736" y="2343716"/>
              <a:ext cx="822099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RBAC</a:t>
              </a:r>
            </a:p>
          </p:txBody>
        </p:sp>
      </p:grpSp>
      <p:sp>
        <p:nvSpPr>
          <p:cNvPr id="976" name="Rounded Rectangle 34">
            <a:extLst>
              <a:ext uri="{FF2B5EF4-FFF2-40B4-BE49-F238E27FC236}">
                <a16:creationId xmlns:a16="http://schemas.microsoft.com/office/drawing/2014/main" id="{BB793CEF-45DE-CC7D-5D28-C856CE08D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697727" y="4762841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INTERNAL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workloads</a:t>
            </a:r>
          </a:p>
        </p:txBody>
      </p:sp>
      <p:sp>
        <p:nvSpPr>
          <p:cNvPr id="978" name="Rounded Rectangle 34">
            <a:extLst>
              <a:ext uri="{FF2B5EF4-FFF2-40B4-BE49-F238E27FC236}">
                <a16:creationId xmlns:a16="http://schemas.microsoft.com/office/drawing/2014/main" id="{C5C68E50-E0DF-4E60-E85D-ED3C3523D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78638" y="5263450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979" name="Rounded Rectangle 34">
            <a:extLst>
              <a:ext uri="{FF2B5EF4-FFF2-40B4-BE49-F238E27FC236}">
                <a16:creationId xmlns:a16="http://schemas.microsoft.com/office/drawing/2014/main" id="{C510C422-729F-1754-F8AC-2EC0AE978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94513" y="6506453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80" name="Rectangle: Rounded Corners 979">
            <a:extLst>
              <a:ext uri="{FF2B5EF4-FFF2-40B4-BE49-F238E27FC236}">
                <a16:creationId xmlns:a16="http://schemas.microsoft.com/office/drawing/2014/main" id="{E542AD17-342A-3D9E-5E8E-3A547CC9CBD9}"/>
              </a:ext>
            </a:extLst>
          </p:cNvPr>
          <p:cNvSpPr/>
          <p:nvPr/>
        </p:nvSpPr>
        <p:spPr>
          <a:xfrm>
            <a:off x="6716987" y="562732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81" name="Group 980">
            <a:extLst>
              <a:ext uri="{FF2B5EF4-FFF2-40B4-BE49-F238E27FC236}">
                <a16:creationId xmlns:a16="http://schemas.microsoft.com/office/drawing/2014/main" id="{4E38A900-00BA-3FBD-3B70-92DAB08E2705}"/>
              </a:ext>
            </a:extLst>
          </p:cNvPr>
          <p:cNvGrpSpPr/>
          <p:nvPr/>
        </p:nvGrpSpPr>
        <p:grpSpPr>
          <a:xfrm>
            <a:off x="8073222" y="5674485"/>
            <a:ext cx="187620" cy="145313"/>
            <a:chOff x="691486" y="408295"/>
            <a:chExt cx="307235" cy="228600"/>
          </a:xfrm>
        </p:grpSpPr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05F10964-AFC4-80CF-EED9-899A0D3F5C23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9F1802E9-E15E-EBF4-3A4A-A8B71737901D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81D24E6D-7E78-1554-125D-5B648C278EA9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57C008ED-44BD-25C8-3E5C-344CCCCC0ECE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13" name="Picture 612">
                <a:extLst>
                  <a:ext uri="{FF2B5EF4-FFF2-40B4-BE49-F238E27FC236}">
                    <a16:creationId xmlns:a16="http://schemas.microsoft.com/office/drawing/2014/main" id="{051286E2-E9F9-BD90-1F61-C13E420ACC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2" name="Rectangle: Rounded Corners 981">
            <a:extLst>
              <a:ext uri="{FF2B5EF4-FFF2-40B4-BE49-F238E27FC236}">
                <a16:creationId xmlns:a16="http://schemas.microsoft.com/office/drawing/2014/main" id="{9251D8EC-2E12-C556-C21A-55E9EA5684E1}"/>
              </a:ext>
            </a:extLst>
          </p:cNvPr>
          <p:cNvSpPr/>
          <p:nvPr/>
        </p:nvSpPr>
        <p:spPr>
          <a:xfrm>
            <a:off x="6716987" y="624327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FA7015E8-C62E-8379-B2C4-AA6407077A4B}"/>
              </a:ext>
            </a:extLst>
          </p:cNvPr>
          <p:cNvGrpSpPr/>
          <p:nvPr/>
        </p:nvGrpSpPr>
        <p:grpSpPr>
          <a:xfrm>
            <a:off x="8073222" y="6290435"/>
            <a:ext cx="187620" cy="145313"/>
            <a:chOff x="691486" y="408295"/>
            <a:chExt cx="307235" cy="228600"/>
          </a:xfrm>
        </p:grpSpPr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09DDD1CF-0AA9-5C88-4C9F-87023D33DE30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4E41C032-F80D-125F-DF63-0F708A976BC7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1" name="Group 600">
              <a:extLst>
                <a:ext uri="{FF2B5EF4-FFF2-40B4-BE49-F238E27FC236}">
                  <a16:creationId xmlns:a16="http://schemas.microsoft.com/office/drawing/2014/main" id="{392748F7-14C9-61D5-CF26-853AE467992F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417096DD-F245-3B14-B9AE-1D34AFDC9851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03" name="Picture 602">
                <a:extLst>
                  <a:ext uri="{FF2B5EF4-FFF2-40B4-BE49-F238E27FC236}">
                    <a16:creationId xmlns:a16="http://schemas.microsoft.com/office/drawing/2014/main" id="{937C16F9-5587-BF81-C42B-3B14BDE4D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4" name="Rectangle: Rounded Corners 983">
            <a:extLst>
              <a:ext uri="{FF2B5EF4-FFF2-40B4-BE49-F238E27FC236}">
                <a16:creationId xmlns:a16="http://schemas.microsoft.com/office/drawing/2014/main" id="{2D7541CB-1D66-3AF4-6DDA-CA44D0006404}"/>
              </a:ext>
            </a:extLst>
          </p:cNvPr>
          <p:cNvSpPr/>
          <p:nvPr/>
        </p:nvSpPr>
        <p:spPr>
          <a:xfrm>
            <a:off x="6716987" y="5935300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94868889-3B48-491A-E931-D7BFDD67DFF8}"/>
              </a:ext>
            </a:extLst>
          </p:cNvPr>
          <p:cNvGrpSpPr/>
          <p:nvPr/>
        </p:nvGrpSpPr>
        <p:grpSpPr>
          <a:xfrm>
            <a:off x="8073222" y="5982460"/>
            <a:ext cx="187620" cy="145313"/>
            <a:chOff x="691486" y="408295"/>
            <a:chExt cx="307235" cy="228600"/>
          </a:xfrm>
        </p:grpSpPr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CA07D8CA-C8F5-4461-A51C-FE1AF47CDEAE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FD96AC78-C831-CAA9-2F82-816995E43A29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0CEE1A3A-3263-D748-EC98-4C097AA6C19E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01A42406-FF47-4FB4-9D77-920CC342BB86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98" name="Picture 597">
                <a:extLst>
                  <a:ext uri="{FF2B5EF4-FFF2-40B4-BE49-F238E27FC236}">
                    <a16:creationId xmlns:a16="http://schemas.microsoft.com/office/drawing/2014/main" id="{5089AB80-EC8D-752F-D152-6BC2CDA75C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14" name="Rounded Rectangle 34">
            <a:extLst>
              <a:ext uri="{FF2B5EF4-FFF2-40B4-BE49-F238E27FC236}">
                <a16:creationId xmlns:a16="http://schemas.microsoft.com/office/drawing/2014/main" id="{7DDBD31B-C105-9387-F87E-0E8564268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697718" y="4783113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sp>
        <p:nvSpPr>
          <p:cNvPr id="622" name="Rounded Rectangle 34">
            <a:extLst>
              <a:ext uri="{FF2B5EF4-FFF2-40B4-BE49-F238E27FC236}">
                <a16:creationId xmlns:a16="http://schemas.microsoft.com/office/drawing/2014/main" id="{88784DBA-99E8-71AF-680A-484E2768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758044" y="5255091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623" name="Rounded Rectangle 34">
            <a:extLst>
              <a:ext uri="{FF2B5EF4-FFF2-40B4-BE49-F238E27FC236}">
                <a16:creationId xmlns:a16="http://schemas.microsoft.com/office/drawing/2014/main" id="{600A8B5A-639A-035E-2296-1E85D3E7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773919" y="6498094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624" name="Rectangle: Rounded Corners 623">
            <a:extLst>
              <a:ext uri="{FF2B5EF4-FFF2-40B4-BE49-F238E27FC236}">
                <a16:creationId xmlns:a16="http://schemas.microsoft.com/office/drawing/2014/main" id="{9DBB3A35-FE82-F8A3-DED3-C78B7CC53DA0}"/>
              </a:ext>
            </a:extLst>
          </p:cNvPr>
          <p:cNvSpPr/>
          <p:nvPr/>
        </p:nvSpPr>
        <p:spPr>
          <a:xfrm>
            <a:off x="8896393" y="561896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5EBADAEC-067F-6D7B-B488-6E052BE70176}"/>
              </a:ext>
            </a:extLst>
          </p:cNvPr>
          <p:cNvGrpSpPr/>
          <p:nvPr/>
        </p:nvGrpSpPr>
        <p:grpSpPr>
          <a:xfrm>
            <a:off x="10252628" y="5666123"/>
            <a:ext cx="187620" cy="145313"/>
            <a:chOff x="691486" y="408295"/>
            <a:chExt cx="307235" cy="228600"/>
          </a:xfrm>
        </p:grpSpPr>
        <p:sp>
          <p:nvSpPr>
            <p:cNvPr id="1030" name="Oval 1029">
              <a:extLst>
                <a:ext uri="{FF2B5EF4-FFF2-40B4-BE49-F238E27FC236}">
                  <a16:creationId xmlns:a16="http://schemas.microsoft.com/office/drawing/2014/main" id="{2936221A-D9D1-598F-847A-B606D0917106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F4AC9736-3EF7-C28E-25AB-59594B10C07E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69BC7595-7580-9C3D-BAC8-BA60ED50C18D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33" name="Oval 1032">
                <a:extLst>
                  <a:ext uri="{FF2B5EF4-FFF2-40B4-BE49-F238E27FC236}">
                    <a16:creationId xmlns:a16="http://schemas.microsoft.com/office/drawing/2014/main" id="{EE5FEE9F-B0D8-DFAF-E27A-E6016E2D4193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34" name="Picture 1033">
                <a:extLst>
                  <a:ext uri="{FF2B5EF4-FFF2-40B4-BE49-F238E27FC236}">
                    <a16:creationId xmlns:a16="http://schemas.microsoft.com/office/drawing/2014/main" id="{DA86DC12-DD20-0F34-7657-493405854F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27" name="Rectangle: Rounded Corners 626">
            <a:extLst>
              <a:ext uri="{FF2B5EF4-FFF2-40B4-BE49-F238E27FC236}">
                <a16:creationId xmlns:a16="http://schemas.microsoft.com/office/drawing/2014/main" id="{BCC22035-F751-24EC-53EA-ABB3241E60D3}"/>
              </a:ext>
            </a:extLst>
          </p:cNvPr>
          <p:cNvSpPr/>
          <p:nvPr/>
        </p:nvSpPr>
        <p:spPr>
          <a:xfrm>
            <a:off x="8896393" y="623491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DB76EC2F-1ECD-54F8-2DAC-8BC0181F1581}"/>
              </a:ext>
            </a:extLst>
          </p:cNvPr>
          <p:cNvGrpSpPr/>
          <p:nvPr/>
        </p:nvGrpSpPr>
        <p:grpSpPr>
          <a:xfrm>
            <a:off x="10252628" y="6282073"/>
            <a:ext cx="187620" cy="145313"/>
            <a:chOff x="691486" y="408295"/>
            <a:chExt cx="307235" cy="228600"/>
          </a:xfrm>
        </p:grpSpPr>
        <p:sp>
          <p:nvSpPr>
            <p:cNvPr id="1025" name="Oval 1024">
              <a:extLst>
                <a:ext uri="{FF2B5EF4-FFF2-40B4-BE49-F238E27FC236}">
                  <a16:creationId xmlns:a16="http://schemas.microsoft.com/office/drawing/2014/main" id="{F2C23C42-B75F-431E-264B-B78D89358F8E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26" name="Oval 1025">
              <a:extLst>
                <a:ext uri="{FF2B5EF4-FFF2-40B4-BE49-F238E27FC236}">
                  <a16:creationId xmlns:a16="http://schemas.microsoft.com/office/drawing/2014/main" id="{3B9953BD-B7AF-3155-9EDB-CCE2BFA25B9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B1588870-25B9-988E-0D96-3288068C5541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28" name="Oval 1027">
                <a:extLst>
                  <a:ext uri="{FF2B5EF4-FFF2-40B4-BE49-F238E27FC236}">
                    <a16:creationId xmlns:a16="http://schemas.microsoft.com/office/drawing/2014/main" id="{0E6E3D51-9671-8637-6375-B3B06780184A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29" name="Picture 1028">
                <a:extLst>
                  <a:ext uri="{FF2B5EF4-FFF2-40B4-BE49-F238E27FC236}">
                    <a16:creationId xmlns:a16="http://schemas.microsoft.com/office/drawing/2014/main" id="{57D85E08-B1EF-4836-AB11-096FF935A9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30" name="Rectangle: Rounded Corners 629">
            <a:extLst>
              <a:ext uri="{FF2B5EF4-FFF2-40B4-BE49-F238E27FC236}">
                <a16:creationId xmlns:a16="http://schemas.microsoft.com/office/drawing/2014/main" id="{B531999D-EF65-26CA-317F-B2D0F921BA37}"/>
              </a:ext>
            </a:extLst>
          </p:cNvPr>
          <p:cNvSpPr/>
          <p:nvPr/>
        </p:nvSpPr>
        <p:spPr>
          <a:xfrm>
            <a:off x="8896393" y="5926938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0AE78539-591D-D4CC-E1FE-D5432303EC15}"/>
              </a:ext>
            </a:extLst>
          </p:cNvPr>
          <p:cNvGrpSpPr/>
          <p:nvPr/>
        </p:nvGrpSpPr>
        <p:grpSpPr>
          <a:xfrm>
            <a:off x="10252628" y="5974098"/>
            <a:ext cx="187620" cy="145313"/>
            <a:chOff x="691486" y="408295"/>
            <a:chExt cx="307235" cy="228600"/>
          </a:xfrm>
        </p:grpSpPr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4B85B185-FFD3-7257-3185-597F90E496CD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48AE35E7-2B36-5306-68F4-F40C12F3D5B5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5" name="Group 634">
              <a:extLst>
                <a:ext uri="{FF2B5EF4-FFF2-40B4-BE49-F238E27FC236}">
                  <a16:creationId xmlns:a16="http://schemas.microsoft.com/office/drawing/2014/main" id="{2AE68BE7-2792-034F-6416-57D8506F7E72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958231D2-7472-2706-04CD-DE4F11CC1BED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39" name="Picture 638">
                <a:extLst>
                  <a:ext uri="{FF2B5EF4-FFF2-40B4-BE49-F238E27FC236}">
                    <a16:creationId xmlns:a16="http://schemas.microsoft.com/office/drawing/2014/main" id="{03D23BAE-05A4-2CB9-5A1B-27BEF6A59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35" name="Rounded Rectangle 34">
            <a:extLst>
              <a:ext uri="{FF2B5EF4-FFF2-40B4-BE49-F238E27FC236}">
                <a16:creationId xmlns:a16="http://schemas.microsoft.com/office/drawing/2014/main" id="{9A1517C3-F2BA-AA52-F0F6-56B75807E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820024" y="4796977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LOCAL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E533E9C5-C7AB-F4EC-C5E6-00F8FDA8FCCA}"/>
              </a:ext>
            </a:extLst>
          </p:cNvPr>
          <p:cNvCxnSpPr>
            <a:cxnSpLocks/>
          </p:cNvCxnSpPr>
          <p:nvPr/>
        </p:nvCxnSpPr>
        <p:spPr>
          <a:xfrm flipH="1">
            <a:off x="2529668" y="5058801"/>
            <a:ext cx="2195134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708B2CC-57AE-851C-A4EF-8C2210D95EAA}"/>
              </a:ext>
            </a:extLst>
          </p:cNvPr>
          <p:cNvCxnSpPr>
            <a:cxnSpLocks/>
          </p:cNvCxnSpPr>
          <p:nvPr/>
        </p:nvCxnSpPr>
        <p:spPr>
          <a:xfrm>
            <a:off x="4719449" y="5055636"/>
            <a:ext cx="0" cy="57362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2AE12B32-219E-7288-4D44-7A2F841B193B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2529668" y="5058801"/>
            <a:ext cx="998" cy="131697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29" name="Picture 628">
            <a:extLst>
              <a:ext uri="{FF2B5EF4-FFF2-40B4-BE49-F238E27FC236}">
                <a16:creationId xmlns:a16="http://schemas.microsoft.com/office/drawing/2014/main" id="{1941130A-92D6-4C2B-3608-DC2334BAB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452" y="6917700"/>
            <a:ext cx="169199" cy="169199"/>
          </a:xfrm>
          <a:prstGeom prst="rect">
            <a:avLst/>
          </a:prstGeom>
        </p:spPr>
      </p:pic>
      <p:sp>
        <p:nvSpPr>
          <p:cNvPr id="2" name="Rounded Rectangle 34">
            <a:extLst>
              <a:ext uri="{FF2B5EF4-FFF2-40B4-BE49-F238E27FC236}">
                <a16:creationId xmlns:a16="http://schemas.microsoft.com/office/drawing/2014/main" id="{662822F2-D903-F3DD-18E9-9726B1F80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526368" y="5253803"/>
            <a:ext cx="2006600" cy="896786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Fabric compute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C39BA-50F7-0714-CB05-FB25F12DC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25" y="5333782"/>
            <a:ext cx="169199" cy="169199"/>
          </a:xfrm>
          <a:prstGeom prst="rect">
            <a:avLst/>
          </a:prstGeom>
        </p:spPr>
      </p:pic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C4692AE5-D036-758F-EB0E-C2AE8A204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527366" y="6375779"/>
            <a:ext cx="2006600" cy="1091209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Data, AI/ML workload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806C241-CF22-EC85-BB11-9A8E0C25D2BC}"/>
              </a:ext>
            </a:extLst>
          </p:cNvPr>
          <p:cNvSpPr/>
          <p:nvPr/>
        </p:nvSpPr>
        <p:spPr>
          <a:xfrm>
            <a:off x="1865518" y="5669110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492C1EE-1381-9D90-44E7-209632C645DC}"/>
              </a:ext>
            </a:extLst>
          </p:cNvPr>
          <p:cNvSpPr/>
          <p:nvPr/>
        </p:nvSpPr>
        <p:spPr>
          <a:xfrm>
            <a:off x="1776798" y="5720583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5ED764C-5503-07EC-3BD8-6DB8AAAC1D2C}"/>
              </a:ext>
            </a:extLst>
          </p:cNvPr>
          <p:cNvSpPr/>
          <p:nvPr/>
        </p:nvSpPr>
        <p:spPr>
          <a:xfrm>
            <a:off x="1667183" y="5768692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(Fabric </a:t>
            </a:r>
            <a:r>
              <a:rPr kumimoji="0" lang="en-US" sz="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capacit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y)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F5BEBC5-A7AC-44D8-BF10-0CA75039F07B}"/>
              </a:ext>
            </a:extLst>
          </p:cNvPr>
          <p:cNvGrpSpPr/>
          <p:nvPr/>
        </p:nvGrpSpPr>
        <p:grpSpPr>
          <a:xfrm>
            <a:off x="3157891" y="5815726"/>
            <a:ext cx="187620" cy="145313"/>
            <a:chOff x="691486" y="408295"/>
            <a:chExt cx="307235" cy="2286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7816E25-9575-19BF-DFA6-3C241B27083C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3089B96-78B4-EA62-631A-F61FAE88B950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CEF9EAC-5C68-B6B2-5B39-AD05D5FB1EE4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0BD837FB-422A-E4A3-F7ED-43B7517430C4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898" name="Picture 897">
                <a:extLst>
                  <a:ext uri="{FF2B5EF4-FFF2-40B4-BE49-F238E27FC236}">
                    <a16:creationId xmlns:a16="http://schemas.microsoft.com/office/drawing/2014/main" id="{6FF23057-58ED-F32C-4A17-550D4954E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899" name="Rectangle: Rounded Corners 898">
            <a:extLst>
              <a:ext uri="{FF2B5EF4-FFF2-40B4-BE49-F238E27FC236}">
                <a16:creationId xmlns:a16="http://schemas.microsoft.com/office/drawing/2014/main" id="{435F9227-E74F-35AD-6B89-4C4FDA6748DE}"/>
              </a:ext>
            </a:extLst>
          </p:cNvPr>
          <p:cNvSpPr/>
          <p:nvPr/>
        </p:nvSpPr>
        <p:spPr>
          <a:xfrm>
            <a:off x="1834159" y="6730578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0" name="Rectangle: Rounded Corners 899">
            <a:extLst>
              <a:ext uri="{FF2B5EF4-FFF2-40B4-BE49-F238E27FC236}">
                <a16:creationId xmlns:a16="http://schemas.microsoft.com/office/drawing/2014/main" id="{FD51627B-25A1-E72A-4D86-803B0B61B233}"/>
              </a:ext>
            </a:extLst>
          </p:cNvPr>
          <p:cNvSpPr/>
          <p:nvPr/>
        </p:nvSpPr>
        <p:spPr>
          <a:xfrm>
            <a:off x="1745439" y="6782051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2" name="Rectangle: Rounded Corners 901">
            <a:extLst>
              <a:ext uri="{FF2B5EF4-FFF2-40B4-BE49-F238E27FC236}">
                <a16:creationId xmlns:a16="http://schemas.microsoft.com/office/drawing/2014/main" id="{8F882EE0-D94B-93B1-D986-C5575556E622}"/>
              </a:ext>
            </a:extLst>
          </p:cNvPr>
          <p:cNvSpPr/>
          <p:nvPr/>
        </p:nvSpPr>
        <p:spPr>
          <a:xfrm>
            <a:off x="1635824" y="6830160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00F5E5F5-951A-A926-BB61-631F762151A2}"/>
              </a:ext>
            </a:extLst>
          </p:cNvPr>
          <p:cNvGrpSpPr/>
          <p:nvPr/>
        </p:nvGrpSpPr>
        <p:grpSpPr>
          <a:xfrm>
            <a:off x="2938314" y="6881473"/>
            <a:ext cx="187620" cy="145313"/>
            <a:chOff x="691486" y="408295"/>
            <a:chExt cx="307235" cy="228600"/>
          </a:xfrm>
        </p:grpSpPr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78A64D20-6594-C0DE-1797-443EBAA123D4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282781B1-A60A-B93C-238E-9883E0C60AB8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06" name="Group 905">
              <a:extLst>
                <a:ext uri="{FF2B5EF4-FFF2-40B4-BE49-F238E27FC236}">
                  <a16:creationId xmlns:a16="http://schemas.microsoft.com/office/drawing/2014/main" id="{2730F677-8CC5-E6B7-BA41-5F3CCC07EDFE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30E64AA0-1BEB-3E47-981F-BDCC3F8A46B4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08" name="Picture 907">
                <a:extLst>
                  <a:ext uri="{FF2B5EF4-FFF2-40B4-BE49-F238E27FC236}">
                    <a16:creationId xmlns:a16="http://schemas.microsoft.com/office/drawing/2014/main" id="{AD7FFBF5-D5DD-A2EE-7AD0-383F9D9B4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09" name="TextBox 908">
            <a:extLst>
              <a:ext uri="{FF2B5EF4-FFF2-40B4-BE49-F238E27FC236}">
                <a16:creationId xmlns:a16="http://schemas.microsoft.com/office/drawing/2014/main" id="{98AAEC12-F8D3-FBED-AA33-0B9F4BBEC289}"/>
              </a:ext>
            </a:extLst>
          </p:cNvPr>
          <p:cNvSpPr txBox="1"/>
          <p:nvPr/>
        </p:nvSpPr>
        <p:spPr>
          <a:xfrm>
            <a:off x="1505078" y="7111079"/>
            <a:ext cx="2148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Machine Learning, Azure Databricks, AI on Azure Infrastructure, Azure Data Lake Storage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0" name="Rounded Rectangle 34">
            <a:extLst>
              <a:ext uri="{FF2B5EF4-FFF2-40B4-BE49-F238E27FC236}">
                <a16:creationId xmlns:a16="http://schemas.microsoft.com/office/drawing/2014/main" id="{7A78CDE2-94D8-80FB-1F47-D0B3D733A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82271" y="7431039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12" name="Rounded Rectangle 34">
            <a:extLst>
              <a:ext uri="{FF2B5EF4-FFF2-40B4-BE49-F238E27FC236}">
                <a16:creationId xmlns:a16="http://schemas.microsoft.com/office/drawing/2014/main" id="{EDDC7D88-E3CE-0459-EDEF-DED281F0B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743495" y="5264554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9" name="Rounded Rectangle 34">
            <a:extLst>
              <a:ext uri="{FF2B5EF4-FFF2-40B4-BE49-F238E27FC236}">
                <a16:creationId xmlns:a16="http://schemas.microsoft.com/office/drawing/2014/main" id="{4B0A6B00-5E43-6AF3-FF0B-F80A6B4A5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759370" y="6507557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21" name="Rectangle: Rounded Corners 920">
            <a:extLst>
              <a:ext uri="{FF2B5EF4-FFF2-40B4-BE49-F238E27FC236}">
                <a16:creationId xmlns:a16="http://schemas.microsoft.com/office/drawing/2014/main" id="{6F8E2404-89F5-76F3-0C47-7727B6DBB071}"/>
              </a:ext>
            </a:extLst>
          </p:cNvPr>
          <p:cNvSpPr/>
          <p:nvPr/>
        </p:nvSpPr>
        <p:spPr>
          <a:xfrm>
            <a:off x="3881844" y="5628428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B2A316EB-2FF5-CF19-E9F4-3BCFA64A880E}"/>
              </a:ext>
            </a:extLst>
          </p:cNvPr>
          <p:cNvGrpSpPr/>
          <p:nvPr/>
        </p:nvGrpSpPr>
        <p:grpSpPr>
          <a:xfrm>
            <a:off x="5238079" y="5675588"/>
            <a:ext cx="187620" cy="145313"/>
            <a:chOff x="691486" y="408295"/>
            <a:chExt cx="307235" cy="228600"/>
          </a:xfrm>
        </p:grpSpPr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825E4730-60D1-F9FA-9A92-C84BFDE00A8A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72" name="Oval 971">
              <a:extLst>
                <a:ext uri="{FF2B5EF4-FFF2-40B4-BE49-F238E27FC236}">
                  <a16:creationId xmlns:a16="http://schemas.microsoft.com/office/drawing/2014/main" id="{B5F7B9EE-274B-0DD9-BC8C-67489FFA4351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73" name="Group 972">
              <a:extLst>
                <a:ext uri="{FF2B5EF4-FFF2-40B4-BE49-F238E27FC236}">
                  <a16:creationId xmlns:a16="http://schemas.microsoft.com/office/drawing/2014/main" id="{1516779C-A182-78D2-8F58-0150374196A7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74" name="Oval 973">
                <a:extLst>
                  <a:ext uri="{FF2B5EF4-FFF2-40B4-BE49-F238E27FC236}">
                    <a16:creationId xmlns:a16="http://schemas.microsoft.com/office/drawing/2014/main" id="{17FD5565-206D-FE83-1436-457B11B14EDC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75" name="Picture 974">
                <a:extLst>
                  <a:ext uri="{FF2B5EF4-FFF2-40B4-BE49-F238E27FC236}">
                    <a16:creationId xmlns:a16="http://schemas.microsoft.com/office/drawing/2014/main" id="{EA7DF116-7DCE-3B49-0719-313E91ADBD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29" name="Rectangle: Rounded Corners 928">
            <a:extLst>
              <a:ext uri="{FF2B5EF4-FFF2-40B4-BE49-F238E27FC236}">
                <a16:creationId xmlns:a16="http://schemas.microsoft.com/office/drawing/2014/main" id="{2C307B69-DD74-2912-5038-F85F567381EA}"/>
              </a:ext>
            </a:extLst>
          </p:cNvPr>
          <p:cNvSpPr/>
          <p:nvPr/>
        </p:nvSpPr>
        <p:spPr>
          <a:xfrm>
            <a:off x="3881844" y="6244378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DBDAA3E3-3FB1-9383-DBDC-05FED20903E2}"/>
              </a:ext>
            </a:extLst>
          </p:cNvPr>
          <p:cNvGrpSpPr/>
          <p:nvPr/>
        </p:nvGrpSpPr>
        <p:grpSpPr>
          <a:xfrm>
            <a:off x="5238079" y="6291538"/>
            <a:ext cx="187620" cy="145313"/>
            <a:chOff x="691486" y="408295"/>
            <a:chExt cx="307235" cy="228600"/>
          </a:xfrm>
        </p:grpSpPr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6919DF00-E066-57E6-5EA1-8642F790547E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5CE6947-C324-E1B4-9B4D-7901B86C438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6" name="Group 555">
              <a:extLst>
                <a:ext uri="{FF2B5EF4-FFF2-40B4-BE49-F238E27FC236}">
                  <a16:creationId xmlns:a16="http://schemas.microsoft.com/office/drawing/2014/main" id="{5EEB60B2-F433-E11E-161E-9E1027E54273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65" name="Oval 964">
                <a:extLst>
                  <a:ext uri="{FF2B5EF4-FFF2-40B4-BE49-F238E27FC236}">
                    <a16:creationId xmlns:a16="http://schemas.microsoft.com/office/drawing/2014/main" id="{C09A2D92-E367-32FC-0639-F414DE37E8A8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66" name="Picture 965">
                <a:extLst>
                  <a:ext uri="{FF2B5EF4-FFF2-40B4-BE49-F238E27FC236}">
                    <a16:creationId xmlns:a16="http://schemas.microsoft.com/office/drawing/2014/main" id="{ECFE345E-DB35-B0EC-151A-5614FD6EB5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32" name="Rectangle: Rounded Corners 931">
            <a:extLst>
              <a:ext uri="{FF2B5EF4-FFF2-40B4-BE49-F238E27FC236}">
                <a16:creationId xmlns:a16="http://schemas.microsoft.com/office/drawing/2014/main" id="{2D097215-1655-D0F8-A159-84930E88A507}"/>
              </a:ext>
            </a:extLst>
          </p:cNvPr>
          <p:cNvSpPr/>
          <p:nvPr/>
        </p:nvSpPr>
        <p:spPr>
          <a:xfrm>
            <a:off x="3881844" y="593640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3CED18F6-9917-F293-AA6F-C7FDF700E58D}"/>
              </a:ext>
            </a:extLst>
          </p:cNvPr>
          <p:cNvGrpSpPr/>
          <p:nvPr/>
        </p:nvGrpSpPr>
        <p:grpSpPr>
          <a:xfrm>
            <a:off x="5238079" y="5983563"/>
            <a:ext cx="187620" cy="145313"/>
            <a:chOff x="691486" y="408295"/>
            <a:chExt cx="307235" cy="228600"/>
          </a:xfrm>
        </p:grpSpPr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FE9E5F75-452B-7E2A-9FC1-57634D51E5AB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89386934-9ED5-BB49-9153-622413DB414C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4" name="Group 943">
              <a:extLst>
                <a:ext uri="{FF2B5EF4-FFF2-40B4-BE49-F238E27FC236}">
                  <a16:creationId xmlns:a16="http://schemas.microsoft.com/office/drawing/2014/main" id="{3D1F62F9-FF58-D43E-3F74-65536A74208A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45" name="Oval 944">
                <a:extLst>
                  <a:ext uri="{FF2B5EF4-FFF2-40B4-BE49-F238E27FC236}">
                    <a16:creationId xmlns:a16="http://schemas.microsoft.com/office/drawing/2014/main" id="{00D9AB44-7927-CF27-A135-D26DB58851AD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19" name="Picture 518">
                <a:extLst>
                  <a:ext uri="{FF2B5EF4-FFF2-40B4-BE49-F238E27FC236}">
                    <a16:creationId xmlns:a16="http://schemas.microsoft.com/office/drawing/2014/main" id="{B492ED96-6EE7-E8D5-86D3-F374F9D53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66" name="TextBox 1065">
            <a:extLst>
              <a:ext uri="{FF2B5EF4-FFF2-40B4-BE49-F238E27FC236}">
                <a16:creationId xmlns:a16="http://schemas.microsoft.com/office/drawing/2014/main" id="{A6A2F957-8766-222B-7F82-E420130447E0}"/>
              </a:ext>
            </a:extLst>
          </p:cNvPr>
          <p:cNvSpPr txBox="1"/>
          <p:nvPr/>
        </p:nvSpPr>
        <p:spPr>
          <a:xfrm>
            <a:off x="1376215" y="3545625"/>
            <a:ext cx="5175871" cy="2154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per Microsoft Entra tenant. Provides centralized governance and shared resources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8D40E8FE-D3EE-8BCD-1096-D83DB03AC1B2}"/>
              </a:ext>
            </a:extLst>
          </p:cNvPr>
          <p:cNvSpPr txBox="1"/>
          <p:nvPr/>
        </p:nvSpPr>
        <p:spPr>
          <a:xfrm>
            <a:off x="1484719" y="7841256"/>
            <a:ext cx="808422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Each workload has one application landing zone consisting of all environments. Each environment consists of one or more Azure subscriptions.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21BE1CAC-2EAF-1793-FBBD-55C5F6B7566F}"/>
              </a:ext>
            </a:extLst>
          </p:cNvPr>
          <p:cNvGrpSpPr/>
          <p:nvPr/>
        </p:nvGrpSpPr>
        <p:grpSpPr>
          <a:xfrm>
            <a:off x="1356471" y="729002"/>
            <a:ext cx="1756181" cy="274597"/>
            <a:chOff x="2126543" y="8014791"/>
            <a:chExt cx="1756181" cy="274597"/>
          </a:xfrm>
        </p:grpSpPr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CD0C9334-F6AE-1620-C4EC-A7731D7B59BB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73C967C8-3512-4EEE-9CCE-1D7148C6741A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1075" name="Graphic 1074" descr="Users outline">
                <a:extLst>
                  <a:ext uri="{FF2B5EF4-FFF2-40B4-BE49-F238E27FC236}">
                    <a16:creationId xmlns:a16="http://schemas.microsoft.com/office/drawing/2014/main" id="{A3B4A46C-12CF-9FD9-B69C-C8AA038DE9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6797517B-7700-66CB-E286-4691859625A7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Platform personnel manage the platform landing zone.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0DEF3E6-A6D9-9F5F-6A12-58740857343F}"/>
              </a:ext>
            </a:extLst>
          </p:cNvPr>
          <p:cNvGrpSpPr/>
          <p:nvPr/>
        </p:nvGrpSpPr>
        <p:grpSpPr>
          <a:xfrm>
            <a:off x="5269452" y="7167747"/>
            <a:ext cx="1784321" cy="503404"/>
            <a:chOff x="6122490" y="8039834"/>
            <a:chExt cx="1784321" cy="503404"/>
          </a:xfrm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97E21C3C-5933-7DB5-AD27-36EAF2EAEBBA}"/>
                </a:ext>
              </a:extLst>
            </p:cNvPr>
            <p:cNvGrpSpPr/>
            <p:nvPr/>
          </p:nvGrpSpPr>
          <p:grpSpPr>
            <a:xfrm>
              <a:off x="6122490" y="8039834"/>
              <a:ext cx="1784321" cy="503404"/>
              <a:chOff x="5553319" y="2350547"/>
              <a:chExt cx="1784321" cy="517166"/>
            </a:xfrm>
          </p:grpSpPr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DA16B5E8-3FDE-E00E-C7AB-517512D39977}"/>
                  </a:ext>
                </a:extLst>
              </p:cNvPr>
              <p:cNvGrpSpPr/>
              <p:nvPr/>
            </p:nvGrpSpPr>
            <p:grpSpPr>
              <a:xfrm>
                <a:off x="5553319" y="2350547"/>
                <a:ext cx="1784321" cy="517166"/>
                <a:chOff x="7352754" y="4516009"/>
                <a:chExt cx="1784321" cy="564000"/>
              </a:xfrm>
              <a:solidFill>
                <a:srgbClr val="8661C5">
                  <a:lumMod val="20000"/>
                  <a:lumOff val="8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8" name="Rounded Rectangle 34">
                  <a:extLst>
                    <a:ext uri="{FF2B5EF4-FFF2-40B4-BE49-F238E27FC236}">
                      <a16:creationId xmlns:a16="http://schemas.microsoft.com/office/drawing/2014/main" id="{BE619635-110C-DF4D-8C1E-A65E452B69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2754" y="4516009"/>
                  <a:ext cx="1784321" cy="5640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619" name="TextBox 618">
                  <a:extLst>
                    <a:ext uri="{FF2B5EF4-FFF2-40B4-BE49-F238E27FC236}">
                      <a16:creationId xmlns:a16="http://schemas.microsoft.com/office/drawing/2014/main" id="{F6D93E25-3029-9E21-D905-F02863DF8276}"/>
                    </a:ext>
                  </a:extLst>
                </p:cNvPr>
                <p:cNvSpPr txBox="1"/>
                <p:nvPr/>
              </p:nvSpPr>
              <p:spPr>
                <a:xfrm>
                  <a:off x="7469742" y="4570577"/>
                  <a:ext cx="1577204" cy="18965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81933"/>
                      </a:solidFill>
                      <a:effectLst/>
                      <a:uLnTx/>
                      <a:uFillTx/>
                      <a:latin typeface="Segoe UI Semibold" panose="020B0702040204020203" pitchFamily="34" charset="0"/>
                      <a:ea typeface="+mn-ea"/>
                      <a:cs typeface="Segoe UI Semibold" panose="020B0702040204020203" pitchFamily="34" charset="0"/>
                    </a:rPr>
                    <a:t>Microsoft Foundry</a:t>
                  </a:r>
                </a:p>
              </p:txBody>
            </p:sp>
          </p:grpSp>
          <p:sp>
            <p:nvSpPr>
              <p:cNvPr id="617" name="Rounded Rectangle 34">
                <a:extLst>
                  <a:ext uri="{FF2B5EF4-FFF2-40B4-BE49-F238E27FC236}">
                    <a16:creationId xmlns:a16="http://schemas.microsoft.com/office/drawing/2014/main" id="{D152D3EB-7619-A93A-6AD8-4960AF13C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0043" y="2668239"/>
                <a:ext cx="1463735" cy="139572"/>
              </a:xfrm>
              <a:prstGeom prst="roundRect">
                <a:avLst>
                  <a:gd name="adj" fmla="val 13343"/>
                </a:avLst>
              </a:prstGeom>
              <a:solidFill>
                <a:srgbClr val="8661C5">
                  <a:lumMod val="75000"/>
                </a:srgbClr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Foundry IQ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DDE25A9E-F60C-33F6-1784-4BE41C4111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247745" y="8093600"/>
              <a:ext cx="171450" cy="171450"/>
            </a:xfrm>
            <a:prstGeom prst="rect">
              <a:avLst/>
            </a:prstGeom>
          </p:spPr>
        </p:pic>
      </p:grpSp>
      <p:cxnSp>
        <p:nvCxnSpPr>
          <p:cNvPr id="560" name="Connector: Elbow 559">
            <a:extLst>
              <a:ext uri="{FF2B5EF4-FFF2-40B4-BE49-F238E27FC236}">
                <a16:creationId xmlns:a16="http://schemas.microsoft.com/office/drawing/2014/main" id="{1D2C4821-BC5C-49A3-0595-BF04CEDBE59C}"/>
              </a:ext>
            </a:extLst>
          </p:cNvPr>
          <p:cNvCxnSpPr>
            <a:cxnSpLocks/>
            <a:stCxn id="618" idx="0"/>
            <a:endCxn id="912" idx="2"/>
          </p:cNvCxnSpPr>
          <p:nvPr/>
        </p:nvCxnSpPr>
        <p:spPr>
          <a:xfrm rot="16200000" flipV="1">
            <a:off x="5244913" y="6251047"/>
            <a:ext cx="418582" cy="141481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3" name="Connector: Elbow 562">
            <a:extLst>
              <a:ext uri="{FF2B5EF4-FFF2-40B4-BE49-F238E27FC236}">
                <a16:creationId xmlns:a16="http://schemas.microsoft.com/office/drawing/2014/main" id="{FB5DD066-3703-84A2-3188-99B1494F67B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750434" y="5164081"/>
            <a:ext cx="428048" cy="3599731"/>
          </a:xfrm>
          <a:prstGeom prst="bentConnector3">
            <a:avLst>
              <a:gd name="adj1" fmla="val 52225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4" name="Straight Arrow Connector 563">
            <a:extLst>
              <a:ext uri="{FF2B5EF4-FFF2-40B4-BE49-F238E27FC236}">
                <a16:creationId xmlns:a16="http://schemas.microsoft.com/office/drawing/2014/main" id="{A99CC2DD-4920-54C5-419E-33532A434B1B}"/>
              </a:ext>
            </a:extLst>
          </p:cNvPr>
          <p:cNvCxnSpPr>
            <a:cxnSpLocks/>
          </p:cNvCxnSpPr>
          <p:nvPr/>
        </p:nvCxnSpPr>
        <p:spPr>
          <a:xfrm flipH="1" flipV="1">
            <a:off x="7634664" y="6754094"/>
            <a:ext cx="4493" cy="18780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373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7E43E-517F-6099-5B69-1D168CFD0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20BD8E4C-CAE2-EB49-601A-E769189BD4A5}"/>
              </a:ext>
            </a:extLst>
          </p:cNvPr>
          <p:cNvSpPr/>
          <p:nvPr/>
        </p:nvSpPr>
        <p:spPr>
          <a:xfrm>
            <a:off x="-541825" y="-3072062"/>
            <a:ext cx="13076725" cy="156564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Detailed c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onceptual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21BEBD4-CE0F-0AF5-099A-5615CA3A341E}"/>
              </a:ext>
            </a:extLst>
          </p:cNvPr>
          <p:cNvGrpSpPr/>
          <p:nvPr/>
        </p:nvGrpSpPr>
        <p:grpSpPr>
          <a:xfrm>
            <a:off x="189420" y="-2119161"/>
            <a:ext cx="11619815" cy="13925297"/>
            <a:chOff x="1141920" y="-442761"/>
            <a:chExt cx="11619815" cy="13925297"/>
          </a:xfrm>
        </p:grpSpPr>
        <p:sp>
          <p:nvSpPr>
            <p:cNvPr id="10" name="Rounded Rectangle 34">
              <a:extLst>
                <a:ext uri="{FF2B5EF4-FFF2-40B4-BE49-F238E27FC236}">
                  <a16:creationId xmlns:a16="http://schemas.microsoft.com/office/drawing/2014/main" id="{2ABDE970-460E-5917-4E72-8FAF40A86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920" y="-442761"/>
              <a:ext cx="11619815" cy="13925297"/>
            </a:xfrm>
            <a:prstGeom prst="roundRect">
              <a:avLst>
                <a:gd name="adj" fmla="val 59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Unified identity, security, and governance</a:t>
              </a:r>
            </a:p>
          </p:txBody>
        </p:sp>
        <p:sp>
          <p:nvSpPr>
            <p:cNvPr id="11" name="Rounded Rectangle 34">
              <a:extLst>
                <a:ext uri="{FF2B5EF4-FFF2-40B4-BE49-F238E27FC236}">
                  <a16:creationId xmlns:a16="http://schemas.microsoft.com/office/drawing/2014/main" id="{AA72155C-9C4A-6103-DBFE-74E27FD7A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875" y="-27045"/>
              <a:ext cx="1744434" cy="495574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5151BB-E73C-3B3C-D75E-BFB199F1A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435" t="6103" r="14388" b="26029"/>
            <a:stretch>
              <a:fillRect/>
            </a:stretch>
          </p:blipFill>
          <p:spPr>
            <a:xfrm>
              <a:off x="3272906" y="66256"/>
              <a:ext cx="228511" cy="220993"/>
            </a:xfrm>
            <a:prstGeom prst="rect">
              <a:avLst/>
            </a:prstGeom>
          </p:spPr>
        </p:pic>
        <p:sp>
          <p:nvSpPr>
            <p:cNvPr id="14" name="Google Shape;3000;p241">
              <a:extLst>
                <a:ext uri="{FF2B5EF4-FFF2-40B4-BE49-F238E27FC236}">
                  <a16:creationId xmlns:a16="http://schemas.microsoft.com/office/drawing/2014/main" id="{860780CB-C0A2-6CBD-093B-F2D1103261A1}"/>
                </a:ext>
              </a:extLst>
            </p:cNvPr>
            <p:cNvSpPr txBox="1"/>
            <p:nvPr/>
          </p:nvSpPr>
          <p:spPr>
            <a:xfrm>
              <a:off x="3486680" y="20797"/>
              <a:ext cx="144379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Agent 365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1739C2-C058-AD9A-D8AF-94911511E38F}"/>
                </a:ext>
              </a:extLst>
            </p:cNvPr>
            <p:cNvSpPr txBox="1"/>
            <p:nvPr/>
          </p:nvSpPr>
          <p:spPr>
            <a:xfrm>
              <a:off x="3752775" y="182468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Control agents</a:t>
              </a:r>
            </a:p>
          </p:txBody>
        </p:sp>
        <p:sp>
          <p:nvSpPr>
            <p:cNvPr id="18" name="Rounded Rectangle 34">
              <a:extLst>
                <a:ext uri="{FF2B5EF4-FFF2-40B4-BE49-F238E27FC236}">
                  <a16:creationId xmlns:a16="http://schemas.microsoft.com/office/drawing/2014/main" id="{E76782FE-E956-0517-57A4-0B83B0D4D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807" y="-28633"/>
              <a:ext cx="1539272" cy="5031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C6D791A-469B-8F22-70B7-3570C0B1E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0923" y="48028"/>
              <a:ext cx="231375" cy="234589"/>
            </a:xfrm>
            <a:prstGeom prst="rect">
              <a:avLst/>
            </a:prstGeom>
          </p:spPr>
        </p:pic>
        <p:sp>
          <p:nvSpPr>
            <p:cNvPr id="21" name="Google Shape;3000;p241">
              <a:extLst>
                <a:ext uri="{FF2B5EF4-FFF2-40B4-BE49-F238E27FC236}">
                  <a16:creationId xmlns:a16="http://schemas.microsoft.com/office/drawing/2014/main" id="{1FC09303-0CF6-C416-039E-57321C346CFA}"/>
                </a:ext>
              </a:extLst>
            </p:cNvPr>
            <p:cNvSpPr txBox="1"/>
            <p:nvPr/>
          </p:nvSpPr>
          <p:spPr>
            <a:xfrm>
              <a:off x="7379944" y="27762"/>
              <a:ext cx="1144038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Entra</a:t>
              </a:r>
              <a:endParaRPr kumimoji="0" lang="en-US" sz="1000" b="0" i="0" u="none" strike="noStrike" kern="0" cap="none" spc="0" normalizeH="0" baseline="0" noProof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F1DAEA-8C68-05ED-3E53-B9D759B58887}"/>
                </a:ext>
              </a:extLst>
            </p:cNvPr>
            <p:cNvSpPr txBox="1"/>
            <p:nvPr/>
          </p:nvSpPr>
          <p:spPr>
            <a:xfrm>
              <a:off x="7583761" y="195541"/>
              <a:ext cx="894715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identity</a:t>
              </a:r>
            </a:p>
          </p:txBody>
        </p:sp>
        <p:sp>
          <p:nvSpPr>
            <p:cNvPr id="28" name="Rounded Rectangle 34">
              <a:extLst>
                <a:ext uri="{FF2B5EF4-FFF2-40B4-BE49-F238E27FC236}">
                  <a16:creationId xmlns:a16="http://schemas.microsoft.com/office/drawing/2014/main" id="{CB955B2D-AEE3-BD4C-5BC4-815CFE1D89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120" y="-27045"/>
              <a:ext cx="1552302" cy="4955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FC949FD-CA37-D8D7-A7D2-101273159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2" t="6932" r="6932" b="6932"/>
            <a:stretch/>
          </p:blipFill>
          <p:spPr bwMode="auto">
            <a:xfrm>
              <a:off x="5329232" y="78048"/>
              <a:ext cx="203941" cy="207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Google Shape;3000;p241">
              <a:extLst>
                <a:ext uri="{FF2B5EF4-FFF2-40B4-BE49-F238E27FC236}">
                  <a16:creationId xmlns:a16="http://schemas.microsoft.com/office/drawing/2014/main" id="{7FC42338-A30B-DECF-5862-0845F244A516}"/>
                </a:ext>
              </a:extLst>
            </p:cNvPr>
            <p:cNvSpPr txBox="1"/>
            <p:nvPr/>
          </p:nvSpPr>
          <p:spPr>
            <a:xfrm>
              <a:off x="5491225" y="27501"/>
              <a:ext cx="138448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Defender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503854-6EFF-8F3F-31BA-5D51B967C723}"/>
                </a:ext>
              </a:extLst>
            </p:cNvPr>
            <p:cNvSpPr txBox="1"/>
            <p:nvPr/>
          </p:nvSpPr>
          <p:spPr>
            <a:xfrm>
              <a:off x="5767863" y="183554"/>
              <a:ext cx="883580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security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8C98586-CC93-EC68-F468-D0998414168A}"/>
                </a:ext>
              </a:extLst>
            </p:cNvPr>
            <p:cNvSpPr/>
            <p:nvPr/>
          </p:nvSpPr>
          <p:spPr>
            <a:xfrm>
              <a:off x="8843484" y="-27045"/>
              <a:ext cx="1554480" cy="501586"/>
            </a:xfrm>
            <a:prstGeom prst="roundRect">
              <a:avLst>
                <a:gd name="adj" fmla="val 5159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FC2C60B-620D-D502-D6B0-A243FFCE1589}"/>
                </a:ext>
              </a:extLst>
            </p:cNvPr>
            <p:cNvSpPr txBox="1"/>
            <p:nvPr/>
          </p:nvSpPr>
          <p:spPr>
            <a:xfrm>
              <a:off x="9370904" y="213850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Govern all data</a:t>
              </a:r>
            </a:p>
          </p:txBody>
        </p:sp>
        <p:pic>
          <p:nvPicPr>
            <p:cNvPr id="42" name="purview">
              <a:extLst>
                <a:ext uri="{FF2B5EF4-FFF2-40B4-BE49-F238E27FC236}">
                  <a16:creationId xmlns:a16="http://schemas.microsoft.com/office/drawing/2014/main" id="{34BCF6E2-E66A-7FF3-39F6-470B562DD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8933341" y="91131"/>
              <a:ext cx="216296" cy="211882"/>
            </a:xfrm>
            <a:prstGeom prst="rect">
              <a:avLst/>
            </a:prstGeom>
          </p:spPr>
        </p:pic>
        <p:sp>
          <p:nvSpPr>
            <p:cNvPr id="47" name="Google Shape;3000;p241">
              <a:extLst>
                <a:ext uri="{FF2B5EF4-FFF2-40B4-BE49-F238E27FC236}">
                  <a16:creationId xmlns:a16="http://schemas.microsoft.com/office/drawing/2014/main" id="{B271B131-434F-494A-01D3-453C74F026C0}"/>
                </a:ext>
              </a:extLst>
            </p:cNvPr>
            <p:cNvSpPr txBox="1"/>
            <p:nvPr/>
          </p:nvSpPr>
          <p:spPr>
            <a:xfrm>
              <a:off x="9069553" y="29811"/>
              <a:ext cx="1355438" cy="26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</a:t>
              </a:r>
              <a:r>
                <a:rPr kumimoji="0" lang="en-US" sz="105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 Purview</a:t>
              </a:r>
              <a:endParaRPr kumimoji="0" lang="en-US" sz="1050" b="1" i="0" u="none" strike="noStrike" kern="0" cap="none" spc="0" normalizeH="0" baseline="0" noProof="0">
                <a:ln w="3175">
                  <a:noFill/>
                </a:ln>
                <a:gradFill>
                  <a:gsLst>
                    <a:gs pos="83000">
                      <a:srgbClr val="1576AE"/>
                    </a:gs>
                    <a:gs pos="0">
                      <a:srgbClr val="2D817C"/>
                    </a:gs>
                  </a:gsLst>
                  <a:lin ang="30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</p:grp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9D2C4BC8-F383-7EB0-5F4F-8D039CEF2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5098" y="-721183"/>
            <a:ext cx="10724101" cy="8305609"/>
          </a:xfrm>
          <a:prstGeom prst="roundRect">
            <a:avLst>
              <a:gd name="adj" fmla="val 0"/>
            </a:avLst>
          </a:prstGeom>
          <a:solidFill>
            <a:srgbClr val="EBF6FF"/>
          </a:solidFill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37" name="Rectangle: Rounded Corners 636">
            <a:extLst>
              <a:ext uri="{FF2B5EF4-FFF2-40B4-BE49-F238E27FC236}">
                <a16:creationId xmlns:a16="http://schemas.microsoft.com/office/drawing/2014/main" id="{7EB89D32-9EF3-2515-9D46-E479B6E83A01}"/>
              </a:ext>
            </a:extLst>
          </p:cNvPr>
          <p:cNvSpPr/>
          <p:nvPr/>
        </p:nvSpPr>
        <p:spPr>
          <a:xfrm>
            <a:off x="916532" y="-605653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91A23456-2E21-785A-D23C-B4A69162F2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4943" y="-591314"/>
            <a:ext cx="159710" cy="159710"/>
          </a:xfrm>
          <a:prstGeom prst="rect">
            <a:avLst/>
          </a:prstGeom>
        </p:spPr>
      </p:pic>
      <p:pic>
        <p:nvPicPr>
          <p:cNvPr id="558" name="Picture 557">
            <a:extLst>
              <a:ext uri="{FF2B5EF4-FFF2-40B4-BE49-F238E27FC236}">
                <a16:creationId xmlns:a16="http://schemas.microsoft.com/office/drawing/2014/main" id="{C283AE82-1213-3778-46AD-313190A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78" t="22936" r="3508" b="28354"/>
          <a:stretch>
            <a:fillRect/>
          </a:stretch>
        </p:blipFill>
        <p:spPr>
          <a:xfrm>
            <a:off x="-311363" y="12080486"/>
            <a:ext cx="2077419" cy="3698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90E9B1-C227-EEDC-ACB2-60A5FB31C8F5}"/>
              </a:ext>
            </a:extLst>
          </p:cNvPr>
          <p:cNvSpPr/>
          <p:nvPr/>
        </p:nvSpPr>
        <p:spPr>
          <a:xfrm>
            <a:off x="1216379" y="3479783"/>
            <a:ext cx="9619846" cy="381394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1D79EDE-6CC7-9071-2A72-C616DA8DE044}"/>
              </a:ext>
            </a:extLst>
          </p:cNvPr>
          <p:cNvSpPr txBox="1"/>
          <p:nvPr/>
        </p:nvSpPr>
        <p:spPr>
          <a:xfrm>
            <a:off x="6995955" y="6450007"/>
            <a:ext cx="2129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a </a:t>
            </a: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Foundry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resource to the environments where you need PaaS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4BE64A08-1DBE-F1F7-5F58-FD84007857F7}"/>
              </a:ext>
            </a:extLst>
          </p:cNvPr>
          <p:cNvGrpSpPr/>
          <p:nvPr/>
        </p:nvGrpSpPr>
        <p:grpSpPr>
          <a:xfrm>
            <a:off x="9204663" y="-606942"/>
            <a:ext cx="1608261" cy="274728"/>
            <a:chOff x="3443406" y="7100148"/>
            <a:chExt cx="1659381" cy="274728"/>
          </a:xfrm>
        </p:grpSpPr>
        <p:sp>
          <p:nvSpPr>
            <p:cNvPr id="920" name="Rectangle: Rounded Corners 919">
              <a:extLst>
                <a:ext uri="{FF2B5EF4-FFF2-40B4-BE49-F238E27FC236}">
                  <a16:creationId xmlns:a16="http://schemas.microsoft.com/office/drawing/2014/main" id="{9A432802-0A6E-A87F-143C-F5CD9CE27E21}"/>
                </a:ext>
              </a:extLst>
            </p:cNvPr>
            <p:cNvSpPr/>
            <p:nvPr/>
          </p:nvSpPr>
          <p:spPr>
            <a:xfrm>
              <a:off x="3443406" y="7100148"/>
              <a:ext cx="1659381" cy="27472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One or more Azure subscriptions</a:t>
              </a:r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99C54835-609F-4C1E-9278-4C95068BEDFF}"/>
                </a:ext>
              </a:extLst>
            </p:cNvPr>
            <p:cNvGrpSpPr/>
            <p:nvPr/>
          </p:nvGrpSpPr>
          <p:grpSpPr>
            <a:xfrm>
              <a:off x="3500387" y="7173180"/>
              <a:ext cx="187620" cy="145313"/>
              <a:chOff x="691486" y="408295"/>
              <a:chExt cx="307235" cy="228600"/>
            </a:xfrm>
          </p:grpSpPr>
          <p:sp>
            <p:nvSpPr>
              <p:cNvPr id="914" name="Oval 913">
                <a:extLst>
                  <a:ext uri="{FF2B5EF4-FFF2-40B4-BE49-F238E27FC236}">
                    <a16:creationId xmlns:a16="http://schemas.microsoft.com/office/drawing/2014/main" id="{F421D34F-75DE-CF01-7329-A54A94CF920D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915" name="Oval 914">
                <a:extLst>
                  <a:ext uri="{FF2B5EF4-FFF2-40B4-BE49-F238E27FC236}">
                    <a16:creationId xmlns:a16="http://schemas.microsoft.com/office/drawing/2014/main" id="{23DB7361-B88D-BE19-C530-FC6D4A35EA0E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916" name="Group 915">
                <a:extLst>
                  <a:ext uri="{FF2B5EF4-FFF2-40B4-BE49-F238E27FC236}">
                    <a16:creationId xmlns:a16="http://schemas.microsoft.com/office/drawing/2014/main" id="{CD4D667A-5792-B8A5-4367-0784E8603DF3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057DBC86-4587-C852-3811-4BE56DEC524D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918" name="Picture 917">
                  <a:extLst>
                    <a:ext uri="{FF2B5EF4-FFF2-40B4-BE49-F238E27FC236}">
                      <a16:creationId xmlns:a16="http://schemas.microsoft.com/office/drawing/2014/main" id="{C69FE77B-0D56-6474-9312-774D249749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419F2E0C-CBB8-AB33-8400-320EFB929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157109" y="-133315"/>
            <a:ext cx="9671716" cy="3228805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2B0E501-E170-6A04-F5AD-797B86B12499}"/>
              </a:ext>
            </a:extLst>
          </p:cNvPr>
          <p:cNvSpPr/>
          <p:nvPr/>
        </p:nvSpPr>
        <p:spPr>
          <a:xfrm>
            <a:off x="1451025" y="377885"/>
            <a:ext cx="9262987" cy="1475298"/>
          </a:xfrm>
          <a:prstGeom prst="rect">
            <a:avLst/>
          </a:prstGeom>
          <a:solidFill>
            <a:srgbClr val="F8F8F8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60F3F06-5729-5593-76F2-EB127BAEA6A0}"/>
              </a:ext>
            </a:extLst>
          </p:cNvPr>
          <p:cNvSpPr/>
          <p:nvPr/>
        </p:nvSpPr>
        <p:spPr>
          <a:xfrm>
            <a:off x="7306728" y="463743"/>
            <a:ext cx="1191742" cy="24642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Intermediate root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E485BD4-3793-D4D2-A71D-F6562FCA4265}"/>
              </a:ext>
            </a:extLst>
          </p:cNvPr>
          <p:cNvSpPr/>
          <p:nvPr/>
        </p:nvSpPr>
        <p:spPr>
          <a:xfrm>
            <a:off x="6993037" y="957138"/>
            <a:ext cx="1093317" cy="340343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Landing zones</a:t>
            </a:r>
          </a:p>
        </p:txBody>
      </p:sp>
      <p:sp>
        <p:nvSpPr>
          <p:cNvPr id="922" name="Rectangle: Rounded Corners 921">
            <a:extLst>
              <a:ext uri="{FF2B5EF4-FFF2-40B4-BE49-F238E27FC236}">
                <a16:creationId xmlns:a16="http://schemas.microsoft.com/office/drawing/2014/main" id="{1E2F6F2E-7A32-830F-1243-F9C10E20FA85}"/>
              </a:ext>
            </a:extLst>
          </p:cNvPr>
          <p:cNvSpPr/>
          <p:nvPr/>
        </p:nvSpPr>
        <p:spPr>
          <a:xfrm>
            <a:off x="3040749" y="939735"/>
            <a:ext cx="870338" cy="32757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</a:t>
            </a:r>
          </a:p>
        </p:txBody>
      </p:sp>
      <p:sp>
        <p:nvSpPr>
          <p:cNvPr id="923" name="Rectangle: Rounded Corners 922">
            <a:extLst>
              <a:ext uri="{FF2B5EF4-FFF2-40B4-BE49-F238E27FC236}">
                <a16:creationId xmlns:a16="http://schemas.microsoft.com/office/drawing/2014/main" id="{6C46DD6B-5571-CDE4-E3C2-F0EBFB8FE59E}"/>
              </a:ext>
            </a:extLst>
          </p:cNvPr>
          <p:cNvSpPr/>
          <p:nvPr/>
        </p:nvSpPr>
        <p:spPr>
          <a:xfrm>
            <a:off x="5543612" y="1489673"/>
            <a:ext cx="1176598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 (“Corp”)</a:t>
            </a:r>
          </a:p>
        </p:txBody>
      </p:sp>
      <p:sp>
        <p:nvSpPr>
          <p:cNvPr id="926" name="Rectangle: Rounded Corners 925">
            <a:extLst>
              <a:ext uri="{FF2B5EF4-FFF2-40B4-BE49-F238E27FC236}">
                <a16:creationId xmlns:a16="http://schemas.microsoft.com/office/drawing/2014/main" id="{3E38B6C7-4CA4-02C2-9333-C7444D91C1FB}"/>
              </a:ext>
            </a:extLst>
          </p:cNvPr>
          <p:cNvSpPr/>
          <p:nvPr/>
        </p:nvSpPr>
        <p:spPr>
          <a:xfrm>
            <a:off x="2466299" y="1468107"/>
            <a:ext cx="989457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Management</a:t>
            </a:r>
          </a:p>
        </p:txBody>
      </p:sp>
      <p:sp>
        <p:nvSpPr>
          <p:cNvPr id="928" name="Rectangle: Rounded Corners 927">
            <a:extLst>
              <a:ext uri="{FF2B5EF4-FFF2-40B4-BE49-F238E27FC236}">
                <a16:creationId xmlns:a16="http://schemas.microsoft.com/office/drawing/2014/main" id="{8F1122B9-EE97-039B-AB9F-535022A9CED9}"/>
              </a:ext>
            </a:extLst>
          </p:cNvPr>
          <p:cNvSpPr/>
          <p:nvPr/>
        </p:nvSpPr>
        <p:spPr>
          <a:xfrm>
            <a:off x="4426467" y="1471401"/>
            <a:ext cx="954503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Connectivity</a:t>
            </a:r>
          </a:p>
        </p:txBody>
      </p:sp>
      <p:sp>
        <p:nvSpPr>
          <p:cNvPr id="931" name="Rectangle: Rounded Corners 930">
            <a:extLst>
              <a:ext uri="{FF2B5EF4-FFF2-40B4-BE49-F238E27FC236}">
                <a16:creationId xmlns:a16="http://schemas.microsoft.com/office/drawing/2014/main" id="{9BB7522B-ECA4-7E47-2B3A-938262C5DFD5}"/>
              </a:ext>
            </a:extLst>
          </p:cNvPr>
          <p:cNvSpPr/>
          <p:nvPr/>
        </p:nvSpPr>
        <p:spPr>
          <a:xfrm>
            <a:off x="3503706" y="1473011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Identity</a:t>
            </a:r>
          </a:p>
        </p:txBody>
      </p:sp>
      <p:sp>
        <p:nvSpPr>
          <p:cNvPr id="933" name="Rectangle: Rounded Corners 932">
            <a:extLst>
              <a:ext uri="{FF2B5EF4-FFF2-40B4-BE49-F238E27FC236}">
                <a16:creationId xmlns:a16="http://schemas.microsoft.com/office/drawing/2014/main" id="{92EB2919-523D-94EE-91A3-74D522B3CFE2}"/>
              </a:ext>
            </a:extLst>
          </p:cNvPr>
          <p:cNvSpPr/>
          <p:nvPr/>
        </p:nvSpPr>
        <p:spPr>
          <a:xfrm>
            <a:off x="1540363" y="1463603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Security</a:t>
            </a:r>
          </a:p>
        </p:txBody>
      </p:sp>
      <p:sp>
        <p:nvSpPr>
          <p:cNvPr id="934" name="Rectangle: Rounded Corners 933">
            <a:extLst>
              <a:ext uri="{FF2B5EF4-FFF2-40B4-BE49-F238E27FC236}">
                <a16:creationId xmlns:a16="http://schemas.microsoft.com/office/drawing/2014/main" id="{61D0C073-3688-E406-5BA5-9226339F91DB}"/>
              </a:ext>
            </a:extLst>
          </p:cNvPr>
          <p:cNvSpPr/>
          <p:nvPr/>
        </p:nvSpPr>
        <p:spPr>
          <a:xfrm>
            <a:off x="1403217" y="407889"/>
            <a:ext cx="1581827" cy="2845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Management groups</a:t>
            </a:r>
          </a:p>
        </p:txBody>
      </p:sp>
      <p:cxnSp>
        <p:nvCxnSpPr>
          <p:cNvPr id="937" name="Straight Connector 54">
            <a:extLst>
              <a:ext uri="{FF2B5EF4-FFF2-40B4-BE49-F238E27FC236}">
                <a16:creationId xmlns:a16="http://schemas.microsoft.com/office/drawing/2014/main" id="{91FEA43B-2C88-A22E-3A8C-642976266EE8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87770" y="653071"/>
            <a:ext cx="204096" cy="14278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8" name="Straight Connector 54">
            <a:extLst>
              <a:ext uri="{FF2B5EF4-FFF2-40B4-BE49-F238E27FC236}">
                <a16:creationId xmlns:a16="http://schemas.microsoft.com/office/drawing/2014/main" id="{CA3A79A3-78F6-DC72-AFCD-74A6C3F7A859}"/>
              </a:ext>
            </a:extLst>
          </p:cNvPr>
          <p:cNvCxnSpPr>
            <a:cxnSpLocks/>
            <a:stCxn id="922" idx="2"/>
            <a:endCxn id="933" idx="0"/>
          </p:cNvCxnSpPr>
          <p:nvPr/>
        </p:nvCxnSpPr>
        <p:spPr>
          <a:xfrm rot="5400000">
            <a:off x="2627576" y="615261"/>
            <a:ext cx="196298" cy="150038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9" name="Straight Connector 938">
            <a:extLst>
              <a:ext uri="{FF2B5EF4-FFF2-40B4-BE49-F238E27FC236}">
                <a16:creationId xmlns:a16="http://schemas.microsoft.com/office/drawing/2014/main" id="{075F0274-62F4-41E0-18B2-82B2B28DE123}"/>
              </a:ext>
            </a:extLst>
          </p:cNvPr>
          <p:cNvCxnSpPr>
            <a:cxnSpLocks/>
            <a:endCxn id="931" idx="0"/>
          </p:cNvCxnSpPr>
          <p:nvPr/>
        </p:nvCxnSpPr>
        <p:spPr>
          <a:xfrm>
            <a:off x="3938875" y="1362113"/>
            <a:ext cx="0" cy="11089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0" name="Straight Connector 939">
            <a:extLst>
              <a:ext uri="{FF2B5EF4-FFF2-40B4-BE49-F238E27FC236}">
                <a16:creationId xmlns:a16="http://schemas.microsoft.com/office/drawing/2014/main" id="{F74C5E0E-063D-FF76-7B5C-F5B765C3B3F7}"/>
              </a:ext>
            </a:extLst>
          </p:cNvPr>
          <p:cNvCxnSpPr>
            <a:cxnSpLocks/>
          </p:cNvCxnSpPr>
          <p:nvPr/>
        </p:nvCxnSpPr>
        <p:spPr>
          <a:xfrm flipH="1">
            <a:off x="2959569" y="1377561"/>
            <a:ext cx="1458" cy="9348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1" name="Straight Connector 54">
            <a:extLst>
              <a:ext uri="{FF2B5EF4-FFF2-40B4-BE49-F238E27FC236}">
                <a16:creationId xmlns:a16="http://schemas.microsoft.com/office/drawing/2014/main" id="{9ECD8985-DB4C-3D67-86A5-4FF4333E269D}"/>
              </a:ext>
            </a:extLst>
          </p:cNvPr>
          <p:cNvCxnSpPr>
            <a:cxnSpLocks/>
            <a:stCxn id="59" idx="2"/>
            <a:endCxn id="923" idx="0"/>
          </p:cNvCxnSpPr>
          <p:nvPr/>
        </p:nvCxnSpPr>
        <p:spPr>
          <a:xfrm rot="5400000">
            <a:off x="6739708" y="689685"/>
            <a:ext cx="192192" cy="140778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2" name="Straight Connector 54">
            <a:extLst>
              <a:ext uri="{FF2B5EF4-FFF2-40B4-BE49-F238E27FC236}">
                <a16:creationId xmlns:a16="http://schemas.microsoft.com/office/drawing/2014/main" id="{53F9EACE-92B7-9E0A-A5F0-9C8032525B1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819452" y="1022488"/>
            <a:ext cx="185562" cy="74507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8CAC493F-28EE-1E7E-9CE4-86EDC51FA7E0}"/>
              </a:ext>
            </a:extLst>
          </p:cNvPr>
          <p:cNvGrpSpPr/>
          <p:nvPr/>
        </p:nvGrpSpPr>
        <p:grpSpPr>
          <a:xfrm>
            <a:off x="1862796" y="2029988"/>
            <a:ext cx="307235" cy="228600"/>
            <a:chOff x="498603" y="346381"/>
            <a:chExt cx="307235" cy="228600"/>
          </a:xfrm>
        </p:grpSpPr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8832BB52-66B3-3B30-6A0C-37F7B90F51BD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BC8946F9-590D-EFA5-AAEE-D85418C28607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9" name="Group 948">
              <a:extLst>
                <a:ext uri="{FF2B5EF4-FFF2-40B4-BE49-F238E27FC236}">
                  <a16:creationId xmlns:a16="http://schemas.microsoft.com/office/drawing/2014/main" id="{329642EE-0E83-E2C9-A29C-2D869F915EAF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0" name="Oval 949">
                <a:extLst>
                  <a:ext uri="{FF2B5EF4-FFF2-40B4-BE49-F238E27FC236}">
                    <a16:creationId xmlns:a16="http://schemas.microsoft.com/office/drawing/2014/main" id="{EB5B2329-8059-8171-0B52-8963CD2FC6A3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1" name="Picture 950">
                <a:extLst>
                  <a:ext uri="{FF2B5EF4-FFF2-40B4-BE49-F238E27FC236}">
                    <a16:creationId xmlns:a16="http://schemas.microsoft.com/office/drawing/2014/main" id="{70EBEBBB-9309-7D05-AFAA-F7CC94DA42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952" name="Straight Connector 533">
            <a:extLst>
              <a:ext uri="{FF2B5EF4-FFF2-40B4-BE49-F238E27FC236}">
                <a16:creationId xmlns:a16="http://schemas.microsoft.com/office/drawing/2014/main" id="{55404B76-EBB4-7ABB-EA56-0BE2BAAF1FD5}"/>
              </a:ext>
            </a:extLst>
          </p:cNvPr>
          <p:cNvCxnSpPr>
            <a:cxnSpLocks/>
            <a:stCxn id="57" idx="2"/>
            <a:endCxn id="922" idx="0"/>
          </p:cNvCxnSpPr>
          <p:nvPr/>
        </p:nvCxnSpPr>
        <p:spPr>
          <a:xfrm rot="5400000">
            <a:off x="5574473" y="-1388391"/>
            <a:ext cx="229572" cy="442668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3" name="Straight Connector 952">
            <a:extLst>
              <a:ext uri="{FF2B5EF4-FFF2-40B4-BE49-F238E27FC236}">
                <a16:creationId xmlns:a16="http://schemas.microsoft.com/office/drawing/2014/main" id="{B74A6B17-494A-38BB-5086-A57A7C3244DA}"/>
              </a:ext>
            </a:extLst>
          </p:cNvPr>
          <p:cNvCxnSpPr>
            <a:cxnSpLocks/>
            <a:stCxn id="933" idx="2"/>
            <a:endCxn id="950" idx="0"/>
          </p:cNvCxnSpPr>
          <p:nvPr/>
        </p:nvCxnSpPr>
        <p:spPr>
          <a:xfrm>
            <a:off x="1975532" y="1748145"/>
            <a:ext cx="1564" cy="28184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6AD72EC2-4202-A461-4901-D2066F34C363}"/>
              </a:ext>
            </a:extLst>
          </p:cNvPr>
          <p:cNvGrpSpPr/>
          <p:nvPr/>
        </p:nvGrpSpPr>
        <p:grpSpPr>
          <a:xfrm>
            <a:off x="2848036" y="2029988"/>
            <a:ext cx="307235" cy="228600"/>
            <a:chOff x="498603" y="346381"/>
            <a:chExt cx="307235" cy="228600"/>
          </a:xfrm>
        </p:grpSpPr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7B437EB2-BEAB-5874-F13C-792273BA0F30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2D73C336-8CE0-6F5F-CE10-B6C96E699AB3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31B5BBD8-AEE5-CA2E-1117-592BC4384CE1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4AFEBAD2-6358-52AD-39E2-209AC7E657DD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9" name="Picture 958">
                <a:extLst>
                  <a:ext uri="{FF2B5EF4-FFF2-40B4-BE49-F238E27FC236}">
                    <a16:creationId xmlns:a16="http://schemas.microsoft.com/office/drawing/2014/main" id="{5C1DD21A-730E-68A2-9E6D-58A09F4B6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B4B0E190-BB32-0665-F351-FF367FCABC5F}"/>
              </a:ext>
            </a:extLst>
          </p:cNvPr>
          <p:cNvCxnSpPr>
            <a:cxnSpLocks/>
            <a:stCxn id="926" idx="2"/>
            <a:endCxn id="958" idx="0"/>
          </p:cNvCxnSpPr>
          <p:nvPr/>
        </p:nvCxnSpPr>
        <p:spPr>
          <a:xfrm>
            <a:off x="2961028" y="1752649"/>
            <a:ext cx="1308" cy="27733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DB67A5C4-76E2-66DD-24BF-22AC06D79A21}"/>
              </a:ext>
            </a:extLst>
          </p:cNvPr>
          <p:cNvGrpSpPr/>
          <p:nvPr/>
        </p:nvGrpSpPr>
        <p:grpSpPr>
          <a:xfrm>
            <a:off x="3823403" y="2029988"/>
            <a:ext cx="307235" cy="228600"/>
            <a:chOff x="498603" y="346381"/>
            <a:chExt cx="307235" cy="228600"/>
          </a:xfrm>
        </p:grpSpPr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6DAACC5E-8070-0BE8-D02B-B952E9C41B19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916EFB75-B98B-CB9F-055C-3C6AED4C9047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3A4518A8-85BF-D789-97ED-80909A7E1128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B912C12-9E75-438F-1A73-F88029F9B375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8" name="Picture 547">
                <a:extLst>
                  <a:ext uri="{FF2B5EF4-FFF2-40B4-BE49-F238E27FC236}">
                    <a16:creationId xmlns:a16="http://schemas.microsoft.com/office/drawing/2014/main" id="{04346DD6-8E21-A63B-6F3E-5F3721D972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4D38EFD1-8DF8-CEA9-5A39-92DE9BBFEAFF}"/>
              </a:ext>
            </a:extLst>
          </p:cNvPr>
          <p:cNvCxnSpPr>
            <a:cxnSpLocks/>
            <a:stCxn id="931" idx="2"/>
            <a:endCxn id="547" idx="0"/>
          </p:cNvCxnSpPr>
          <p:nvPr/>
        </p:nvCxnSpPr>
        <p:spPr>
          <a:xfrm flipH="1">
            <a:off x="3937703" y="1757553"/>
            <a:ext cx="1172" cy="27243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CE502EB2-9C2E-73D3-C434-F7C234062384}"/>
              </a:ext>
            </a:extLst>
          </p:cNvPr>
          <p:cNvGrpSpPr/>
          <p:nvPr/>
        </p:nvGrpSpPr>
        <p:grpSpPr>
          <a:xfrm>
            <a:off x="4783724" y="2029988"/>
            <a:ext cx="307235" cy="228600"/>
            <a:chOff x="498603" y="346381"/>
            <a:chExt cx="307235" cy="228600"/>
          </a:xfrm>
        </p:grpSpPr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818C4A23-3F26-825F-F504-56876C2E70D1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D9481A5A-16F0-DA8F-FD7F-002ED0275971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7D2B09DE-4112-2980-633C-3663162435FD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53CB3431-C40E-4E96-ADD2-AE926281AEA5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55" name="Picture 554">
                <a:extLst>
                  <a:ext uri="{FF2B5EF4-FFF2-40B4-BE49-F238E27FC236}">
                    <a16:creationId xmlns:a16="http://schemas.microsoft.com/office/drawing/2014/main" id="{B6E20005-6B3A-B23A-966E-D77BEF599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D19F3EA8-8061-5E66-730A-84957B93017C}"/>
              </a:ext>
            </a:extLst>
          </p:cNvPr>
          <p:cNvCxnSpPr>
            <a:cxnSpLocks/>
            <a:endCxn id="554" idx="0"/>
          </p:cNvCxnSpPr>
          <p:nvPr/>
        </p:nvCxnSpPr>
        <p:spPr>
          <a:xfrm flipH="1">
            <a:off x="4898024" y="1763247"/>
            <a:ext cx="1172" cy="2667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2" name="Rectangle: Rounded Corners 961">
            <a:extLst>
              <a:ext uri="{FF2B5EF4-FFF2-40B4-BE49-F238E27FC236}">
                <a16:creationId xmlns:a16="http://schemas.microsoft.com/office/drawing/2014/main" id="{48F7EF75-C92F-97CB-5657-ED1A217BFE18}"/>
              </a:ext>
            </a:extLst>
          </p:cNvPr>
          <p:cNvSpPr/>
          <p:nvPr/>
        </p:nvSpPr>
        <p:spPr>
          <a:xfrm>
            <a:off x="5113681" y="-79234"/>
            <a:ext cx="1733902" cy="23950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</a:t>
            </a:r>
          </a:p>
        </p:txBody>
      </p:sp>
      <p:cxnSp>
        <p:nvCxnSpPr>
          <p:cNvPr id="963" name="Straight Connector 962">
            <a:extLst>
              <a:ext uri="{FF2B5EF4-FFF2-40B4-BE49-F238E27FC236}">
                <a16:creationId xmlns:a16="http://schemas.microsoft.com/office/drawing/2014/main" id="{D8318CA3-BAF0-4312-FEEF-3AFAE15F6464}"/>
              </a:ext>
            </a:extLst>
          </p:cNvPr>
          <p:cNvCxnSpPr>
            <a:cxnSpLocks/>
            <a:stCxn id="964" idx="2"/>
            <a:endCxn id="57" idx="0"/>
          </p:cNvCxnSpPr>
          <p:nvPr/>
        </p:nvCxnSpPr>
        <p:spPr>
          <a:xfrm>
            <a:off x="7899940" y="246257"/>
            <a:ext cx="2659" cy="2174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4" name="Rectangle: Rounded Corners 963">
            <a:extLst>
              <a:ext uri="{FF2B5EF4-FFF2-40B4-BE49-F238E27FC236}">
                <a16:creationId xmlns:a16="http://schemas.microsoft.com/office/drawing/2014/main" id="{C78ADEC6-928D-F990-BD1E-AC52090C9FF6}"/>
              </a:ext>
            </a:extLst>
          </p:cNvPr>
          <p:cNvSpPr/>
          <p:nvPr/>
        </p:nvSpPr>
        <p:spPr>
          <a:xfrm>
            <a:off x="7221955" y="-38285"/>
            <a:ext cx="1355969" cy="284542"/>
          </a:xfrm>
          <a:prstGeom prst="round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Tenant root group</a:t>
            </a:r>
          </a:p>
        </p:txBody>
      </p:sp>
      <p:sp>
        <p:nvSpPr>
          <p:cNvPr id="989" name="TextBox 988">
            <a:extLst>
              <a:ext uri="{FF2B5EF4-FFF2-40B4-BE49-F238E27FC236}">
                <a16:creationId xmlns:a16="http://schemas.microsoft.com/office/drawing/2014/main" id="{222EE1F9-6587-B57A-5305-1AAE1C2DA19A}"/>
              </a:ext>
            </a:extLst>
          </p:cNvPr>
          <p:cNvSpPr txBox="1"/>
          <p:nvPr/>
        </p:nvSpPr>
        <p:spPr>
          <a:xfrm>
            <a:off x="5825634" y="971725"/>
            <a:ext cx="870339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For application landing zones</a:t>
            </a:r>
          </a:p>
        </p:txBody>
      </p:sp>
      <p:cxnSp>
        <p:nvCxnSpPr>
          <p:cNvPr id="990" name="Straight Arrow Connector 989">
            <a:extLst>
              <a:ext uri="{FF2B5EF4-FFF2-40B4-BE49-F238E27FC236}">
                <a16:creationId xmlns:a16="http://schemas.microsoft.com/office/drawing/2014/main" id="{C5C13B49-9847-F752-207E-B5FD3147AF35}"/>
              </a:ext>
            </a:extLst>
          </p:cNvPr>
          <p:cNvCxnSpPr>
            <a:cxnSpLocks/>
            <a:stCxn id="989" idx="3"/>
            <a:endCxn id="59" idx="1"/>
          </p:cNvCxnSpPr>
          <p:nvPr/>
        </p:nvCxnSpPr>
        <p:spPr>
          <a:xfrm>
            <a:off x="6695973" y="1125614"/>
            <a:ext cx="297064" cy="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4" name="Rectangle: Rounded Corners 993">
            <a:extLst>
              <a:ext uri="{FF2B5EF4-FFF2-40B4-BE49-F238E27FC236}">
                <a16:creationId xmlns:a16="http://schemas.microsoft.com/office/drawing/2014/main" id="{6D56AC8D-E9D4-652B-3A18-C45214F2A775}"/>
              </a:ext>
            </a:extLst>
          </p:cNvPr>
          <p:cNvSpPr/>
          <p:nvPr/>
        </p:nvSpPr>
        <p:spPr>
          <a:xfrm>
            <a:off x="7904391" y="1485425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D73528E9-42C4-65EF-4352-646AC60FBC3E}"/>
              </a:ext>
            </a:extLst>
          </p:cNvPr>
          <p:cNvCxnSpPr>
            <a:cxnSpLocks/>
          </p:cNvCxnSpPr>
          <p:nvPr/>
        </p:nvCxnSpPr>
        <p:spPr>
          <a:xfrm flipH="1">
            <a:off x="7271021" y="1386675"/>
            <a:ext cx="1172" cy="2659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5" name="Rectangle: Rounded Corners 924">
            <a:extLst>
              <a:ext uri="{FF2B5EF4-FFF2-40B4-BE49-F238E27FC236}">
                <a16:creationId xmlns:a16="http://schemas.microsoft.com/office/drawing/2014/main" id="{7BA00743-4D70-54F8-A426-0203A29081DB}"/>
              </a:ext>
            </a:extLst>
          </p:cNvPr>
          <p:cNvSpPr/>
          <p:nvPr/>
        </p:nvSpPr>
        <p:spPr>
          <a:xfrm>
            <a:off x="6882009" y="1483043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</a:p>
        </p:txBody>
      </p: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A1FE301B-27A4-049D-35FC-9A74E7E4D47F}"/>
              </a:ext>
            </a:extLst>
          </p:cNvPr>
          <p:cNvGrpSpPr/>
          <p:nvPr/>
        </p:nvGrpSpPr>
        <p:grpSpPr>
          <a:xfrm>
            <a:off x="1841805" y="2322193"/>
            <a:ext cx="3178467" cy="246221"/>
            <a:chOff x="7667727" y="2157394"/>
            <a:chExt cx="3178467" cy="246221"/>
          </a:xfrm>
        </p:grpSpPr>
        <p:grpSp>
          <p:nvGrpSpPr>
            <p:cNvPr id="782" name="direction 1" descr="direction, expand, grow, large">
              <a:extLst>
                <a:ext uri="{FF2B5EF4-FFF2-40B4-BE49-F238E27FC236}">
                  <a16:creationId xmlns:a16="http://schemas.microsoft.com/office/drawing/2014/main" id="{1F8FD2F8-827D-13C2-9F54-DB069B1EF823}"/>
                </a:ext>
              </a:extLst>
            </p:cNvPr>
            <p:cNvGrpSpPr/>
            <p:nvPr/>
          </p:nvGrpSpPr>
          <p:grpSpPr>
            <a:xfrm>
              <a:off x="7667727" y="2198582"/>
              <a:ext cx="176223" cy="163844"/>
              <a:chOff x="11089213" y="1277598"/>
              <a:chExt cx="379202" cy="379202"/>
            </a:xfrm>
          </p:grpSpPr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405E6F95-3406-0479-66F7-F59BCBF265EF}"/>
                  </a:ext>
                </a:extLst>
              </p:cNvPr>
              <p:cNvSpPr/>
              <p:nvPr/>
            </p:nvSpPr>
            <p:spPr>
              <a:xfrm>
                <a:off x="11262605" y="1297905"/>
                <a:ext cx="183737" cy="183737"/>
              </a:xfrm>
              <a:custGeom>
                <a:avLst/>
                <a:gdLst>
                  <a:gd name="connsiteX0" fmla="*/ 154423 w 183737"/>
                  <a:gd name="connsiteY0" fmla="*/ 1179 h 183737"/>
                  <a:gd name="connsiteX1" fmla="*/ 182570 w 183737"/>
                  <a:gd name="connsiteY1" fmla="*/ 29267 h 183737"/>
                  <a:gd name="connsiteX2" fmla="*/ 29326 w 183737"/>
                  <a:gd name="connsiteY2" fmla="*/ 182583 h 183737"/>
                  <a:gd name="connsiteX3" fmla="*/ 1179 w 183737"/>
                  <a:gd name="connsiteY3" fmla="*/ 154495 h 183737"/>
                  <a:gd name="connsiteX4" fmla="*/ 154423 w 183737"/>
                  <a:gd name="connsiteY4" fmla="*/ 1179 h 18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37" h="183737">
                    <a:moveTo>
                      <a:pt x="154423" y="1179"/>
                    </a:moveTo>
                    <a:lnTo>
                      <a:pt x="182570" y="29267"/>
                    </a:lnTo>
                    <a:lnTo>
                      <a:pt x="29326" y="182583"/>
                    </a:lnTo>
                    <a:lnTo>
                      <a:pt x="1179" y="154495"/>
                    </a:lnTo>
                    <a:lnTo>
                      <a:pt x="154423" y="1179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E9A7A821-6B6C-5C5F-38D2-7F6ED557A2F7}"/>
                  </a:ext>
                </a:extLst>
              </p:cNvPr>
              <p:cNvSpPr/>
              <p:nvPr/>
            </p:nvSpPr>
            <p:spPr>
              <a:xfrm>
                <a:off x="11088641" y="1277626"/>
                <a:ext cx="203284" cy="207193"/>
              </a:xfrm>
              <a:custGeom>
                <a:avLst/>
                <a:gdLst>
                  <a:gd name="connsiteX0" fmla="*/ 205244 w 203283"/>
                  <a:gd name="connsiteY0" fmla="*/ 178292 h 207192"/>
                  <a:gd name="connsiteX1" fmla="*/ 67637 w 203283"/>
                  <a:gd name="connsiteY1" fmla="*/ 40971 h 207192"/>
                  <a:gd name="connsiteX2" fmla="*/ 120022 w 203283"/>
                  <a:gd name="connsiteY2" fmla="*/ 40971 h 207192"/>
                  <a:gd name="connsiteX3" fmla="*/ 120022 w 203283"/>
                  <a:gd name="connsiteY3" fmla="*/ 1179 h 207192"/>
                  <a:gd name="connsiteX4" fmla="*/ 1570 w 203283"/>
                  <a:gd name="connsiteY4" fmla="*/ 1179 h 207192"/>
                  <a:gd name="connsiteX5" fmla="*/ 1179 w 203283"/>
                  <a:gd name="connsiteY5" fmla="*/ 1179 h 207192"/>
                  <a:gd name="connsiteX6" fmla="*/ 1179 w 203283"/>
                  <a:gd name="connsiteY6" fmla="*/ 119384 h 207192"/>
                  <a:gd name="connsiteX7" fmla="*/ 41054 w 203283"/>
                  <a:gd name="connsiteY7" fmla="*/ 119384 h 207192"/>
                  <a:gd name="connsiteX8" fmla="*/ 41054 w 203283"/>
                  <a:gd name="connsiteY8" fmla="*/ 71010 h 207192"/>
                  <a:gd name="connsiteX9" fmla="*/ 177097 w 203283"/>
                  <a:gd name="connsiteY9" fmla="*/ 206771 h 207192"/>
                  <a:gd name="connsiteX10" fmla="*/ 205244 w 203283"/>
                  <a:gd name="connsiteY10" fmla="*/ 178292 h 20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7192">
                    <a:moveTo>
                      <a:pt x="205244" y="178292"/>
                    </a:moveTo>
                    <a:lnTo>
                      <a:pt x="67637" y="40971"/>
                    </a:lnTo>
                    <a:lnTo>
                      <a:pt x="120022" y="40971"/>
                    </a:lnTo>
                    <a:lnTo>
                      <a:pt x="120022" y="1179"/>
                    </a:lnTo>
                    <a:lnTo>
                      <a:pt x="1570" y="1179"/>
                    </a:lnTo>
                    <a:lnTo>
                      <a:pt x="1179" y="1179"/>
                    </a:lnTo>
                    <a:lnTo>
                      <a:pt x="1179" y="119384"/>
                    </a:lnTo>
                    <a:lnTo>
                      <a:pt x="41054" y="119384"/>
                    </a:lnTo>
                    <a:lnTo>
                      <a:pt x="41054" y="71010"/>
                    </a:lnTo>
                    <a:lnTo>
                      <a:pt x="177097" y="206771"/>
                    </a:lnTo>
                    <a:lnTo>
                      <a:pt x="205244" y="178292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47C88E03-CB72-E378-EF98-1972C0640D23}"/>
                  </a:ext>
                </a:extLst>
              </p:cNvPr>
              <p:cNvSpPr/>
              <p:nvPr/>
            </p:nvSpPr>
            <p:spPr>
              <a:xfrm>
                <a:off x="11088641" y="1448886"/>
                <a:ext cx="203284" cy="203284"/>
              </a:xfrm>
              <a:custGeom>
                <a:avLst/>
                <a:gdLst>
                  <a:gd name="connsiteX0" fmla="*/ 205244 w 203283"/>
                  <a:gd name="connsiteY0" fmla="*/ 29267 h 203283"/>
                  <a:gd name="connsiteX1" fmla="*/ 177097 w 203283"/>
                  <a:gd name="connsiteY1" fmla="*/ 1179 h 203283"/>
                  <a:gd name="connsiteX2" fmla="*/ 41054 w 203283"/>
                  <a:gd name="connsiteY2" fmla="*/ 136940 h 203283"/>
                  <a:gd name="connsiteX3" fmla="*/ 41054 w 203283"/>
                  <a:gd name="connsiteY3" fmla="*/ 86224 h 203283"/>
                  <a:gd name="connsiteX4" fmla="*/ 1179 w 203283"/>
                  <a:gd name="connsiteY4" fmla="*/ 86224 h 203283"/>
                  <a:gd name="connsiteX5" fmla="*/ 1179 w 203283"/>
                  <a:gd name="connsiteY5" fmla="*/ 204430 h 203283"/>
                  <a:gd name="connsiteX6" fmla="*/ 1179 w 203283"/>
                  <a:gd name="connsiteY6" fmla="*/ 204820 h 203283"/>
                  <a:gd name="connsiteX7" fmla="*/ 119631 w 203283"/>
                  <a:gd name="connsiteY7" fmla="*/ 204820 h 203283"/>
                  <a:gd name="connsiteX8" fmla="*/ 119631 w 203283"/>
                  <a:gd name="connsiteY8" fmla="*/ 165028 h 203283"/>
                  <a:gd name="connsiteX9" fmla="*/ 69201 w 203283"/>
                  <a:gd name="connsiteY9" fmla="*/ 165028 h 203283"/>
                  <a:gd name="connsiteX10" fmla="*/ 205244 w 203283"/>
                  <a:gd name="connsiteY10" fmla="*/ 29267 h 20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3283">
                    <a:moveTo>
                      <a:pt x="205244" y="29267"/>
                    </a:moveTo>
                    <a:lnTo>
                      <a:pt x="177097" y="1179"/>
                    </a:lnTo>
                    <a:lnTo>
                      <a:pt x="41054" y="136940"/>
                    </a:lnTo>
                    <a:lnTo>
                      <a:pt x="41054" y="86224"/>
                    </a:lnTo>
                    <a:lnTo>
                      <a:pt x="1179" y="86224"/>
                    </a:lnTo>
                    <a:lnTo>
                      <a:pt x="1179" y="204430"/>
                    </a:lnTo>
                    <a:lnTo>
                      <a:pt x="1179" y="204820"/>
                    </a:lnTo>
                    <a:lnTo>
                      <a:pt x="119631" y="204820"/>
                    </a:lnTo>
                    <a:lnTo>
                      <a:pt x="119631" y="165028"/>
                    </a:lnTo>
                    <a:lnTo>
                      <a:pt x="69201" y="165028"/>
                    </a:lnTo>
                    <a:lnTo>
                      <a:pt x="205244" y="29267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93E34176-8A4D-D408-A073-5DA602057268}"/>
                  </a:ext>
                </a:extLst>
              </p:cNvPr>
              <p:cNvSpPr/>
              <p:nvPr/>
            </p:nvSpPr>
            <p:spPr>
              <a:xfrm>
                <a:off x="11345483" y="1277626"/>
                <a:ext cx="117279" cy="117279"/>
              </a:xfrm>
              <a:custGeom>
                <a:avLst/>
                <a:gdLst>
                  <a:gd name="connsiteX0" fmla="*/ 119631 w 117278"/>
                  <a:gd name="connsiteY0" fmla="*/ 119774 h 117278"/>
                  <a:gd name="connsiteX1" fmla="*/ 119631 w 117278"/>
                  <a:gd name="connsiteY1" fmla="*/ 1569 h 117278"/>
                  <a:gd name="connsiteX2" fmla="*/ 119631 w 117278"/>
                  <a:gd name="connsiteY2" fmla="*/ 1179 h 117278"/>
                  <a:gd name="connsiteX3" fmla="*/ 1179 w 117278"/>
                  <a:gd name="connsiteY3" fmla="*/ 1179 h 117278"/>
                  <a:gd name="connsiteX4" fmla="*/ 1179 w 117278"/>
                  <a:gd name="connsiteY4" fmla="*/ 40971 h 117278"/>
                  <a:gd name="connsiteX5" fmla="*/ 79756 w 117278"/>
                  <a:gd name="connsiteY5" fmla="*/ 40971 h 117278"/>
                  <a:gd name="connsiteX6" fmla="*/ 79756 w 117278"/>
                  <a:gd name="connsiteY6" fmla="*/ 119774 h 117278"/>
                  <a:gd name="connsiteX7" fmla="*/ 119631 w 117278"/>
                  <a:gd name="connsiteY7" fmla="*/ 119774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278" h="117278">
                    <a:moveTo>
                      <a:pt x="119631" y="119774"/>
                    </a:moveTo>
                    <a:lnTo>
                      <a:pt x="119631" y="1569"/>
                    </a:lnTo>
                    <a:lnTo>
                      <a:pt x="119631" y="1179"/>
                    </a:lnTo>
                    <a:lnTo>
                      <a:pt x="1179" y="1179"/>
                    </a:lnTo>
                    <a:lnTo>
                      <a:pt x="1179" y="40971"/>
                    </a:lnTo>
                    <a:lnTo>
                      <a:pt x="79756" y="40971"/>
                    </a:lnTo>
                    <a:lnTo>
                      <a:pt x="79756" y="119774"/>
                    </a:lnTo>
                    <a:lnTo>
                      <a:pt x="119631" y="119774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ED53B041-18AF-B8EA-80C9-4EBEEDF099E1}"/>
                  </a:ext>
                </a:extLst>
              </p:cNvPr>
              <p:cNvSpPr/>
              <p:nvPr/>
            </p:nvSpPr>
            <p:spPr>
              <a:xfrm>
                <a:off x="11262216" y="1452796"/>
                <a:ext cx="203284" cy="199374"/>
              </a:xfrm>
              <a:custGeom>
                <a:avLst/>
                <a:gdLst>
                  <a:gd name="connsiteX0" fmla="*/ 163024 w 203283"/>
                  <a:gd name="connsiteY0" fmla="*/ 82713 h 199374"/>
                  <a:gd name="connsiteX1" fmla="*/ 163024 w 203283"/>
                  <a:gd name="connsiteY1" fmla="*/ 134209 h 199374"/>
                  <a:gd name="connsiteX2" fmla="*/ 29717 w 203283"/>
                  <a:gd name="connsiteY2" fmla="*/ 1179 h 199374"/>
                  <a:gd name="connsiteX3" fmla="*/ 1179 w 203283"/>
                  <a:gd name="connsiteY3" fmla="*/ 29267 h 199374"/>
                  <a:gd name="connsiteX4" fmla="*/ 133313 w 203283"/>
                  <a:gd name="connsiteY4" fmla="*/ 161127 h 199374"/>
                  <a:gd name="connsiteX5" fmla="*/ 84056 w 203283"/>
                  <a:gd name="connsiteY5" fmla="*/ 161127 h 199374"/>
                  <a:gd name="connsiteX6" fmla="*/ 84056 w 203283"/>
                  <a:gd name="connsiteY6" fmla="*/ 200919 h 199374"/>
                  <a:gd name="connsiteX7" fmla="*/ 202508 w 203283"/>
                  <a:gd name="connsiteY7" fmla="*/ 200919 h 199374"/>
                  <a:gd name="connsiteX8" fmla="*/ 202899 w 203283"/>
                  <a:gd name="connsiteY8" fmla="*/ 200919 h 199374"/>
                  <a:gd name="connsiteX9" fmla="*/ 202899 w 203283"/>
                  <a:gd name="connsiteY9" fmla="*/ 82713 h 199374"/>
                  <a:gd name="connsiteX10" fmla="*/ 163024 w 203283"/>
                  <a:gd name="connsiteY10" fmla="*/ 82713 h 199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199374">
                    <a:moveTo>
                      <a:pt x="163024" y="82713"/>
                    </a:moveTo>
                    <a:lnTo>
                      <a:pt x="163024" y="134209"/>
                    </a:lnTo>
                    <a:lnTo>
                      <a:pt x="29717" y="1179"/>
                    </a:lnTo>
                    <a:lnTo>
                      <a:pt x="1179" y="29267"/>
                    </a:lnTo>
                    <a:lnTo>
                      <a:pt x="133313" y="161127"/>
                    </a:lnTo>
                    <a:lnTo>
                      <a:pt x="84056" y="161127"/>
                    </a:lnTo>
                    <a:lnTo>
                      <a:pt x="84056" y="200919"/>
                    </a:lnTo>
                    <a:lnTo>
                      <a:pt x="202508" y="200919"/>
                    </a:lnTo>
                    <a:lnTo>
                      <a:pt x="202899" y="200919"/>
                    </a:lnTo>
                    <a:lnTo>
                      <a:pt x="202899" y="82713"/>
                    </a:lnTo>
                    <a:lnTo>
                      <a:pt x="163024" y="82713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968A6CA5-2690-25BE-2192-B23B2CACD512}"/>
                </a:ext>
              </a:extLst>
            </p:cNvPr>
            <p:cNvSpPr txBox="1"/>
            <p:nvPr/>
          </p:nvSpPr>
          <p:spPr>
            <a:xfrm>
              <a:off x="7786748" y="2157394"/>
              <a:ext cx="305944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Platform subscriptions for centralized resources</a:t>
              </a:r>
            </a:p>
          </p:txBody>
        </p:sp>
      </p:grpSp>
      <p:cxnSp>
        <p:nvCxnSpPr>
          <p:cNvPr id="795" name="Straight Connector 794">
            <a:extLst>
              <a:ext uri="{FF2B5EF4-FFF2-40B4-BE49-F238E27FC236}">
                <a16:creationId xmlns:a16="http://schemas.microsoft.com/office/drawing/2014/main" id="{706CBD7E-1B47-3A61-BC74-24087906020C}"/>
              </a:ext>
            </a:extLst>
          </p:cNvPr>
          <p:cNvCxnSpPr>
            <a:cxnSpLocks/>
          </p:cNvCxnSpPr>
          <p:nvPr/>
        </p:nvCxnSpPr>
        <p:spPr>
          <a:xfrm flipH="1">
            <a:off x="3540718" y="3283275"/>
            <a:ext cx="6126480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4" name="Straight Connector 803">
            <a:extLst>
              <a:ext uri="{FF2B5EF4-FFF2-40B4-BE49-F238E27FC236}">
                <a16:creationId xmlns:a16="http://schemas.microsoft.com/office/drawing/2014/main" id="{7C05F5EC-0A89-0845-1A09-86256D8BF494}"/>
              </a:ext>
            </a:extLst>
          </p:cNvPr>
          <p:cNvCxnSpPr>
            <a:cxnSpLocks/>
            <a:endCxn id="622" idx="0"/>
          </p:cNvCxnSpPr>
          <p:nvPr/>
        </p:nvCxnSpPr>
        <p:spPr>
          <a:xfrm flipH="1">
            <a:off x="9661882" y="3283275"/>
            <a:ext cx="751" cy="116750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6C809547-1DC2-F773-4789-4A49106CCAB0}"/>
              </a:ext>
            </a:extLst>
          </p:cNvPr>
          <p:cNvCxnSpPr>
            <a:cxnSpLocks/>
          </p:cNvCxnSpPr>
          <p:nvPr/>
        </p:nvCxnSpPr>
        <p:spPr>
          <a:xfrm>
            <a:off x="3540718" y="3283275"/>
            <a:ext cx="0" cy="95321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65E620AE-411E-1233-E1E1-A9102EEF3B94}"/>
              </a:ext>
            </a:extLst>
          </p:cNvPr>
          <p:cNvCxnSpPr>
            <a:cxnSpLocks/>
          </p:cNvCxnSpPr>
          <p:nvPr/>
        </p:nvCxnSpPr>
        <p:spPr>
          <a:xfrm>
            <a:off x="8284770" y="1776626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CAD3202F-5FF6-0DD4-1BD2-02877994A213}"/>
              </a:ext>
            </a:extLst>
          </p:cNvPr>
          <p:cNvGrpSpPr/>
          <p:nvPr/>
        </p:nvGrpSpPr>
        <p:grpSpPr>
          <a:xfrm>
            <a:off x="1256097" y="3515924"/>
            <a:ext cx="1756181" cy="274597"/>
            <a:chOff x="2126543" y="8014791"/>
            <a:chExt cx="1756181" cy="274597"/>
          </a:xfrm>
        </p:grpSpPr>
        <p:grpSp>
          <p:nvGrpSpPr>
            <p:cNvPr id="967" name="Group 966">
              <a:extLst>
                <a:ext uri="{FF2B5EF4-FFF2-40B4-BE49-F238E27FC236}">
                  <a16:creationId xmlns:a16="http://schemas.microsoft.com/office/drawing/2014/main" id="{CA419B6C-6273-00EE-6B4E-A3F118C55ACD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891942CD-01F5-BFDC-EBB4-185C7A4299A2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969" name="Graphic 968" descr="Users outline">
                <a:extLst>
                  <a:ext uri="{FF2B5EF4-FFF2-40B4-BE49-F238E27FC236}">
                    <a16:creationId xmlns:a16="http://schemas.microsoft.com/office/drawing/2014/main" id="{2E10F71B-3CA6-4464-C2BC-036C59082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E797222A-3B2A-1E6E-2ECF-530727A4302D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Workload personnel manage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application landing zones.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EDF6E2DE-4213-AD13-556B-6A0077CFFCBA}"/>
              </a:ext>
            </a:extLst>
          </p:cNvPr>
          <p:cNvCxnSpPr>
            <a:cxnSpLocks/>
          </p:cNvCxnSpPr>
          <p:nvPr/>
        </p:nvCxnSpPr>
        <p:spPr>
          <a:xfrm>
            <a:off x="7543732" y="3283275"/>
            <a:ext cx="0" cy="135276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4CAB93A7-F957-B47B-3F96-C4FB197C0FBB}"/>
              </a:ext>
            </a:extLst>
          </p:cNvPr>
          <p:cNvCxnSpPr>
            <a:cxnSpLocks/>
            <a:stCxn id="925" idx="2"/>
          </p:cNvCxnSpPr>
          <p:nvPr/>
        </p:nvCxnSpPr>
        <p:spPr>
          <a:xfrm>
            <a:off x="7260301" y="1767585"/>
            <a:ext cx="8393" cy="149807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E97877AE-AAB0-A199-FBDF-B6AC5FD431F3}"/>
              </a:ext>
            </a:extLst>
          </p:cNvPr>
          <p:cNvSpPr txBox="1"/>
          <p:nvPr/>
        </p:nvSpPr>
        <p:spPr>
          <a:xfrm>
            <a:off x="5151355" y="3541564"/>
            <a:ext cx="192558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 </a:t>
            </a:r>
          </a:p>
        </p:txBody>
      </p:sp>
      <p:sp>
        <p:nvSpPr>
          <p:cNvPr id="790" name="Rectangle: Rounded Corners 789">
            <a:extLst>
              <a:ext uri="{FF2B5EF4-FFF2-40B4-BE49-F238E27FC236}">
                <a16:creationId xmlns:a16="http://schemas.microsoft.com/office/drawing/2014/main" id="{3E7A5B22-EA0C-FF0A-8C81-5E85CA16AD96}"/>
              </a:ext>
            </a:extLst>
          </p:cNvPr>
          <p:cNvSpPr/>
          <p:nvPr/>
        </p:nvSpPr>
        <p:spPr>
          <a:xfrm>
            <a:off x="5769477" y="2030900"/>
            <a:ext cx="2998434" cy="320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Distribution and placement of application landing zone subscriptions under the right management group</a:t>
            </a:r>
          </a:p>
        </p:txBody>
      </p:sp>
      <p:grpSp>
        <p:nvGrpSpPr>
          <p:cNvPr id="791" name="gear" descr="gear, wrench, engineer">
            <a:extLst>
              <a:ext uri="{FF2B5EF4-FFF2-40B4-BE49-F238E27FC236}">
                <a16:creationId xmlns:a16="http://schemas.microsoft.com/office/drawing/2014/main" id="{1DEA12DA-25F0-542C-7D94-DA6502B7B66A}"/>
              </a:ext>
            </a:extLst>
          </p:cNvPr>
          <p:cNvGrpSpPr/>
          <p:nvPr/>
        </p:nvGrpSpPr>
        <p:grpSpPr>
          <a:xfrm>
            <a:off x="5712723" y="1949466"/>
            <a:ext cx="174379" cy="180884"/>
            <a:chOff x="4166111" y="2873847"/>
            <a:chExt cx="498751" cy="424602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564A3608-E375-22B3-FC24-04DAE9A2A512}"/>
                </a:ext>
              </a:extLst>
            </p:cNvPr>
            <p:cNvSpPr/>
            <p:nvPr/>
          </p:nvSpPr>
          <p:spPr>
            <a:xfrm>
              <a:off x="4166111" y="2873847"/>
              <a:ext cx="498751" cy="424602"/>
            </a:xfrm>
            <a:custGeom>
              <a:avLst/>
              <a:gdLst>
                <a:gd name="connsiteX0" fmla="*/ 499635 w 498751"/>
                <a:gd name="connsiteY0" fmla="*/ 277035 h 498751"/>
                <a:gd name="connsiteX1" fmla="*/ 499635 w 498751"/>
                <a:gd name="connsiteY1" fmla="*/ 224623 h 498751"/>
                <a:gd name="connsiteX2" fmla="*/ 445560 w 498751"/>
                <a:gd name="connsiteY2" fmla="*/ 224623 h 498751"/>
                <a:gd name="connsiteX3" fmla="*/ 407060 w 498751"/>
                <a:gd name="connsiteY3" fmla="*/ 131698 h 498751"/>
                <a:gd name="connsiteX4" fmla="*/ 445298 w 498751"/>
                <a:gd name="connsiteY4" fmla="*/ 93460 h 498751"/>
                <a:gd name="connsiteX5" fmla="*/ 408285 w 498751"/>
                <a:gd name="connsiteY5" fmla="*/ 56448 h 498751"/>
                <a:gd name="connsiteX6" fmla="*/ 370048 w 498751"/>
                <a:gd name="connsiteY6" fmla="*/ 94686 h 498751"/>
                <a:gd name="connsiteX7" fmla="*/ 277123 w 498751"/>
                <a:gd name="connsiteY7" fmla="*/ 56186 h 498751"/>
                <a:gd name="connsiteX8" fmla="*/ 277123 w 498751"/>
                <a:gd name="connsiteY8" fmla="*/ 2111 h 498751"/>
                <a:gd name="connsiteX9" fmla="*/ 224710 w 498751"/>
                <a:gd name="connsiteY9" fmla="*/ 2111 h 498751"/>
                <a:gd name="connsiteX10" fmla="*/ 224710 w 498751"/>
                <a:gd name="connsiteY10" fmla="*/ 56186 h 498751"/>
                <a:gd name="connsiteX11" fmla="*/ 131785 w 498751"/>
                <a:gd name="connsiteY11" fmla="*/ 94686 h 498751"/>
                <a:gd name="connsiteX12" fmla="*/ 93548 w 498751"/>
                <a:gd name="connsiteY12" fmla="*/ 56448 h 498751"/>
                <a:gd name="connsiteX13" fmla="*/ 56536 w 498751"/>
                <a:gd name="connsiteY13" fmla="*/ 93460 h 498751"/>
                <a:gd name="connsiteX14" fmla="*/ 94773 w 498751"/>
                <a:gd name="connsiteY14" fmla="*/ 131698 h 498751"/>
                <a:gd name="connsiteX15" fmla="*/ 56273 w 498751"/>
                <a:gd name="connsiteY15" fmla="*/ 224623 h 498751"/>
                <a:gd name="connsiteX16" fmla="*/ 2111 w 498751"/>
                <a:gd name="connsiteY16" fmla="*/ 224623 h 498751"/>
                <a:gd name="connsiteX17" fmla="*/ 2111 w 498751"/>
                <a:gd name="connsiteY17" fmla="*/ 277035 h 498751"/>
                <a:gd name="connsiteX18" fmla="*/ 56186 w 498751"/>
                <a:gd name="connsiteY18" fmla="*/ 277035 h 498751"/>
                <a:gd name="connsiteX19" fmla="*/ 112010 w 498751"/>
                <a:gd name="connsiteY19" fmla="*/ 389735 h 498751"/>
                <a:gd name="connsiteX20" fmla="*/ 224710 w 498751"/>
                <a:gd name="connsiteY20" fmla="*/ 445560 h 498751"/>
                <a:gd name="connsiteX21" fmla="*/ 224710 w 498751"/>
                <a:gd name="connsiteY21" fmla="*/ 499635 h 498751"/>
                <a:gd name="connsiteX22" fmla="*/ 277123 w 498751"/>
                <a:gd name="connsiteY22" fmla="*/ 499635 h 498751"/>
                <a:gd name="connsiteX23" fmla="*/ 277123 w 498751"/>
                <a:gd name="connsiteY23" fmla="*/ 445560 h 498751"/>
                <a:gd name="connsiteX24" fmla="*/ 370048 w 498751"/>
                <a:gd name="connsiteY24" fmla="*/ 407060 h 498751"/>
                <a:gd name="connsiteX25" fmla="*/ 408285 w 498751"/>
                <a:gd name="connsiteY25" fmla="*/ 445298 h 498751"/>
                <a:gd name="connsiteX26" fmla="*/ 445298 w 498751"/>
                <a:gd name="connsiteY26" fmla="*/ 408285 h 498751"/>
                <a:gd name="connsiteX27" fmla="*/ 407060 w 498751"/>
                <a:gd name="connsiteY27" fmla="*/ 370048 h 498751"/>
                <a:gd name="connsiteX28" fmla="*/ 445560 w 498751"/>
                <a:gd name="connsiteY28" fmla="*/ 277123 h 498751"/>
                <a:gd name="connsiteX29" fmla="*/ 499635 w 498751"/>
                <a:gd name="connsiteY29" fmla="*/ 277123 h 498751"/>
                <a:gd name="connsiteX30" fmla="*/ 499635 w 498751"/>
                <a:gd name="connsiteY30" fmla="*/ 277035 h 498751"/>
                <a:gd name="connsiteX31" fmla="*/ 106848 w 498751"/>
                <a:gd name="connsiteY31" fmla="*/ 250873 h 498751"/>
                <a:gd name="connsiteX32" fmla="*/ 139573 w 498751"/>
                <a:gd name="connsiteY32" fmla="*/ 159523 h 498751"/>
                <a:gd name="connsiteX33" fmla="*/ 222786 w 498751"/>
                <a:gd name="connsiteY33" fmla="*/ 109648 h 498751"/>
                <a:gd name="connsiteX34" fmla="*/ 318773 w 498751"/>
                <a:gd name="connsiteY34" fmla="*/ 123910 h 498751"/>
                <a:gd name="connsiteX35" fmla="*/ 383960 w 498751"/>
                <a:gd name="connsiteY35" fmla="*/ 195835 h 498751"/>
                <a:gd name="connsiteX36" fmla="*/ 388685 w 498751"/>
                <a:gd name="connsiteY36" fmla="*/ 292785 h 498751"/>
                <a:gd name="connsiteX37" fmla="*/ 330848 w 498751"/>
                <a:gd name="connsiteY37" fmla="*/ 370748 h 498751"/>
                <a:gd name="connsiteX38" fmla="*/ 236698 w 498751"/>
                <a:gd name="connsiteY38" fmla="*/ 394285 h 498751"/>
                <a:gd name="connsiteX39" fmla="*/ 148936 w 498751"/>
                <a:gd name="connsiteY39" fmla="*/ 352810 h 498751"/>
                <a:gd name="connsiteX40" fmla="*/ 117610 w 498751"/>
                <a:gd name="connsiteY40" fmla="*/ 306085 h 498751"/>
                <a:gd name="connsiteX41" fmla="*/ 106848 w 498751"/>
                <a:gd name="connsiteY41" fmla="*/ 250873 h 49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98751" h="498751">
                  <a:moveTo>
                    <a:pt x="499635" y="277035"/>
                  </a:moveTo>
                  <a:lnTo>
                    <a:pt x="499635" y="224623"/>
                  </a:lnTo>
                  <a:lnTo>
                    <a:pt x="445560" y="224623"/>
                  </a:lnTo>
                  <a:cubicBezTo>
                    <a:pt x="441098" y="190848"/>
                    <a:pt x="427798" y="158823"/>
                    <a:pt x="407060" y="131698"/>
                  </a:cubicBezTo>
                  <a:lnTo>
                    <a:pt x="445298" y="93460"/>
                  </a:lnTo>
                  <a:lnTo>
                    <a:pt x="408285" y="56448"/>
                  </a:lnTo>
                  <a:lnTo>
                    <a:pt x="370048" y="94686"/>
                  </a:lnTo>
                  <a:cubicBezTo>
                    <a:pt x="342923" y="73948"/>
                    <a:pt x="310898" y="60648"/>
                    <a:pt x="277123" y="56186"/>
                  </a:cubicBezTo>
                  <a:lnTo>
                    <a:pt x="277123" y="2111"/>
                  </a:lnTo>
                  <a:lnTo>
                    <a:pt x="224710" y="2111"/>
                  </a:lnTo>
                  <a:lnTo>
                    <a:pt x="224710" y="56186"/>
                  </a:lnTo>
                  <a:cubicBezTo>
                    <a:pt x="190935" y="60648"/>
                    <a:pt x="158911" y="73948"/>
                    <a:pt x="131785" y="94686"/>
                  </a:cubicBezTo>
                  <a:lnTo>
                    <a:pt x="93548" y="56448"/>
                  </a:lnTo>
                  <a:lnTo>
                    <a:pt x="56536" y="93460"/>
                  </a:lnTo>
                  <a:lnTo>
                    <a:pt x="94773" y="131698"/>
                  </a:lnTo>
                  <a:cubicBezTo>
                    <a:pt x="74036" y="158823"/>
                    <a:pt x="60736" y="190848"/>
                    <a:pt x="56273" y="224623"/>
                  </a:cubicBezTo>
                  <a:lnTo>
                    <a:pt x="2111" y="224623"/>
                  </a:lnTo>
                  <a:lnTo>
                    <a:pt x="2111" y="277035"/>
                  </a:lnTo>
                  <a:lnTo>
                    <a:pt x="56186" y="277035"/>
                  </a:lnTo>
                  <a:cubicBezTo>
                    <a:pt x="61961" y="319648"/>
                    <a:pt x="81561" y="359285"/>
                    <a:pt x="112010" y="389735"/>
                  </a:cubicBezTo>
                  <a:cubicBezTo>
                    <a:pt x="142461" y="420185"/>
                    <a:pt x="182011" y="439785"/>
                    <a:pt x="224710" y="445560"/>
                  </a:cubicBezTo>
                  <a:lnTo>
                    <a:pt x="224710" y="499635"/>
                  </a:lnTo>
                  <a:lnTo>
                    <a:pt x="277123" y="499635"/>
                  </a:lnTo>
                  <a:lnTo>
                    <a:pt x="277123" y="445560"/>
                  </a:lnTo>
                  <a:cubicBezTo>
                    <a:pt x="310898" y="441098"/>
                    <a:pt x="342923" y="427798"/>
                    <a:pt x="370048" y="407060"/>
                  </a:cubicBezTo>
                  <a:lnTo>
                    <a:pt x="408285" y="445298"/>
                  </a:lnTo>
                  <a:lnTo>
                    <a:pt x="445298" y="408285"/>
                  </a:lnTo>
                  <a:lnTo>
                    <a:pt x="407060" y="370048"/>
                  </a:lnTo>
                  <a:cubicBezTo>
                    <a:pt x="427798" y="342923"/>
                    <a:pt x="441098" y="310898"/>
                    <a:pt x="445560" y="277123"/>
                  </a:cubicBezTo>
                  <a:lnTo>
                    <a:pt x="499635" y="277123"/>
                  </a:lnTo>
                  <a:lnTo>
                    <a:pt x="499635" y="277035"/>
                  </a:lnTo>
                  <a:close/>
                  <a:moveTo>
                    <a:pt x="106848" y="250873"/>
                  </a:moveTo>
                  <a:cubicBezTo>
                    <a:pt x="106848" y="217535"/>
                    <a:pt x="118398" y="185248"/>
                    <a:pt x="139573" y="159523"/>
                  </a:cubicBezTo>
                  <a:cubicBezTo>
                    <a:pt x="160748" y="133798"/>
                    <a:pt x="190148" y="116123"/>
                    <a:pt x="222786" y="109648"/>
                  </a:cubicBezTo>
                  <a:cubicBezTo>
                    <a:pt x="255423" y="103173"/>
                    <a:pt x="289373" y="108161"/>
                    <a:pt x="318773" y="123910"/>
                  </a:cubicBezTo>
                  <a:cubicBezTo>
                    <a:pt x="348173" y="139573"/>
                    <a:pt x="371185" y="165035"/>
                    <a:pt x="383960" y="195835"/>
                  </a:cubicBezTo>
                  <a:cubicBezTo>
                    <a:pt x="396735" y="226635"/>
                    <a:pt x="398397" y="260848"/>
                    <a:pt x="388685" y="292785"/>
                  </a:cubicBezTo>
                  <a:cubicBezTo>
                    <a:pt x="378973" y="324635"/>
                    <a:pt x="358585" y="352197"/>
                    <a:pt x="330848" y="370748"/>
                  </a:cubicBezTo>
                  <a:cubicBezTo>
                    <a:pt x="303110" y="389298"/>
                    <a:pt x="269860" y="397610"/>
                    <a:pt x="236698" y="394285"/>
                  </a:cubicBezTo>
                  <a:cubicBezTo>
                    <a:pt x="203535" y="391048"/>
                    <a:pt x="172560" y="376347"/>
                    <a:pt x="148936" y="352810"/>
                  </a:cubicBezTo>
                  <a:cubicBezTo>
                    <a:pt x="135548" y="339510"/>
                    <a:pt x="124873" y="323585"/>
                    <a:pt x="117610" y="306085"/>
                  </a:cubicBezTo>
                  <a:cubicBezTo>
                    <a:pt x="110523" y="288498"/>
                    <a:pt x="106761" y="269773"/>
                    <a:pt x="106848" y="250873"/>
                  </a:cubicBezTo>
                  <a:close/>
                </a:path>
              </a:pathLst>
            </a:custGeom>
            <a:solidFill>
              <a:srgbClr val="50E6FF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412A2A4-1799-1930-EBEE-1383AC20F5AB}"/>
                </a:ext>
              </a:extLst>
            </p:cNvPr>
            <p:cNvSpPr/>
            <p:nvPr/>
          </p:nvSpPr>
          <p:spPr>
            <a:xfrm>
              <a:off x="4180641" y="3008884"/>
              <a:ext cx="348087" cy="289565"/>
            </a:xfrm>
            <a:custGeom>
              <a:avLst/>
              <a:gdLst>
                <a:gd name="connsiteX0" fmla="*/ 286398 w 348086"/>
                <a:gd name="connsiteY0" fmla="*/ 124333 h 348086"/>
                <a:gd name="connsiteX1" fmla="*/ 226548 w 348086"/>
                <a:gd name="connsiteY1" fmla="*/ 64483 h 348086"/>
                <a:gd name="connsiteX2" fmla="*/ 280448 w 348086"/>
                <a:gd name="connsiteY2" fmla="*/ 10583 h 348086"/>
                <a:gd name="connsiteX3" fmla="*/ 216923 w 348086"/>
                <a:gd name="connsiteY3" fmla="*/ 4108 h 348086"/>
                <a:gd name="connsiteX4" fmla="*/ 160310 w 348086"/>
                <a:gd name="connsiteY4" fmla="*/ 33683 h 348086"/>
                <a:gd name="connsiteX5" fmla="*/ 129335 w 348086"/>
                <a:gd name="connsiteY5" fmla="*/ 89508 h 348086"/>
                <a:gd name="connsiteX6" fmla="*/ 134235 w 348086"/>
                <a:gd name="connsiteY6" fmla="*/ 153121 h 348086"/>
                <a:gd name="connsiteX7" fmla="*/ 15236 w 348086"/>
                <a:gd name="connsiteY7" fmla="*/ 272121 h 348086"/>
                <a:gd name="connsiteX8" fmla="*/ 2111 w 348086"/>
                <a:gd name="connsiteY8" fmla="*/ 303883 h 348086"/>
                <a:gd name="connsiteX9" fmla="*/ 15236 w 348086"/>
                <a:gd name="connsiteY9" fmla="*/ 335645 h 348086"/>
                <a:gd name="connsiteX10" fmla="*/ 46998 w 348086"/>
                <a:gd name="connsiteY10" fmla="*/ 348770 h 348086"/>
                <a:gd name="connsiteX11" fmla="*/ 78760 w 348086"/>
                <a:gd name="connsiteY11" fmla="*/ 335645 h 348086"/>
                <a:gd name="connsiteX12" fmla="*/ 197760 w 348086"/>
                <a:gd name="connsiteY12" fmla="*/ 216645 h 348086"/>
                <a:gd name="connsiteX13" fmla="*/ 261373 w 348086"/>
                <a:gd name="connsiteY13" fmla="*/ 221546 h 348086"/>
                <a:gd name="connsiteX14" fmla="*/ 317198 w 348086"/>
                <a:gd name="connsiteY14" fmla="*/ 190571 h 348086"/>
                <a:gd name="connsiteX15" fmla="*/ 346773 w 348086"/>
                <a:gd name="connsiteY15" fmla="*/ 134045 h 348086"/>
                <a:gd name="connsiteX16" fmla="*/ 340298 w 348086"/>
                <a:gd name="connsiteY16" fmla="*/ 70521 h 348086"/>
                <a:gd name="connsiteX17" fmla="*/ 286398 w 348086"/>
                <a:gd name="connsiteY17" fmla="*/ 124333 h 348086"/>
                <a:gd name="connsiteX18" fmla="*/ 63011 w 348086"/>
                <a:gd name="connsiteY18" fmla="*/ 319633 h 348086"/>
                <a:gd name="connsiteX19" fmla="*/ 51548 w 348086"/>
                <a:gd name="connsiteY19" fmla="*/ 325758 h 348086"/>
                <a:gd name="connsiteX20" fmla="*/ 38598 w 348086"/>
                <a:gd name="connsiteY20" fmla="*/ 324445 h 348086"/>
                <a:gd name="connsiteX21" fmla="*/ 28536 w 348086"/>
                <a:gd name="connsiteY21" fmla="*/ 316220 h 348086"/>
                <a:gd name="connsiteX22" fmla="*/ 24773 w 348086"/>
                <a:gd name="connsiteY22" fmla="*/ 303795 h 348086"/>
                <a:gd name="connsiteX23" fmla="*/ 28536 w 348086"/>
                <a:gd name="connsiteY23" fmla="*/ 291371 h 348086"/>
                <a:gd name="connsiteX24" fmla="*/ 38598 w 348086"/>
                <a:gd name="connsiteY24" fmla="*/ 283146 h 348086"/>
                <a:gd name="connsiteX25" fmla="*/ 51548 w 348086"/>
                <a:gd name="connsiteY25" fmla="*/ 281833 h 348086"/>
                <a:gd name="connsiteX26" fmla="*/ 63011 w 348086"/>
                <a:gd name="connsiteY26" fmla="*/ 287958 h 348086"/>
                <a:gd name="connsiteX27" fmla="*/ 69573 w 348086"/>
                <a:gd name="connsiteY27" fmla="*/ 303795 h 348086"/>
                <a:gd name="connsiteX28" fmla="*/ 63011 w 348086"/>
                <a:gd name="connsiteY28" fmla="*/ 319633 h 34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086" h="348086">
                  <a:moveTo>
                    <a:pt x="286398" y="124333"/>
                  </a:moveTo>
                  <a:lnTo>
                    <a:pt x="226548" y="64483"/>
                  </a:lnTo>
                  <a:lnTo>
                    <a:pt x="280448" y="10583"/>
                  </a:lnTo>
                  <a:cubicBezTo>
                    <a:pt x="260410" y="2271"/>
                    <a:pt x="238273" y="-4"/>
                    <a:pt x="216923" y="4108"/>
                  </a:cubicBezTo>
                  <a:cubicBezTo>
                    <a:pt x="195573" y="8221"/>
                    <a:pt x="175885" y="18458"/>
                    <a:pt x="160310" y="33683"/>
                  </a:cubicBezTo>
                  <a:cubicBezTo>
                    <a:pt x="144735" y="48821"/>
                    <a:pt x="133973" y="68246"/>
                    <a:pt x="129335" y="89508"/>
                  </a:cubicBezTo>
                  <a:cubicBezTo>
                    <a:pt x="124698" y="110771"/>
                    <a:pt x="126448" y="132908"/>
                    <a:pt x="134235" y="153121"/>
                  </a:cubicBezTo>
                  <a:lnTo>
                    <a:pt x="15236" y="272121"/>
                  </a:lnTo>
                  <a:cubicBezTo>
                    <a:pt x="6836" y="280520"/>
                    <a:pt x="2111" y="291983"/>
                    <a:pt x="2111" y="303883"/>
                  </a:cubicBezTo>
                  <a:cubicBezTo>
                    <a:pt x="2111" y="315783"/>
                    <a:pt x="6836" y="327158"/>
                    <a:pt x="15236" y="335645"/>
                  </a:cubicBezTo>
                  <a:cubicBezTo>
                    <a:pt x="23636" y="344046"/>
                    <a:pt x="35098" y="348770"/>
                    <a:pt x="46998" y="348770"/>
                  </a:cubicBezTo>
                  <a:cubicBezTo>
                    <a:pt x="58898" y="348770"/>
                    <a:pt x="70273" y="344046"/>
                    <a:pt x="78760" y="335645"/>
                  </a:cubicBezTo>
                  <a:lnTo>
                    <a:pt x="197760" y="216645"/>
                  </a:lnTo>
                  <a:cubicBezTo>
                    <a:pt x="218060" y="224520"/>
                    <a:pt x="240110" y="226183"/>
                    <a:pt x="261373" y="221546"/>
                  </a:cubicBezTo>
                  <a:cubicBezTo>
                    <a:pt x="282635" y="216908"/>
                    <a:pt x="301973" y="206146"/>
                    <a:pt x="317198" y="190571"/>
                  </a:cubicBezTo>
                  <a:cubicBezTo>
                    <a:pt x="332335" y="174996"/>
                    <a:pt x="342660" y="155308"/>
                    <a:pt x="346773" y="134045"/>
                  </a:cubicBezTo>
                  <a:cubicBezTo>
                    <a:pt x="350885" y="112696"/>
                    <a:pt x="348610" y="90646"/>
                    <a:pt x="340298" y="70521"/>
                  </a:cubicBezTo>
                  <a:lnTo>
                    <a:pt x="286398" y="124333"/>
                  </a:lnTo>
                  <a:close/>
                  <a:moveTo>
                    <a:pt x="63011" y="319633"/>
                  </a:moveTo>
                  <a:cubicBezTo>
                    <a:pt x="59861" y="322783"/>
                    <a:pt x="55835" y="324883"/>
                    <a:pt x="51548" y="325758"/>
                  </a:cubicBezTo>
                  <a:cubicBezTo>
                    <a:pt x="47173" y="326633"/>
                    <a:pt x="42710" y="326196"/>
                    <a:pt x="38598" y="324445"/>
                  </a:cubicBezTo>
                  <a:cubicBezTo>
                    <a:pt x="34486" y="322783"/>
                    <a:pt x="30986" y="319896"/>
                    <a:pt x="28536" y="316220"/>
                  </a:cubicBezTo>
                  <a:cubicBezTo>
                    <a:pt x="26086" y="312545"/>
                    <a:pt x="24773" y="308170"/>
                    <a:pt x="24773" y="303795"/>
                  </a:cubicBezTo>
                  <a:cubicBezTo>
                    <a:pt x="24773" y="299333"/>
                    <a:pt x="26086" y="295045"/>
                    <a:pt x="28536" y="291371"/>
                  </a:cubicBezTo>
                  <a:cubicBezTo>
                    <a:pt x="30986" y="287696"/>
                    <a:pt x="34486" y="284808"/>
                    <a:pt x="38598" y="283146"/>
                  </a:cubicBezTo>
                  <a:cubicBezTo>
                    <a:pt x="42710" y="281483"/>
                    <a:pt x="47173" y="281046"/>
                    <a:pt x="51548" y="281833"/>
                  </a:cubicBezTo>
                  <a:cubicBezTo>
                    <a:pt x="55923" y="282708"/>
                    <a:pt x="59861" y="284808"/>
                    <a:pt x="63011" y="287958"/>
                  </a:cubicBezTo>
                  <a:cubicBezTo>
                    <a:pt x="67211" y="292158"/>
                    <a:pt x="69573" y="297846"/>
                    <a:pt x="69573" y="303795"/>
                  </a:cubicBezTo>
                  <a:cubicBezTo>
                    <a:pt x="69573" y="309746"/>
                    <a:pt x="67211" y="315433"/>
                    <a:pt x="63011" y="319633"/>
                  </a:cubicBezTo>
                  <a:close/>
                </a:path>
              </a:pathLst>
            </a:custGeom>
            <a:solidFill>
              <a:srgbClr val="0078D4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595FA049-9649-1488-4103-788BB89A7018}"/>
              </a:ext>
            </a:extLst>
          </p:cNvPr>
          <p:cNvCxnSpPr>
            <a:cxnSpLocks/>
          </p:cNvCxnSpPr>
          <p:nvPr/>
        </p:nvCxnSpPr>
        <p:spPr>
          <a:xfrm>
            <a:off x="6127880" y="1726875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99178E-B905-DEBC-840F-CB775057DFE4}"/>
              </a:ext>
            </a:extLst>
          </p:cNvPr>
          <p:cNvSpPr/>
          <p:nvPr/>
        </p:nvSpPr>
        <p:spPr>
          <a:xfrm>
            <a:off x="8710305" y="957138"/>
            <a:ext cx="1021645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Decommissioned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09FF565-679C-25C8-8AE5-8F35AAC9AE94}"/>
              </a:ext>
            </a:extLst>
          </p:cNvPr>
          <p:cNvSpPr/>
          <p:nvPr/>
        </p:nvSpPr>
        <p:spPr>
          <a:xfrm>
            <a:off x="9828186" y="957138"/>
            <a:ext cx="679478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Sandbox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FB7D61-3394-4868-972D-B91CD907E391}"/>
              </a:ext>
            </a:extLst>
          </p:cNvPr>
          <p:cNvCxnSpPr>
            <a:cxnSpLocks/>
          </p:cNvCxnSpPr>
          <p:nvPr/>
        </p:nvCxnSpPr>
        <p:spPr>
          <a:xfrm>
            <a:off x="7896029" y="825341"/>
            <a:ext cx="2271896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6" name="Straight Connector 895">
            <a:extLst>
              <a:ext uri="{FF2B5EF4-FFF2-40B4-BE49-F238E27FC236}">
                <a16:creationId xmlns:a16="http://schemas.microsoft.com/office/drawing/2014/main" id="{A422B2B9-5E56-6BAC-F2A3-5EA3145BB175}"/>
              </a:ext>
            </a:extLst>
          </p:cNvPr>
          <p:cNvCxnSpPr>
            <a:cxnSpLocks/>
          </p:cNvCxnSpPr>
          <p:nvPr/>
        </p:nvCxnSpPr>
        <p:spPr>
          <a:xfrm>
            <a:off x="10167925" y="824949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1" name="Straight Connector 900">
            <a:extLst>
              <a:ext uri="{FF2B5EF4-FFF2-40B4-BE49-F238E27FC236}">
                <a16:creationId xmlns:a16="http://schemas.microsoft.com/office/drawing/2014/main" id="{684B9DA2-27E3-8358-1F25-6D5CB0188D66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218664" y="824949"/>
            <a:ext cx="2464" cy="13218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D417CCA8-7A34-9C11-6BCD-88F58C0EDAF5}"/>
              </a:ext>
            </a:extLst>
          </p:cNvPr>
          <p:cNvGrpSpPr/>
          <p:nvPr/>
        </p:nvGrpSpPr>
        <p:grpSpPr>
          <a:xfrm>
            <a:off x="9104364" y="2029988"/>
            <a:ext cx="307235" cy="228600"/>
            <a:chOff x="498603" y="346381"/>
            <a:chExt cx="307235" cy="228600"/>
          </a:xfrm>
        </p:grpSpPr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FEE27056-C9DA-89E6-0358-6217C096471B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B7823E36-5E5C-A4A2-B6DC-B5C179BC5FBB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E44DD245-2F78-8B28-6335-AC2A92D0F1E7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C320E3C6-2305-A8E3-B9F7-983164170118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32" name="Picture 531">
                <a:extLst>
                  <a:ext uri="{FF2B5EF4-FFF2-40B4-BE49-F238E27FC236}">
                    <a16:creationId xmlns:a16="http://schemas.microsoft.com/office/drawing/2014/main" id="{F991056D-F539-E482-4EE1-3F365F4DBA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0A51B5F6-84EF-371E-C901-E7DE7B567413}"/>
              </a:ext>
            </a:extLst>
          </p:cNvPr>
          <p:cNvCxnSpPr>
            <a:cxnSpLocks/>
            <a:stCxn id="8" idx="2"/>
            <a:endCxn id="529" idx="0"/>
          </p:cNvCxnSpPr>
          <p:nvPr/>
        </p:nvCxnSpPr>
        <p:spPr>
          <a:xfrm flipH="1">
            <a:off x="9218664" y="1297481"/>
            <a:ext cx="2464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107F2326-E4FB-F14A-C7D6-D5C9916B965A}"/>
              </a:ext>
            </a:extLst>
          </p:cNvPr>
          <p:cNvGrpSpPr/>
          <p:nvPr/>
        </p:nvGrpSpPr>
        <p:grpSpPr>
          <a:xfrm>
            <a:off x="10054467" y="2029988"/>
            <a:ext cx="307235" cy="228600"/>
            <a:chOff x="498603" y="346381"/>
            <a:chExt cx="307235" cy="228600"/>
          </a:xfrm>
        </p:grpSpPr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C4832E5C-FA97-6B97-9374-AE33AA47F326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8F60B94F-EAB8-2F86-2C13-1DD2AA971C3B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CE9E8972-1BBB-A334-98D8-8504002FC2C1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BEC888BA-DC74-E5CB-4D01-AAFA58FDB7FE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0" name="Picture 539">
                <a:extLst>
                  <a:ext uri="{FF2B5EF4-FFF2-40B4-BE49-F238E27FC236}">
                    <a16:creationId xmlns:a16="http://schemas.microsoft.com/office/drawing/2014/main" id="{6C6E3D2D-6D34-B9B5-F9F9-6385B2A60D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BB79E892-24FB-95B7-7CCC-E26E320CE660}"/>
              </a:ext>
            </a:extLst>
          </p:cNvPr>
          <p:cNvCxnSpPr>
            <a:cxnSpLocks/>
            <a:stCxn id="22" idx="2"/>
            <a:endCxn id="539" idx="0"/>
          </p:cNvCxnSpPr>
          <p:nvPr/>
        </p:nvCxnSpPr>
        <p:spPr>
          <a:xfrm>
            <a:off x="10167925" y="1297481"/>
            <a:ext cx="842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AA615A1E-D38C-1A9C-F645-D1F6E784095D}"/>
              </a:ext>
            </a:extLst>
          </p:cNvPr>
          <p:cNvGrpSpPr/>
          <p:nvPr/>
        </p:nvGrpSpPr>
        <p:grpSpPr>
          <a:xfrm>
            <a:off x="2977729" y="453956"/>
            <a:ext cx="1632566" cy="215444"/>
            <a:chOff x="3742269" y="2343716"/>
            <a:chExt cx="1632566" cy="215444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5B31C703-5C8D-B368-305F-84E4B2A626D3}"/>
                </a:ext>
              </a:extLst>
            </p:cNvPr>
            <p:cNvSpPr txBox="1"/>
            <p:nvPr/>
          </p:nvSpPr>
          <p:spPr>
            <a:xfrm>
              <a:off x="3798320" y="2343716"/>
              <a:ext cx="913952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Policy</a:t>
              </a:r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3FA34A0E-A7C9-1115-F918-6F95DE38A356}"/>
                </a:ext>
              </a:extLst>
            </p:cNvPr>
            <p:cNvSpPr/>
            <p:nvPr/>
          </p:nvSpPr>
          <p:spPr>
            <a:xfrm>
              <a:off x="3742269" y="2403455"/>
              <a:ext cx="125697" cy="108667"/>
            </a:xfrm>
            <a:prstGeom prst="rect">
              <a:avLst/>
            </a:prstGeom>
            <a:blipFill>
              <a:blip r:embed="rId11">
                <a:extLst>
                  <a:ext uri="{837473B0-CC2E-450A-ABE3-18F120FF3D39}">
                    <a1611:picAttrSrcUrl xmlns:a1611="http://schemas.microsoft.com/office/drawing/2016/11/main" r:id="rId12"/>
                  </a:ext>
                </a:extLst>
              </a:blip>
              <a:srcRect/>
              <a:stretch>
                <a:fillRect l="-45000" r="-45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610" name="Picture 609">
              <a:extLst>
                <a:ext uri="{FF2B5EF4-FFF2-40B4-BE49-F238E27FC236}">
                  <a16:creationId xmlns:a16="http://schemas.microsoft.com/office/drawing/2014/main" id="{1CA30FD1-8833-4B36-6F8D-BDAFE10C0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40916" y="2397665"/>
              <a:ext cx="120246" cy="120246"/>
            </a:xfrm>
            <a:prstGeom prst="rect">
              <a:avLst/>
            </a:prstGeom>
          </p:spPr>
        </p:pic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61A79F66-AA3D-BE9A-2819-3C5CC0D5082C}"/>
                </a:ext>
              </a:extLst>
            </p:cNvPr>
            <p:cNvSpPr txBox="1"/>
            <p:nvPr/>
          </p:nvSpPr>
          <p:spPr>
            <a:xfrm>
              <a:off x="4552736" y="2343716"/>
              <a:ext cx="822099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RBAC</a:t>
              </a:r>
            </a:p>
          </p:txBody>
        </p:sp>
      </p:grpSp>
      <p:sp>
        <p:nvSpPr>
          <p:cNvPr id="976" name="Rounded Rectangle 34">
            <a:extLst>
              <a:ext uri="{FF2B5EF4-FFF2-40B4-BE49-F238E27FC236}">
                <a16:creationId xmlns:a16="http://schemas.microsoft.com/office/drawing/2014/main" id="{91E3AA3C-3804-22CE-2779-6B553B330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98265" y="3958528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INTERNAL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workloads</a:t>
            </a:r>
          </a:p>
        </p:txBody>
      </p:sp>
      <p:sp>
        <p:nvSpPr>
          <p:cNvPr id="978" name="Rounded Rectangle 34">
            <a:extLst>
              <a:ext uri="{FF2B5EF4-FFF2-40B4-BE49-F238E27FC236}">
                <a16:creationId xmlns:a16="http://schemas.microsoft.com/office/drawing/2014/main" id="{D8B6CA3A-DF2D-952A-51C1-875E02DEE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479176" y="4459137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979" name="Rounded Rectangle 34">
            <a:extLst>
              <a:ext uri="{FF2B5EF4-FFF2-40B4-BE49-F238E27FC236}">
                <a16:creationId xmlns:a16="http://schemas.microsoft.com/office/drawing/2014/main" id="{BD2C0957-B684-3474-63AA-0629369A6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495051" y="5702140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80" name="Rectangle: Rounded Corners 979">
            <a:extLst>
              <a:ext uri="{FF2B5EF4-FFF2-40B4-BE49-F238E27FC236}">
                <a16:creationId xmlns:a16="http://schemas.microsoft.com/office/drawing/2014/main" id="{47DD7254-363E-9A8C-F31C-17C09B5C57A9}"/>
              </a:ext>
            </a:extLst>
          </p:cNvPr>
          <p:cNvSpPr/>
          <p:nvPr/>
        </p:nvSpPr>
        <p:spPr>
          <a:xfrm>
            <a:off x="6617525" y="4823012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81" name="Group 980">
            <a:extLst>
              <a:ext uri="{FF2B5EF4-FFF2-40B4-BE49-F238E27FC236}">
                <a16:creationId xmlns:a16="http://schemas.microsoft.com/office/drawing/2014/main" id="{175F7519-9378-C4B7-F676-88CE53D7659B}"/>
              </a:ext>
            </a:extLst>
          </p:cNvPr>
          <p:cNvGrpSpPr/>
          <p:nvPr/>
        </p:nvGrpSpPr>
        <p:grpSpPr>
          <a:xfrm>
            <a:off x="7973760" y="4870172"/>
            <a:ext cx="187620" cy="145313"/>
            <a:chOff x="691486" y="408295"/>
            <a:chExt cx="307235" cy="228600"/>
          </a:xfrm>
        </p:grpSpPr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5FBAC0FC-9AB2-5B6D-04F3-2D032347E25D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94E4204F-FE25-55BD-F791-DEB6EA79EAE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9E210063-C6B1-37D1-6026-F2C8228A02AB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D5A738C4-144C-C517-8E84-47854EDBF321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13" name="Picture 612">
                <a:extLst>
                  <a:ext uri="{FF2B5EF4-FFF2-40B4-BE49-F238E27FC236}">
                    <a16:creationId xmlns:a16="http://schemas.microsoft.com/office/drawing/2014/main" id="{C99EEA9D-B74B-D1EF-1FA2-6916DF8959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2" name="Rectangle: Rounded Corners 981">
            <a:extLst>
              <a:ext uri="{FF2B5EF4-FFF2-40B4-BE49-F238E27FC236}">
                <a16:creationId xmlns:a16="http://schemas.microsoft.com/office/drawing/2014/main" id="{54975089-57BA-098C-874E-7F188FE8B813}"/>
              </a:ext>
            </a:extLst>
          </p:cNvPr>
          <p:cNvSpPr/>
          <p:nvPr/>
        </p:nvSpPr>
        <p:spPr>
          <a:xfrm>
            <a:off x="6617525" y="5438962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2E381136-BC71-7477-7DA4-D0B16D6EF497}"/>
              </a:ext>
            </a:extLst>
          </p:cNvPr>
          <p:cNvGrpSpPr/>
          <p:nvPr/>
        </p:nvGrpSpPr>
        <p:grpSpPr>
          <a:xfrm>
            <a:off x="7973760" y="5486122"/>
            <a:ext cx="187620" cy="145313"/>
            <a:chOff x="691486" y="408295"/>
            <a:chExt cx="307235" cy="228600"/>
          </a:xfrm>
        </p:grpSpPr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1F9F6AA9-85CD-4CA1-A4E4-A52B04E3362D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59694594-F445-DC01-77DF-9133EB5E9F38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1" name="Group 600">
              <a:extLst>
                <a:ext uri="{FF2B5EF4-FFF2-40B4-BE49-F238E27FC236}">
                  <a16:creationId xmlns:a16="http://schemas.microsoft.com/office/drawing/2014/main" id="{D8B266F4-BEB9-21AF-1C28-10E6491B2025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3E4163DA-54D7-C314-CE02-70D8FBE1C366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03" name="Picture 602">
                <a:extLst>
                  <a:ext uri="{FF2B5EF4-FFF2-40B4-BE49-F238E27FC236}">
                    <a16:creationId xmlns:a16="http://schemas.microsoft.com/office/drawing/2014/main" id="{E5BC187C-A7F1-4D6E-B5B5-A082C91A9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4" name="Rectangle: Rounded Corners 983">
            <a:extLst>
              <a:ext uri="{FF2B5EF4-FFF2-40B4-BE49-F238E27FC236}">
                <a16:creationId xmlns:a16="http://schemas.microsoft.com/office/drawing/2014/main" id="{FB8509A9-D40D-A576-300E-EC50B44C9F3C}"/>
              </a:ext>
            </a:extLst>
          </p:cNvPr>
          <p:cNvSpPr/>
          <p:nvPr/>
        </p:nvSpPr>
        <p:spPr>
          <a:xfrm>
            <a:off x="6617525" y="5130987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32F57892-DB85-3670-3DE7-56F5CD822543}"/>
              </a:ext>
            </a:extLst>
          </p:cNvPr>
          <p:cNvGrpSpPr/>
          <p:nvPr/>
        </p:nvGrpSpPr>
        <p:grpSpPr>
          <a:xfrm>
            <a:off x="7973760" y="5178147"/>
            <a:ext cx="187620" cy="145313"/>
            <a:chOff x="691486" y="408295"/>
            <a:chExt cx="307235" cy="228600"/>
          </a:xfrm>
        </p:grpSpPr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95B1FD3D-384F-FD6C-06AC-3FDC57E0A317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7E9C71BB-DA35-E85D-CDAC-ADA9C780AEB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5A58C09E-8852-4EA0-7EF1-DC28A95A54A1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4E530E99-B36C-829D-98B3-073BCE2BD6D0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98" name="Picture 597">
                <a:extLst>
                  <a:ext uri="{FF2B5EF4-FFF2-40B4-BE49-F238E27FC236}">
                    <a16:creationId xmlns:a16="http://schemas.microsoft.com/office/drawing/2014/main" id="{5D8AC5E3-5AB6-A8A2-5EA9-E6F722100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14" name="Rounded Rectangle 34">
            <a:extLst>
              <a:ext uri="{FF2B5EF4-FFF2-40B4-BE49-F238E27FC236}">
                <a16:creationId xmlns:a16="http://schemas.microsoft.com/office/drawing/2014/main" id="{52A2DA70-9AA8-23CB-BE88-877EA7E77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98256" y="3978800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sp>
        <p:nvSpPr>
          <p:cNvPr id="622" name="Rounded Rectangle 34">
            <a:extLst>
              <a:ext uri="{FF2B5EF4-FFF2-40B4-BE49-F238E27FC236}">
                <a16:creationId xmlns:a16="http://schemas.microsoft.com/office/drawing/2014/main" id="{7C04302B-A724-45B2-48A5-6E9B88DBC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58582" y="4450778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623" name="Rounded Rectangle 34">
            <a:extLst>
              <a:ext uri="{FF2B5EF4-FFF2-40B4-BE49-F238E27FC236}">
                <a16:creationId xmlns:a16="http://schemas.microsoft.com/office/drawing/2014/main" id="{7D32F8C7-65F6-555A-E55B-400E93F22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74457" y="5693781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624" name="Rectangle: Rounded Corners 623">
            <a:extLst>
              <a:ext uri="{FF2B5EF4-FFF2-40B4-BE49-F238E27FC236}">
                <a16:creationId xmlns:a16="http://schemas.microsoft.com/office/drawing/2014/main" id="{3768A0C4-A22B-BC5F-7302-605278D822BA}"/>
              </a:ext>
            </a:extLst>
          </p:cNvPr>
          <p:cNvSpPr/>
          <p:nvPr/>
        </p:nvSpPr>
        <p:spPr>
          <a:xfrm>
            <a:off x="8796931" y="4814650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5A1766BD-6995-09C6-1001-FBDA6818A53D}"/>
              </a:ext>
            </a:extLst>
          </p:cNvPr>
          <p:cNvGrpSpPr/>
          <p:nvPr/>
        </p:nvGrpSpPr>
        <p:grpSpPr>
          <a:xfrm>
            <a:off x="10153166" y="4861810"/>
            <a:ext cx="187620" cy="145313"/>
            <a:chOff x="691486" y="408295"/>
            <a:chExt cx="307235" cy="228600"/>
          </a:xfrm>
        </p:grpSpPr>
        <p:sp>
          <p:nvSpPr>
            <p:cNvPr id="1030" name="Oval 1029">
              <a:extLst>
                <a:ext uri="{FF2B5EF4-FFF2-40B4-BE49-F238E27FC236}">
                  <a16:creationId xmlns:a16="http://schemas.microsoft.com/office/drawing/2014/main" id="{671C260F-8506-DB83-7CD3-6CD5E0FC5355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E22B1658-5226-5CEF-21D5-A7643FC07D30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784BD4F6-30F4-613D-AF3D-04D9368289FA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33" name="Oval 1032">
                <a:extLst>
                  <a:ext uri="{FF2B5EF4-FFF2-40B4-BE49-F238E27FC236}">
                    <a16:creationId xmlns:a16="http://schemas.microsoft.com/office/drawing/2014/main" id="{6DB599FB-D2AD-7292-38A8-27BF51123673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34" name="Picture 1033">
                <a:extLst>
                  <a:ext uri="{FF2B5EF4-FFF2-40B4-BE49-F238E27FC236}">
                    <a16:creationId xmlns:a16="http://schemas.microsoft.com/office/drawing/2014/main" id="{8A897C32-176A-B70F-0CB3-82211556EB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27" name="Rectangle: Rounded Corners 626">
            <a:extLst>
              <a:ext uri="{FF2B5EF4-FFF2-40B4-BE49-F238E27FC236}">
                <a16:creationId xmlns:a16="http://schemas.microsoft.com/office/drawing/2014/main" id="{0CDA313A-A85E-01C9-58BE-05B3A3ABCBF7}"/>
              </a:ext>
            </a:extLst>
          </p:cNvPr>
          <p:cNvSpPr/>
          <p:nvPr/>
        </p:nvSpPr>
        <p:spPr>
          <a:xfrm>
            <a:off x="8796931" y="5430600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59923688-CDCE-1A53-396B-0507888E2A05}"/>
              </a:ext>
            </a:extLst>
          </p:cNvPr>
          <p:cNvGrpSpPr/>
          <p:nvPr/>
        </p:nvGrpSpPr>
        <p:grpSpPr>
          <a:xfrm>
            <a:off x="10153166" y="5477760"/>
            <a:ext cx="187620" cy="145313"/>
            <a:chOff x="691486" y="408295"/>
            <a:chExt cx="307235" cy="228600"/>
          </a:xfrm>
        </p:grpSpPr>
        <p:sp>
          <p:nvSpPr>
            <p:cNvPr id="1025" name="Oval 1024">
              <a:extLst>
                <a:ext uri="{FF2B5EF4-FFF2-40B4-BE49-F238E27FC236}">
                  <a16:creationId xmlns:a16="http://schemas.microsoft.com/office/drawing/2014/main" id="{71B1B90E-19C1-2F43-D688-272503E25DB5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26" name="Oval 1025">
              <a:extLst>
                <a:ext uri="{FF2B5EF4-FFF2-40B4-BE49-F238E27FC236}">
                  <a16:creationId xmlns:a16="http://schemas.microsoft.com/office/drawing/2014/main" id="{70939E2B-E018-37CE-9CAD-7D22972CE63F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8766E589-E4DB-9C86-C1FA-CDBE87EB9B3D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28" name="Oval 1027">
                <a:extLst>
                  <a:ext uri="{FF2B5EF4-FFF2-40B4-BE49-F238E27FC236}">
                    <a16:creationId xmlns:a16="http://schemas.microsoft.com/office/drawing/2014/main" id="{22ADD67F-4920-156B-BD2B-91E50E16D1AC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29" name="Picture 1028">
                <a:extLst>
                  <a:ext uri="{FF2B5EF4-FFF2-40B4-BE49-F238E27FC236}">
                    <a16:creationId xmlns:a16="http://schemas.microsoft.com/office/drawing/2014/main" id="{B31235B3-32C8-EF15-1077-03B78B4C1F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30" name="Rectangle: Rounded Corners 629">
            <a:extLst>
              <a:ext uri="{FF2B5EF4-FFF2-40B4-BE49-F238E27FC236}">
                <a16:creationId xmlns:a16="http://schemas.microsoft.com/office/drawing/2014/main" id="{13C1625A-A56D-C86D-58EB-0571C9EFF82A}"/>
              </a:ext>
            </a:extLst>
          </p:cNvPr>
          <p:cNvSpPr/>
          <p:nvPr/>
        </p:nvSpPr>
        <p:spPr>
          <a:xfrm>
            <a:off x="8796931" y="512262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923E9499-4C1F-3B36-5296-A8D5F9F061BA}"/>
              </a:ext>
            </a:extLst>
          </p:cNvPr>
          <p:cNvGrpSpPr/>
          <p:nvPr/>
        </p:nvGrpSpPr>
        <p:grpSpPr>
          <a:xfrm>
            <a:off x="10153166" y="5169785"/>
            <a:ext cx="187620" cy="145313"/>
            <a:chOff x="691486" y="408295"/>
            <a:chExt cx="307235" cy="228600"/>
          </a:xfrm>
        </p:grpSpPr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09F8E4EE-6507-3E09-8024-CE5D534E93D9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8AF74960-C1D2-65F7-FE13-AF591DAD5CBF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5" name="Group 634">
              <a:extLst>
                <a:ext uri="{FF2B5EF4-FFF2-40B4-BE49-F238E27FC236}">
                  <a16:creationId xmlns:a16="http://schemas.microsoft.com/office/drawing/2014/main" id="{2C946C2F-F33E-CE11-301D-4BC858561723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26D21143-1BA9-ADB3-9E42-50D5DA256572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39" name="Picture 638">
                <a:extLst>
                  <a:ext uri="{FF2B5EF4-FFF2-40B4-BE49-F238E27FC236}">
                    <a16:creationId xmlns:a16="http://schemas.microsoft.com/office/drawing/2014/main" id="{64A12F25-048A-7C2B-F66F-4FDC86F78F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35" name="Rounded Rectangle 34">
            <a:extLst>
              <a:ext uri="{FF2B5EF4-FFF2-40B4-BE49-F238E27FC236}">
                <a16:creationId xmlns:a16="http://schemas.microsoft.com/office/drawing/2014/main" id="{B0EEF795-621E-948F-ED5F-60D06D94B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720562" y="3992664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LOCAL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0D2D2A09-E6DB-0460-E0A8-E354C84D1BB5}"/>
              </a:ext>
            </a:extLst>
          </p:cNvPr>
          <p:cNvCxnSpPr>
            <a:cxnSpLocks/>
          </p:cNvCxnSpPr>
          <p:nvPr/>
        </p:nvCxnSpPr>
        <p:spPr>
          <a:xfrm flipH="1">
            <a:off x="2430206" y="4254488"/>
            <a:ext cx="2195134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6B226447-92B7-5031-C177-19DE8A2F1745}"/>
              </a:ext>
            </a:extLst>
          </p:cNvPr>
          <p:cNvCxnSpPr>
            <a:cxnSpLocks/>
          </p:cNvCxnSpPr>
          <p:nvPr/>
        </p:nvCxnSpPr>
        <p:spPr>
          <a:xfrm>
            <a:off x="4619987" y="4251323"/>
            <a:ext cx="0" cy="57362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3D4C3165-4CE1-3871-8D5B-9A5E875B554D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2430206" y="4254488"/>
            <a:ext cx="998" cy="131697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29" name="Picture 628">
            <a:extLst>
              <a:ext uri="{FF2B5EF4-FFF2-40B4-BE49-F238E27FC236}">
                <a16:creationId xmlns:a16="http://schemas.microsoft.com/office/drawing/2014/main" id="{4452AEC3-CD7B-97C2-DCAE-6EE74EEA0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90" y="6113387"/>
            <a:ext cx="169199" cy="169199"/>
          </a:xfrm>
          <a:prstGeom prst="rect">
            <a:avLst/>
          </a:prstGeom>
        </p:spPr>
      </p:pic>
      <p:sp>
        <p:nvSpPr>
          <p:cNvPr id="2" name="Rounded Rectangle 34">
            <a:extLst>
              <a:ext uri="{FF2B5EF4-FFF2-40B4-BE49-F238E27FC236}">
                <a16:creationId xmlns:a16="http://schemas.microsoft.com/office/drawing/2014/main" id="{4D0631F6-8DA7-BF88-9948-E9BB77AEC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26906" y="4449490"/>
            <a:ext cx="2006600" cy="896786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Fabric compute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E5C5B-977F-FF88-1411-5BEFACACF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63" y="4529469"/>
            <a:ext cx="169199" cy="169199"/>
          </a:xfrm>
          <a:prstGeom prst="rect">
            <a:avLst/>
          </a:prstGeom>
        </p:spPr>
      </p:pic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969C7944-950B-1635-7E4B-4E8CB8944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27904" y="5571466"/>
            <a:ext cx="2006600" cy="1091209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Data, AI/ML workload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AF7AB1E-6FA1-4E53-C7F7-A155ABA0D6D6}"/>
              </a:ext>
            </a:extLst>
          </p:cNvPr>
          <p:cNvSpPr/>
          <p:nvPr/>
        </p:nvSpPr>
        <p:spPr>
          <a:xfrm>
            <a:off x="1766056" y="4864797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4D8CDC9-940B-4912-A0BF-7A942512971D}"/>
              </a:ext>
            </a:extLst>
          </p:cNvPr>
          <p:cNvSpPr/>
          <p:nvPr/>
        </p:nvSpPr>
        <p:spPr>
          <a:xfrm>
            <a:off x="1677336" y="4916270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CC26D84-E590-2CA0-3413-E27D79A53E52}"/>
              </a:ext>
            </a:extLst>
          </p:cNvPr>
          <p:cNvSpPr/>
          <p:nvPr/>
        </p:nvSpPr>
        <p:spPr>
          <a:xfrm>
            <a:off x="1567721" y="4964379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(Fabric </a:t>
            </a:r>
            <a:r>
              <a:rPr kumimoji="0" lang="en-US" sz="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capacit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y)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DCF7E09-6E28-A36D-7422-BC9A1C56C724}"/>
              </a:ext>
            </a:extLst>
          </p:cNvPr>
          <p:cNvGrpSpPr/>
          <p:nvPr/>
        </p:nvGrpSpPr>
        <p:grpSpPr>
          <a:xfrm>
            <a:off x="3058429" y="5011413"/>
            <a:ext cx="187620" cy="145313"/>
            <a:chOff x="691486" y="408295"/>
            <a:chExt cx="307235" cy="2286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FB5616E-3317-E42F-2B09-91080C113D2A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8FCEC6E-156C-027E-CFA0-EA3844F3D990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A19A8A0-A586-0714-C66C-4C7E9F75631B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A67E77BC-A019-570C-9108-735B30E9B4B2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898" name="Picture 897">
                <a:extLst>
                  <a:ext uri="{FF2B5EF4-FFF2-40B4-BE49-F238E27FC236}">
                    <a16:creationId xmlns:a16="http://schemas.microsoft.com/office/drawing/2014/main" id="{A2F2F178-6D0D-D360-CC49-7EB297E9FA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899" name="Rectangle: Rounded Corners 898">
            <a:extLst>
              <a:ext uri="{FF2B5EF4-FFF2-40B4-BE49-F238E27FC236}">
                <a16:creationId xmlns:a16="http://schemas.microsoft.com/office/drawing/2014/main" id="{B4363C42-D0DF-610A-5578-892943541A66}"/>
              </a:ext>
            </a:extLst>
          </p:cNvPr>
          <p:cNvSpPr/>
          <p:nvPr/>
        </p:nvSpPr>
        <p:spPr>
          <a:xfrm>
            <a:off x="1734697" y="5926265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0" name="Rectangle: Rounded Corners 899">
            <a:extLst>
              <a:ext uri="{FF2B5EF4-FFF2-40B4-BE49-F238E27FC236}">
                <a16:creationId xmlns:a16="http://schemas.microsoft.com/office/drawing/2014/main" id="{052E5BD5-D364-3D1A-E3E1-1A5CD77EFE08}"/>
              </a:ext>
            </a:extLst>
          </p:cNvPr>
          <p:cNvSpPr/>
          <p:nvPr/>
        </p:nvSpPr>
        <p:spPr>
          <a:xfrm>
            <a:off x="1645977" y="5977738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2" name="Rectangle: Rounded Corners 901">
            <a:extLst>
              <a:ext uri="{FF2B5EF4-FFF2-40B4-BE49-F238E27FC236}">
                <a16:creationId xmlns:a16="http://schemas.microsoft.com/office/drawing/2014/main" id="{3AF79CB1-88F8-3696-788A-8AD4F226C5D4}"/>
              </a:ext>
            </a:extLst>
          </p:cNvPr>
          <p:cNvSpPr/>
          <p:nvPr/>
        </p:nvSpPr>
        <p:spPr>
          <a:xfrm>
            <a:off x="1536362" y="6025847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B37E2CAE-5D96-897C-ED66-90DE5B9A916C}"/>
              </a:ext>
            </a:extLst>
          </p:cNvPr>
          <p:cNvGrpSpPr/>
          <p:nvPr/>
        </p:nvGrpSpPr>
        <p:grpSpPr>
          <a:xfrm>
            <a:off x="2838852" y="6077160"/>
            <a:ext cx="187620" cy="145313"/>
            <a:chOff x="691486" y="408295"/>
            <a:chExt cx="307235" cy="228600"/>
          </a:xfrm>
        </p:grpSpPr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725F4EAC-8F70-0C73-067A-2168B407423E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D3910032-6CE4-26F4-3906-E98440832757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06" name="Group 905">
              <a:extLst>
                <a:ext uri="{FF2B5EF4-FFF2-40B4-BE49-F238E27FC236}">
                  <a16:creationId xmlns:a16="http://schemas.microsoft.com/office/drawing/2014/main" id="{CF76A925-8663-16D3-EECE-A0532AE73309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7DBC7289-1BF2-A470-0CE9-DEAD26448DCA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08" name="Picture 907">
                <a:extLst>
                  <a:ext uri="{FF2B5EF4-FFF2-40B4-BE49-F238E27FC236}">
                    <a16:creationId xmlns:a16="http://schemas.microsoft.com/office/drawing/2014/main" id="{8CFC993E-27F2-01B0-935D-F8CE54339E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09" name="TextBox 908">
            <a:extLst>
              <a:ext uri="{FF2B5EF4-FFF2-40B4-BE49-F238E27FC236}">
                <a16:creationId xmlns:a16="http://schemas.microsoft.com/office/drawing/2014/main" id="{B303001D-1E7E-A9CC-F48D-2DDF83DBCB30}"/>
              </a:ext>
            </a:extLst>
          </p:cNvPr>
          <p:cNvSpPr txBox="1"/>
          <p:nvPr/>
        </p:nvSpPr>
        <p:spPr>
          <a:xfrm>
            <a:off x="1405616" y="6306766"/>
            <a:ext cx="2148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Machine Learning, Azure Databricks, AI on Azure Infrastructure, Azure Data Lake Storage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0" name="Rounded Rectangle 34">
            <a:extLst>
              <a:ext uri="{FF2B5EF4-FFF2-40B4-BE49-F238E27FC236}">
                <a16:creationId xmlns:a16="http://schemas.microsoft.com/office/drawing/2014/main" id="{0025EC82-3816-FD99-16A1-80E39BABA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82809" y="6626726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12" name="Rounded Rectangle 34">
            <a:extLst>
              <a:ext uri="{FF2B5EF4-FFF2-40B4-BE49-F238E27FC236}">
                <a16:creationId xmlns:a16="http://schemas.microsoft.com/office/drawing/2014/main" id="{763F64BF-5F87-B4CF-C92A-27B74C2FD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44033" y="4460241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9" name="Rounded Rectangle 34">
            <a:extLst>
              <a:ext uri="{FF2B5EF4-FFF2-40B4-BE49-F238E27FC236}">
                <a16:creationId xmlns:a16="http://schemas.microsoft.com/office/drawing/2014/main" id="{11CE3076-3AEE-2E1B-4D59-8542CB94C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59908" y="5703244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21" name="Rectangle: Rounded Corners 920">
            <a:extLst>
              <a:ext uri="{FF2B5EF4-FFF2-40B4-BE49-F238E27FC236}">
                <a16:creationId xmlns:a16="http://schemas.microsoft.com/office/drawing/2014/main" id="{6D30EAE9-0EF4-FCD3-CA33-F713197D0143}"/>
              </a:ext>
            </a:extLst>
          </p:cNvPr>
          <p:cNvSpPr/>
          <p:nvPr/>
        </p:nvSpPr>
        <p:spPr>
          <a:xfrm>
            <a:off x="3782382" y="482411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145B7180-3B36-74DA-3FFB-41EBE3161CC4}"/>
              </a:ext>
            </a:extLst>
          </p:cNvPr>
          <p:cNvGrpSpPr/>
          <p:nvPr/>
        </p:nvGrpSpPr>
        <p:grpSpPr>
          <a:xfrm>
            <a:off x="5138617" y="4871275"/>
            <a:ext cx="187620" cy="145313"/>
            <a:chOff x="691486" y="408295"/>
            <a:chExt cx="307235" cy="228600"/>
          </a:xfrm>
        </p:grpSpPr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CECAB33F-FD97-FD49-516C-EE1854A08431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72" name="Oval 971">
              <a:extLst>
                <a:ext uri="{FF2B5EF4-FFF2-40B4-BE49-F238E27FC236}">
                  <a16:creationId xmlns:a16="http://schemas.microsoft.com/office/drawing/2014/main" id="{62B5B82D-5F43-DA43-6630-503F02BC29A1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73" name="Group 972">
              <a:extLst>
                <a:ext uri="{FF2B5EF4-FFF2-40B4-BE49-F238E27FC236}">
                  <a16:creationId xmlns:a16="http://schemas.microsoft.com/office/drawing/2014/main" id="{14687099-7D1F-CD26-EF5B-8959E464C909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74" name="Oval 973">
                <a:extLst>
                  <a:ext uri="{FF2B5EF4-FFF2-40B4-BE49-F238E27FC236}">
                    <a16:creationId xmlns:a16="http://schemas.microsoft.com/office/drawing/2014/main" id="{3221FC72-343A-55CA-F5A3-5540946872BE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75" name="Picture 974">
                <a:extLst>
                  <a:ext uri="{FF2B5EF4-FFF2-40B4-BE49-F238E27FC236}">
                    <a16:creationId xmlns:a16="http://schemas.microsoft.com/office/drawing/2014/main" id="{41F74755-E74D-AEF5-3619-911D2431DD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29" name="Rectangle: Rounded Corners 928">
            <a:extLst>
              <a:ext uri="{FF2B5EF4-FFF2-40B4-BE49-F238E27FC236}">
                <a16:creationId xmlns:a16="http://schemas.microsoft.com/office/drawing/2014/main" id="{32F4BB43-CEC0-3448-001B-A90CE56ED4D4}"/>
              </a:ext>
            </a:extLst>
          </p:cNvPr>
          <p:cNvSpPr/>
          <p:nvPr/>
        </p:nvSpPr>
        <p:spPr>
          <a:xfrm>
            <a:off x="3782382" y="544006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679161E0-3779-A815-63EA-BDD7BDCF8C7E}"/>
              </a:ext>
            </a:extLst>
          </p:cNvPr>
          <p:cNvGrpSpPr/>
          <p:nvPr/>
        </p:nvGrpSpPr>
        <p:grpSpPr>
          <a:xfrm>
            <a:off x="5138617" y="5487225"/>
            <a:ext cx="187620" cy="145313"/>
            <a:chOff x="691486" y="408295"/>
            <a:chExt cx="307235" cy="228600"/>
          </a:xfrm>
        </p:grpSpPr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780D6310-D438-D330-747B-7826BF151D75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B23DEE54-A241-2594-84A4-05DFBFC5837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6" name="Group 555">
              <a:extLst>
                <a:ext uri="{FF2B5EF4-FFF2-40B4-BE49-F238E27FC236}">
                  <a16:creationId xmlns:a16="http://schemas.microsoft.com/office/drawing/2014/main" id="{12218C2D-58C3-CF4B-7515-DDDA1FE07939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65" name="Oval 964">
                <a:extLst>
                  <a:ext uri="{FF2B5EF4-FFF2-40B4-BE49-F238E27FC236}">
                    <a16:creationId xmlns:a16="http://schemas.microsoft.com/office/drawing/2014/main" id="{8376F186-FF5F-10FA-E460-9EA6FE54DB4A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66" name="Picture 965">
                <a:extLst>
                  <a:ext uri="{FF2B5EF4-FFF2-40B4-BE49-F238E27FC236}">
                    <a16:creationId xmlns:a16="http://schemas.microsoft.com/office/drawing/2014/main" id="{55991735-7749-CCD6-64B9-6457502604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32" name="Rectangle: Rounded Corners 931">
            <a:extLst>
              <a:ext uri="{FF2B5EF4-FFF2-40B4-BE49-F238E27FC236}">
                <a16:creationId xmlns:a16="http://schemas.microsoft.com/office/drawing/2014/main" id="{CB625D9F-9450-FDCC-F6BD-49B9C16B44FF}"/>
              </a:ext>
            </a:extLst>
          </p:cNvPr>
          <p:cNvSpPr/>
          <p:nvPr/>
        </p:nvSpPr>
        <p:spPr>
          <a:xfrm>
            <a:off x="3782382" y="5132090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A4A0ADFA-DDDD-6FD4-ACF7-A2018933FA3F}"/>
              </a:ext>
            </a:extLst>
          </p:cNvPr>
          <p:cNvGrpSpPr/>
          <p:nvPr/>
        </p:nvGrpSpPr>
        <p:grpSpPr>
          <a:xfrm>
            <a:off x="5138617" y="5179250"/>
            <a:ext cx="187620" cy="145313"/>
            <a:chOff x="691486" y="408295"/>
            <a:chExt cx="307235" cy="228600"/>
          </a:xfrm>
        </p:grpSpPr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A17C96AD-663B-90A2-A936-ABBFA29C3F41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E8310EBD-985E-3DED-9A42-2DFA41EE713B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4" name="Group 943">
              <a:extLst>
                <a:ext uri="{FF2B5EF4-FFF2-40B4-BE49-F238E27FC236}">
                  <a16:creationId xmlns:a16="http://schemas.microsoft.com/office/drawing/2014/main" id="{D50D1CBE-6CA1-5AB8-5AC0-36D1084FBF24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45" name="Oval 944">
                <a:extLst>
                  <a:ext uri="{FF2B5EF4-FFF2-40B4-BE49-F238E27FC236}">
                    <a16:creationId xmlns:a16="http://schemas.microsoft.com/office/drawing/2014/main" id="{D7931C34-143A-0378-A730-9BB169C267E3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19" name="Picture 518">
                <a:extLst>
                  <a:ext uri="{FF2B5EF4-FFF2-40B4-BE49-F238E27FC236}">
                    <a16:creationId xmlns:a16="http://schemas.microsoft.com/office/drawing/2014/main" id="{8B40D72A-0972-5FCE-4A28-813F1D5E5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66" name="TextBox 1065">
            <a:extLst>
              <a:ext uri="{FF2B5EF4-FFF2-40B4-BE49-F238E27FC236}">
                <a16:creationId xmlns:a16="http://schemas.microsoft.com/office/drawing/2014/main" id="{10C20AE6-466A-1933-1E13-B9C57B180024}"/>
              </a:ext>
            </a:extLst>
          </p:cNvPr>
          <p:cNvSpPr txBox="1"/>
          <p:nvPr/>
        </p:nvSpPr>
        <p:spPr>
          <a:xfrm>
            <a:off x="1276753" y="2741312"/>
            <a:ext cx="5175871" cy="2154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per Microsoft Entra tenant. Provides centralized governance and shared resources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5F28F90B-AEC7-EDEE-DF92-32E803A6728D}"/>
              </a:ext>
            </a:extLst>
          </p:cNvPr>
          <p:cNvSpPr txBox="1"/>
          <p:nvPr/>
        </p:nvSpPr>
        <p:spPr>
          <a:xfrm>
            <a:off x="1385257" y="7036943"/>
            <a:ext cx="808422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Each workload has one application landing zone consisting of all environments. Each environment consists of one or more Azure subscriptions.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D753F576-902F-ECB1-1BE5-871827D85C0C}"/>
              </a:ext>
            </a:extLst>
          </p:cNvPr>
          <p:cNvGrpSpPr/>
          <p:nvPr/>
        </p:nvGrpSpPr>
        <p:grpSpPr>
          <a:xfrm>
            <a:off x="1257009" y="-75311"/>
            <a:ext cx="1756181" cy="274597"/>
            <a:chOff x="2126543" y="8014791"/>
            <a:chExt cx="1756181" cy="274597"/>
          </a:xfrm>
        </p:grpSpPr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F9A21F12-1D5E-E9B9-297C-F07344442B08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37250F74-90BB-3426-74CE-C8A924D2EAF2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1075" name="Graphic 1074" descr="Users outline">
                <a:extLst>
                  <a:ext uri="{FF2B5EF4-FFF2-40B4-BE49-F238E27FC236}">
                    <a16:creationId xmlns:a16="http://schemas.microsoft.com/office/drawing/2014/main" id="{445EDC87-C0AA-0CAB-B72F-3854280AEC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FFB7B3FF-DF31-E55C-8B09-E2C2D1B66544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Platform personnel manage the platform landing zone.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963E7B3-9467-8624-25A3-0D51E586E50A}"/>
              </a:ext>
            </a:extLst>
          </p:cNvPr>
          <p:cNvGrpSpPr/>
          <p:nvPr/>
        </p:nvGrpSpPr>
        <p:grpSpPr>
          <a:xfrm>
            <a:off x="5169990" y="6363434"/>
            <a:ext cx="1784321" cy="503404"/>
            <a:chOff x="6122490" y="8039834"/>
            <a:chExt cx="1784321" cy="503404"/>
          </a:xfrm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5BF7B5FF-EE77-2793-CCE8-2FA9ED6A1ADD}"/>
                </a:ext>
              </a:extLst>
            </p:cNvPr>
            <p:cNvGrpSpPr/>
            <p:nvPr/>
          </p:nvGrpSpPr>
          <p:grpSpPr>
            <a:xfrm>
              <a:off x="6122490" y="8039834"/>
              <a:ext cx="1784321" cy="503404"/>
              <a:chOff x="5553319" y="2350547"/>
              <a:chExt cx="1784321" cy="517166"/>
            </a:xfrm>
          </p:grpSpPr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469FF156-C95E-A20E-56A3-52B6940D5F05}"/>
                  </a:ext>
                </a:extLst>
              </p:cNvPr>
              <p:cNvGrpSpPr/>
              <p:nvPr/>
            </p:nvGrpSpPr>
            <p:grpSpPr>
              <a:xfrm>
                <a:off x="5553319" y="2350547"/>
                <a:ext cx="1784321" cy="517166"/>
                <a:chOff x="7352754" y="4516009"/>
                <a:chExt cx="1784321" cy="564000"/>
              </a:xfrm>
              <a:solidFill>
                <a:srgbClr val="8661C5">
                  <a:lumMod val="20000"/>
                  <a:lumOff val="8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8" name="Rounded Rectangle 34">
                  <a:extLst>
                    <a:ext uri="{FF2B5EF4-FFF2-40B4-BE49-F238E27FC236}">
                      <a16:creationId xmlns:a16="http://schemas.microsoft.com/office/drawing/2014/main" id="{7F2223F8-7A71-A59D-103B-6153289B820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2754" y="4516009"/>
                  <a:ext cx="1784321" cy="5640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619" name="TextBox 618">
                  <a:extLst>
                    <a:ext uri="{FF2B5EF4-FFF2-40B4-BE49-F238E27FC236}">
                      <a16:creationId xmlns:a16="http://schemas.microsoft.com/office/drawing/2014/main" id="{EF9CFC4C-535E-8CD1-A84C-C1A344BC65A2}"/>
                    </a:ext>
                  </a:extLst>
                </p:cNvPr>
                <p:cNvSpPr txBox="1"/>
                <p:nvPr/>
              </p:nvSpPr>
              <p:spPr>
                <a:xfrm>
                  <a:off x="7469742" y="4570577"/>
                  <a:ext cx="1577204" cy="18965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81933"/>
                      </a:solidFill>
                      <a:effectLst/>
                      <a:uLnTx/>
                      <a:uFillTx/>
                      <a:latin typeface="Segoe UI Semibold" panose="020B0702040204020203" pitchFamily="34" charset="0"/>
                      <a:ea typeface="+mn-ea"/>
                      <a:cs typeface="Segoe UI Semibold" panose="020B0702040204020203" pitchFamily="34" charset="0"/>
                    </a:rPr>
                    <a:t>Microsoft Foundry</a:t>
                  </a:r>
                </a:p>
              </p:txBody>
            </p:sp>
          </p:grpSp>
          <p:sp>
            <p:nvSpPr>
              <p:cNvPr id="617" name="Rounded Rectangle 34">
                <a:extLst>
                  <a:ext uri="{FF2B5EF4-FFF2-40B4-BE49-F238E27FC236}">
                    <a16:creationId xmlns:a16="http://schemas.microsoft.com/office/drawing/2014/main" id="{2041232D-E515-7945-835B-02D32ABAA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0043" y="2668239"/>
                <a:ext cx="1463735" cy="139572"/>
              </a:xfrm>
              <a:prstGeom prst="roundRect">
                <a:avLst>
                  <a:gd name="adj" fmla="val 13343"/>
                </a:avLst>
              </a:prstGeom>
              <a:solidFill>
                <a:srgbClr val="8661C5">
                  <a:lumMod val="75000"/>
                </a:srgbClr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Foundry IQ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B4215CCE-F441-6949-1EF5-9A6D06C0A0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247745" y="8093600"/>
              <a:ext cx="171450" cy="171450"/>
            </a:xfrm>
            <a:prstGeom prst="rect">
              <a:avLst/>
            </a:prstGeom>
          </p:spPr>
        </p:pic>
      </p:grpSp>
      <p:cxnSp>
        <p:nvCxnSpPr>
          <p:cNvPr id="560" name="Connector: Elbow 559">
            <a:extLst>
              <a:ext uri="{FF2B5EF4-FFF2-40B4-BE49-F238E27FC236}">
                <a16:creationId xmlns:a16="http://schemas.microsoft.com/office/drawing/2014/main" id="{747FDFBB-571A-D852-423A-ED3D96955750}"/>
              </a:ext>
            </a:extLst>
          </p:cNvPr>
          <p:cNvCxnSpPr>
            <a:cxnSpLocks/>
            <a:stCxn id="618" idx="0"/>
            <a:endCxn id="912" idx="2"/>
          </p:cNvCxnSpPr>
          <p:nvPr/>
        </p:nvCxnSpPr>
        <p:spPr>
          <a:xfrm rot="16200000" flipV="1">
            <a:off x="5145451" y="5446734"/>
            <a:ext cx="418582" cy="141481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3" name="Connector: Elbow 562">
            <a:extLst>
              <a:ext uri="{FF2B5EF4-FFF2-40B4-BE49-F238E27FC236}">
                <a16:creationId xmlns:a16="http://schemas.microsoft.com/office/drawing/2014/main" id="{E4DB48AE-829C-AA7A-C184-1D3727F550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50972" y="4359768"/>
            <a:ext cx="428048" cy="3599731"/>
          </a:xfrm>
          <a:prstGeom prst="bentConnector3">
            <a:avLst>
              <a:gd name="adj1" fmla="val 52225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4" name="Straight Arrow Connector 563">
            <a:extLst>
              <a:ext uri="{FF2B5EF4-FFF2-40B4-BE49-F238E27FC236}">
                <a16:creationId xmlns:a16="http://schemas.microsoft.com/office/drawing/2014/main" id="{98734854-5D72-A972-234F-10066316546A}"/>
              </a:ext>
            </a:extLst>
          </p:cNvPr>
          <p:cNvCxnSpPr>
            <a:cxnSpLocks/>
          </p:cNvCxnSpPr>
          <p:nvPr/>
        </p:nvCxnSpPr>
        <p:spPr>
          <a:xfrm flipH="1" flipV="1">
            <a:off x="7535202" y="5949781"/>
            <a:ext cx="4493" cy="18780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429FA24-64CC-9102-6CEC-9BD2925D026C}"/>
              </a:ext>
            </a:extLst>
          </p:cNvPr>
          <p:cNvSpPr/>
          <p:nvPr/>
        </p:nvSpPr>
        <p:spPr>
          <a:xfrm>
            <a:off x="1157907" y="8343499"/>
            <a:ext cx="9729359" cy="1577099"/>
          </a:xfrm>
          <a:prstGeom prst="rect">
            <a:avLst/>
          </a:prstGeom>
          <a:solidFill>
            <a:srgbClr val="F7F7F7"/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business, data, and AI solutions</a:t>
            </a:r>
          </a:p>
        </p:txBody>
      </p:sp>
      <p:sp>
        <p:nvSpPr>
          <p:cNvPr id="5" name="Rounded Rectangle 34">
            <a:extLst>
              <a:ext uri="{FF2B5EF4-FFF2-40B4-BE49-F238E27FC236}">
                <a16:creationId xmlns:a16="http://schemas.microsoft.com/office/drawing/2014/main" id="{2494621D-7C6A-2174-B267-2F6F8214F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29801" y="8682829"/>
            <a:ext cx="1950865" cy="922188"/>
          </a:xfrm>
          <a:prstGeom prst="roundRect">
            <a:avLst>
              <a:gd name="adj" fmla="val 6718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SaaS AI platform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1EDEE83-44B8-7A38-1163-652B98348B12}"/>
              </a:ext>
            </a:extLst>
          </p:cNvPr>
          <p:cNvGrpSpPr/>
          <p:nvPr/>
        </p:nvGrpSpPr>
        <p:grpSpPr>
          <a:xfrm>
            <a:off x="1528644" y="8740424"/>
            <a:ext cx="1717055" cy="217868"/>
            <a:chOff x="3427993" y="5501033"/>
            <a:chExt cx="1717055" cy="2178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63BBBE-8E5D-6C3F-0FC7-5E38AE029379}"/>
                </a:ext>
              </a:extLst>
            </p:cNvPr>
            <p:cNvSpPr txBox="1"/>
            <p:nvPr/>
          </p:nvSpPr>
          <p:spPr>
            <a:xfrm>
              <a:off x="3689908" y="5536709"/>
              <a:ext cx="14551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Copilot Studio 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31AC1705-399E-FF3C-00C6-820693065E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427993" y="5501033"/>
              <a:ext cx="219431" cy="217868"/>
            </a:xfrm>
            <a:prstGeom prst="rect">
              <a:avLst/>
            </a:prstGeom>
          </p:spPr>
        </p:pic>
      </p:grpSp>
      <p:sp>
        <p:nvSpPr>
          <p:cNvPr id="15" name="Rounded Rectangle 34">
            <a:extLst>
              <a:ext uri="{FF2B5EF4-FFF2-40B4-BE49-F238E27FC236}">
                <a16:creationId xmlns:a16="http://schemas.microsoft.com/office/drawing/2014/main" id="{595BF86A-1996-566F-BB0B-B05320E18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288921" y="8661874"/>
            <a:ext cx="2121854" cy="960212"/>
          </a:xfrm>
          <a:prstGeom prst="roundRect">
            <a:avLst>
              <a:gd name="adj" fmla="val 5506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AC57FB-7C0D-6B58-F27D-C98D8A1881C9}"/>
              </a:ext>
            </a:extLst>
          </p:cNvPr>
          <p:cNvGrpSpPr/>
          <p:nvPr/>
        </p:nvGrpSpPr>
        <p:grpSpPr>
          <a:xfrm>
            <a:off x="8673533" y="9039695"/>
            <a:ext cx="1351585" cy="711458"/>
            <a:chOff x="6050395" y="8633361"/>
            <a:chExt cx="1351585" cy="711458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364313CE-E3BA-87C3-C5B0-55CF67597A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051992" y="8633361"/>
              <a:ext cx="146051" cy="146051"/>
            </a:xfrm>
            <a:prstGeom prst="rect">
              <a:avLst/>
            </a:prstGeom>
          </p:spPr>
        </p:pic>
        <p:sp>
          <p:nvSpPr>
            <p:cNvPr id="29" name="TextBox 95">
              <a:extLst>
                <a:ext uri="{FF2B5EF4-FFF2-40B4-BE49-F238E27FC236}">
                  <a16:creationId xmlns:a16="http://schemas.microsoft.com/office/drawing/2014/main" id="{7BF046CD-4A0F-2605-06B2-62369389CDB3}"/>
                </a:ext>
              </a:extLst>
            </p:cNvPr>
            <p:cNvSpPr txBox="1"/>
            <p:nvPr/>
          </p:nvSpPr>
          <p:spPr>
            <a:xfrm>
              <a:off x="6050395" y="8636933"/>
              <a:ext cx="1351585" cy="707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 Copilot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AI for work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DE7D4AC-EE0C-1C16-0133-049D549C57F5}"/>
              </a:ext>
            </a:extLst>
          </p:cNvPr>
          <p:cNvGrpSpPr/>
          <p:nvPr/>
        </p:nvGrpSpPr>
        <p:grpSpPr>
          <a:xfrm>
            <a:off x="5147476" y="8656815"/>
            <a:ext cx="1741246" cy="971890"/>
            <a:chOff x="4412147" y="10333215"/>
            <a:chExt cx="1741246" cy="971890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3303B079-8B0C-33E0-3090-3BBB0F07E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147" y="10333215"/>
              <a:ext cx="1741246" cy="971890"/>
            </a:xfrm>
            <a:prstGeom prst="roundRect">
              <a:avLst>
                <a:gd name="adj" fmla="val 5896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data and analytics platform</a:t>
              </a: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52A688EE-738B-01CE-3295-1644BC1A6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352" y="10432207"/>
              <a:ext cx="179792" cy="179792"/>
            </a:xfrm>
            <a:prstGeom prst="rect">
              <a:avLst/>
            </a:prstGeom>
          </p:spPr>
        </p:pic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6BE187D8-7DC8-EEB6-7175-912209BC8197}"/>
                </a:ext>
              </a:extLst>
            </p:cNvPr>
            <p:cNvSpPr/>
            <p:nvPr/>
          </p:nvSpPr>
          <p:spPr>
            <a:xfrm>
              <a:off x="4579622" y="10416824"/>
              <a:ext cx="1249824" cy="1709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Fabric</a:t>
              </a:r>
            </a:p>
          </p:txBody>
        </p:sp>
        <p:sp>
          <p:nvSpPr>
            <p:cNvPr id="45" name="Rounded Rectangle 34">
              <a:extLst>
                <a:ext uri="{FF2B5EF4-FFF2-40B4-BE49-F238E27FC236}">
                  <a16:creationId xmlns:a16="http://schemas.microsoft.com/office/drawing/2014/main" id="{3647391A-24C3-F6C4-23C6-FA8FA8A98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519" y="10735148"/>
              <a:ext cx="1520500" cy="182096"/>
            </a:xfrm>
            <a:prstGeom prst="roundRect">
              <a:avLst>
                <a:gd name="adj" fmla="val 13343"/>
              </a:avLst>
            </a:prstGeom>
            <a:solidFill>
              <a:srgbClr val="B9DCD2">
                <a:lumMod val="5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Fabric IQ</a:t>
              </a:r>
            </a:p>
          </p:txBody>
        </p:sp>
      </p:grpSp>
      <p:sp>
        <p:nvSpPr>
          <p:cNvPr id="46" name="Rounded Rectangle 34">
            <a:extLst>
              <a:ext uri="{FF2B5EF4-FFF2-40B4-BE49-F238E27FC236}">
                <a16:creationId xmlns:a16="http://schemas.microsoft.com/office/drawing/2014/main" id="{2E5834CB-7CC4-EDF1-DE2C-395B3A0B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507611" y="9237420"/>
            <a:ext cx="1739900" cy="182096"/>
          </a:xfrm>
          <a:prstGeom prst="roundRect">
            <a:avLst>
              <a:gd name="adj" fmla="val 13343"/>
            </a:avLst>
          </a:prstGeom>
          <a:solidFill>
            <a:srgbClr val="0078D3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Work IQ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CB67473-8E33-4612-AD14-ACEB1F9FE57D}"/>
              </a:ext>
            </a:extLst>
          </p:cNvPr>
          <p:cNvGrpSpPr/>
          <p:nvPr/>
        </p:nvGrpSpPr>
        <p:grpSpPr>
          <a:xfrm>
            <a:off x="8377228" y="8714606"/>
            <a:ext cx="1161013" cy="242985"/>
            <a:chOff x="5837618" y="5140719"/>
            <a:chExt cx="1161013" cy="242985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2BD152C-AB96-F536-851C-1870FD5AF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618" y="5140719"/>
              <a:ext cx="242985" cy="242985"/>
            </a:xfrm>
            <a:prstGeom prst="rect">
              <a:avLst/>
            </a:prstGeom>
            <a:solidFill>
              <a:srgbClr val="F9F9F9"/>
            </a:solidFill>
          </p:spPr>
        </p:pic>
        <p:sp>
          <p:nvSpPr>
            <p:cNvPr id="51" name="TextBox 95">
              <a:extLst>
                <a:ext uri="{FF2B5EF4-FFF2-40B4-BE49-F238E27FC236}">
                  <a16:creationId xmlns:a16="http://schemas.microsoft.com/office/drawing/2014/main" id="{641022F2-BFA4-B349-E6A6-5278ED9CF587}"/>
                </a:ext>
              </a:extLst>
            </p:cNvPr>
            <p:cNvSpPr txBox="1"/>
            <p:nvPr/>
          </p:nvSpPr>
          <p:spPr>
            <a:xfrm>
              <a:off x="6061483" y="5189972"/>
              <a:ext cx="937148" cy="153888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</a:t>
              </a:r>
            </a:p>
          </p:txBody>
        </p:sp>
      </p:grpSp>
      <p:sp>
        <p:nvSpPr>
          <p:cNvPr id="54" name="Rounded Rectangle 34">
            <a:extLst>
              <a:ext uri="{FF2B5EF4-FFF2-40B4-BE49-F238E27FC236}">
                <a16:creationId xmlns:a16="http://schemas.microsoft.com/office/drawing/2014/main" id="{B7CD8DAB-7C32-CC83-2C83-274EECEE8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649287" y="9058749"/>
            <a:ext cx="1527392" cy="172862"/>
          </a:xfrm>
          <a:prstGeom prst="roundRect">
            <a:avLst>
              <a:gd name="adj" fmla="val 13343"/>
            </a:avLst>
          </a:prstGeom>
          <a:solidFill>
            <a:srgbClr val="F2F2F2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Agents and workflows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218A3129-EEF4-2459-5AD5-27B2D78BCE17}"/>
              </a:ext>
            </a:extLst>
          </p:cNvPr>
          <p:cNvSpPr/>
          <p:nvPr/>
        </p:nvSpPr>
        <p:spPr>
          <a:xfrm>
            <a:off x="2581742" y="10676585"/>
            <a:ext cx="6876264" cy="653709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Data sources</a:t>
            </a:r>
          </a:p>
        </p:txBody>
      </p:sp>
      <p:pic>
        <p:nvPicPr>
          <p:cNvPr id="61" name="Picture 90">
            <a:extLst>
              <a:ext uri="{FF2B5EF4-FFF2-40B4-BE49-F238E27FC236}">
                <a16:creationId xmlns:a16="http://schemas.microsoft.com/office/drawing/2014/main" id="{F246D0D4-8A86-D8F7-26DC-6B03F5310BB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62064" y="10797988"/>
            <a:ext cx="349292" cy="328745"/>
          </a:xfrm>
          <a:prstGeom prst="rect">
            <a:avLst/>
          </a:prstGeom>
        </p:spPr>
      </p:pic>
      <p:sp>
        <p:nvSpPr>
          <p:cNvPr id="62" name="TextBox 98">
            <a:extLst>
              <a:ext uri="{FF2B5EF4-FFF2-40B4-BE49-F238E27FC236}">
                <a16:creationId xmlns:a16="http://schemas.microsoft.com/office/drawing/2014/main" id="{BFF974D3-D640-7DE1-172A-3EBCF4F632F7}"/>
              </a:ext>
            </a:extLst>
          </p:cNvPr>
          <p:cNvSpPr txBox="1"/>
          <p:nvPr/>
        </p:nvSpPr>
        <p:spPr>
          <a:xfrm>
            <a:off x="4990830" y="11110855"/>
            <a:ext cx="67268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Dataverse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11" name="Rectangle: Rounded Corners 910">
            <a:extLst>
              <a:ext uri="{FF2B5EF4-FFF2-40B4-BE49-F238E27FC236}">
                <a16:creationId xmlns:a16="http://schemas.microsoft.com/office/drawing/2014/main" id="{C0BC4D76-D375-79A0-D2E5-A8561488CEC8}"/>
              </a:ext>
            </a:extLst>
          </p:cNvPr>
          <p:cNvSpPr/>
          <p:nvPr/>
        </p:nvSpPr>
        <p:spPr>
          <a:xfrm>
            <a:off x="3621043" y="11058256"/>
            <a:ext cx="1015699" cy="259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On-premises</a:t>
            </a:r>
          </a:p>
        </p:txBody>
      </p:sp>
      <p:pic>
        <p:nvPicPr>
          <p:cNvPr id="512" name="Graphic 511" descr="Building with solid fill">
            <a:extLst>
              <a:ext uri="{FF2B5EF4-FFF2-40B4-BE49-F238E27FC236}">
                <a16:creationId xmlns:a16="http://schemas.microsoft.com/office/drawing/2014/main" id="{07B23390-2EDC-4A8A-E01C-D6422976E2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001559" y="10824784"/>
            <a:ext cx="275152" cy="275152"/>
          </a:xfrm>
          <a:prstGeom prst="rect">
            <a:avLst/>
          </a:prstGeom>
        </p:spPr>
      </p:pic>
      <p:pic>
        <p:nvPicPr>
          <p:cNvPr id="515" name="Graphic 514">
            <a:extLst>
              <a:ext uri="{FF2B5EF4-FFF2-40B4-BE49-F238E27FC236}">
                <a16:creationId xmlns:a16="http://schemas.microsoft.com/office/drawing/2014/main" id="{88D85BD5-50FB-C905-5C0D-13C6E1F234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65722" y="10820530"/>
            <a:ext cx="283661" cy="283661"/>
          </a:xfrm>
          <a:prstGeom prst="rect">
            <a:avLst/>
          </a:prstGeom>
        </p:spPr>
      </p:pic>
      <p:sp>
        <p:nvSpPr>
          <p:cNvPr id="517" name="TextBox 516">
            <a:extLst>
              <a:ext uri="{FF2B5EF4-FFF2-40B4-BE49-F238E27FC236}">
                <a16:creationId xmlns:a16="http://schemas.microsoft.com/office/drawing/2014/main" id="{F0AC613E-9EE4-8C85-04E8-0020B4243E27}"/>
              </a:ext>
            </a:extLst>
          </p:cNvPr>
          <p:cNvSpPr txBox="1"/>
          <p:nvPr/>
        </p:nvSpPr>
        <p:spPr>
          <a:xfrm>
            <a:off x="7229223" y="11089479"/>
            <a:ext cx="991523" cy="19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workloads</a:t>
            </a:r>
          </a:p>
        </p:txBody>
      </p:sp>
      <p:sp>
        <p:nvSpPr>
          <p:cNvPr id="518" name="TextBox 95">
            <a:extLst>
              <a:ext uri="{FF2B5EF4-FFF2-40B4-BE49-F238E27FC236}">
                <a16:creationId xmlns:a16="http://schemas.microsoft.com/office/drawing/2014/main" id="{E99A0EEC-CE5E-615D-CA35-90BD6AD46EA7}"/>
              </a:ext>
            </a:extLst>
          </p:cNvPr>
          <p:cNvSpPr txBox="1"/>
          <p:nvPr/>
        </p:nvSpPr>
        <p:spPr>
          <a:xfrm>
            <a:off x="6124703" y="11110855"/>
            <a:ext cx="81774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365</a:t>
            </a:r>
          </a:p>
        </p:txBody>
      </p:sp>
      <p:pic>
        <p:nvPicPr>
          <p:cNvPr id="522" name="Picture 521">
            <a:extLst>
              <a:ext uri="{FF2B5EF4-FFF2-40B4-BE49-F238E27FC236}">
                <a16:creationId xmlns:a16="http://schemas.microsoft.com/office/drawing/2014/main" id="{A59E5B9B-2A5E-0CEC-4C39-9E0CC922730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709" y="10820530"/>
            <a:ext cx="283660" cy="283660"/>
          </a:xfrm>
          <a:prstGeom prst="rect">
            <a:avLst/>
          </a:prstGeom>
          <a:solidFill>
            <a:srgbClr val="F9F9F9"/>
          </a:solidFill>
        </p:spPr>
      </p:pic>
      <p:pic>
        <p:nvPicPr>
          <p:cNvPr id="524" name="Graphic 523" descr="Cloud with solid fill">
            <a:extLst>
              <a:ext uri="{FF2B5EF4-FFF2-40B4-BE49-F238E27FC236}">
                <a16:creationId xmlns:a16="http://schemas.microsoft.com/office/drawing/2014/main" id="{A433AE5F-2C5A-3EB4-72C1-71140BD051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34734" y="10766036"/>
            <a:ext cx="392649" cy="392649"/>
          </a:xfrm>
          <a:prstGeom prst="rect">
            <a:avLst/>
          </a:prstGeom>
        </p:spPr>
      </p:pic>
      <p:sp>
        <p:nvSpPr>
          <p:cNvPr id="525" name="Rectangle: Rounded Corners 524">
            <a:extLst>
              <a:ext uri="{FF2B5EF4-FFF2-40B4-BE49-F238E27FC236}">
                <a16:creationId xmlns:a16="http://schemas.microsoft.com/office/drawing/2014/main" id="{643D25BE-9C87-D6B9-4A74-95AEC947E5A6}"/>
              </a:ext>
            </a:extLst>
          </p:cNvPr>
          <p:cNvSpPr/>
          <p:nvPr/>
        </p:nvSpPr>
        <p:spPr>
          <a:xfrm>
            <a:off x="8409733" y="11058256"/>
            <a:ext cx="1032066" cy="25908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Other clouds</a:t>
            </a:r>
          </a:p>
        </p:txBody>
      </p:sp>
      <p:pic>
        <p:nvPicPr>
          <p:cNvPr id="528" name="Graphic 527" descr="Database with solid fill">
            <a:extLst>
              <a:ext uri="{FF2B5EF4-FFF2-40B4-BE49-F238E27FC236}">
                <a16:creationId xmlns:a16="http://schemas.microsoft.com/office/drawing/2014/main" id="{4E6E01AE-1C7A-29BF-8C98-EBC20619F7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789828" y="10939055"/>
            <a:ext cx="315583" cy="315583"/>
          </a:xfrm>
          <a:prstGeom prst="rect">
            <a:avLst/>
          </a:prstGeom>
        </p:spPr>
      </p:pic>
      <p:pic>
        <p:nvPicPr>
          <p:cNvPr id="530" name="Graphic 529" descr="Document with solid fill">
            <a:extLst>
              <a:ext uri="{FF2B5EF4-FFF2-40B4-BE49-F238E27FC236}">
                <a16:creationId xmlns:a16="http://schemas.microsoft.com/office/drawing/2014/main" id="{C4C692A8-1121-B4E6-6E2E-27BF018595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064799" y="10949292"/>
            <a:ext cx="315583" cy="315583"/>
          </a:xfrm>
          <a:prstGeom prst="rect">
            <a:avLst/>
          </a:prstGeom>
        </p:spPr>
      </p:pic>
      <p:sp>
        <p:nvSpPr>
          <p:cNvPr id="531" name="Diamond 530">
            <a:extLst>
              <a:ext uri="{FF2B5EF4-FFF2-40B4-BE49-F238E27FC236}">
                <a16:creationId xmlns:a16="http://schemas.microsoft.com/office/drawing/2014/main" id="{34E47493-4944-10A3-068F-34F4CA106598}"/>
              </a:ext>
            </a:extLst>
          </p:cNvPr>
          <p:cNvSpPr/>
          <p:nvPr/>
        </p:nvSpPr>
        <p:spPr>
          <a:xfrm>
            <a:off x="6013079" y="8006826"/>
            <a:ext cx="0" cy="0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543" name="Diamond 542">
            <a:extLst>
              <a:ext uri="{FF2B5EF4-FFF2-40B4-BE49-F238E27FC236}">
                <a16:creationId xmlns:a16="http://schemas.microsoft.com/office/drawing/2014/main" id="{5D55420D-A45C-1712-A323-366336041F19}"/>
              </a:ext>
            </a:extLst>
          </p:cNvPr>
          <p:cNvSpPr/>
          <p:nvPr/>
        </p:nvSpPr>
        <p:spPr>
          <a:xfrm>
            <a:off x="6011931" y="10061051"/>
            <a:ext cx="9144" cy="9144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cxnSp>
        <p:nvCxnSpPr>
          <p:cNvPr id="544" name="Straight Arrow Connector 543">
            <a:extLst>
              <a:ext uri="{FF2B5EF4-FFF2-40B4-BE49-F238E27FC236}">
                <a16:creationId xmlns:a16="http://schemas.microsoft.com/office/drawing/2014/main" id="{A2D17632-2C67-9589-CD7E-046182CA8D38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6017149" y="7584426"/>
            <a:ext cx="5438" cy="75907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Straight Arrow Connector 544">
            <a:extLst>
              <a:ext uri="{FF2B5EF4-FFF2-40B4-BE49-F238E27FC236}">
                <a16:creationId xmlns:a16="http://schemas.microsoft.com/office/drawing/2014/main" id="{43C4F97D-D7A7-D9C2-6B05-2957EB9B3495}"/>
              </a:ext>
            </a:extLst>
          </p:cNvPr>
          <p:cNvCxnSpPr>
            <a:cxnSpLocks/>
            <a:stCxn id="60" idx="0"/>
            <a:endCxn id="4" idx="2"/>
          </p:cNvCxnSpPr>
          <p:nvPr/>
        </p:nvCxnSpPr>
        <p:spPr>
          <a:xfrm flipV="1">
            <a:off x="6019874" y="9920598"/>
            <a:ext cx="2713" cy="755987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TextBox 556">
            <a:extLst>
              <a:ext uri="{FF2B5EF4-FFF2-40B4-BE49-F238E27FC236}">
                <a16:creationId xmlns:a16="http://schemas.microsoft.com/office/drawing/2014/main" id="{3565C4C8-ED61-5E97-4CE6-A0F4D277F4A0}"/>
              </a:ext>
            </a:extLst>
          </p:cNvPr>
          <p:cNvSpPr txBox="1"/>
          <p:nvPr/>
        </p:nvSpPr>
        <p:spPr>
          <a:xfrm>
            <a:off x="2756953" y="10297133"/>
            <a:ext cx="6539811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Enterprise data from any source can be integrated, governed, secured, and used across Azure and Microsoft services.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59" name="TextBox 558">
            <a:extLst>
              <a:ext uri="{FF2B5EF4-FFF2-40B4-BE49-F238E27FC236}">
                <a16:creationId xmlns:a16="http://schemas.microsoft.com/office/drawing/2014/main" id="{1A2D09FA-5225-A542-1F75-E91E5DF3B2E5}"/>
              </a:ext>
            </a:extLst>
          </p:cNvPr>
          <p:cNvSpPr txBox="1"/>
          <p:nvPr/>
        </p:nvSpPr>
        <p:spPr>
          <a:xfrm>
            <a:off x="2692400" y="7913822"/>
            <a:ext cx="6672314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365, Microsoft Fabric, and Copilot Studio can integrate with Azure and each other to share data, AI capabilities, and business context.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991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Title Slides">
  <a:themeElements>
    <a:clrScheme name="Custom 1">
      <a:dk1>
        <a:srgbClr val="225B61"/>
      </a:dk1>
      <a:lt1>
        <a:srgbClr val="000000"/>
      </a:lt1>
      <a:dk2>
        <a:srgbClr val="B9DCD2"/>
      </a:dk2>
      <a:lt2>
        <a:srgbClr val="49C5B1"/>
      </a:lt2>
      <a:accent1>
        <a:srgbClr val="8DE971"/>
      </a:accent1>
      <a:accent2>
        <a:srgbClr val="0078D3"/>
      </a:accent2>
      <a:accent3>
        <a:srgbClr val="8661C5"/>
      </a:accent3>
      <a:accent4>
        <a:srgbClr val="C03BC3"/>
      </a:accent4>
      <a:accent5>
        <a:srgbClr val="FFB900"/>
      </a:accent5>
      <a:accent6>
        <a:srgbClr val="F3364C"/>
      </a:accent6>
      <a:hlink>
        <a:srgbClr val="225B61"/>
      </a:hlink>
      <a:folHlink>
        <a:srgbClr val="8DC8E8"/>
      </a:folHlink>
    </a:clrScheme>
    <a:fontScheme name="Custom 20">
      <a:majorFont>
        <a:latin typeface="Segoe Sans Display"/>
        <a:ea typeface=""/>
        <a:cs typeface=""/>
      </a:majorFont>
      <a:minorFont>
        <a:latin typeface="Segoe Sans Text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2Color _Microsoft Fabric Master Slide Template PPT" id="{C4955310-1F75-CB41-AE88-3C74BC568F8B}" vid="{D64952BC-5741-F749-9CC7-11175F2699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934</Words>
  <Application>Microsoft Office PowerPoint</Application>
  <PresentationFormat>Widescreen</PresentationFormat>
  <Paragraphs>326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8" baseType="lpstr">
      <vt:lpstr>Aptos</vt:lpstr>
      <vt:lpstr>Arial</vt:lpstr>
      <vt:lpstr>Calibri</vt:lpstr>
      <vt:lpstr>Segoe Sans Display</vt:lpstr>
      <vt:lpstr>Segoe Sans Small</vt:lpstr>
      <vt:lpstr>Segoe Sans Small Semibold</vt:lpstr>
      <vt:lpstr>Segoe Sans Small Semilight</vt:lpstr>
      <vt:lpstr>Segoe Sans Text Light</vt:lpstr>
      <vt:lpstr>Segoe Sans Text Semilight</vt:lpstr>
      <vt:lpstr>Segoe UI</vt:lpstr>
      <vt:lpstr>Segoe UI </vt:lpstr>
      <vt:lpstr>Segoe UI Semibold</vt:lpstr>
      <vt:lpstr>2_Title Slides</vt:lpstr>
      <vt:lpstr>think-cell Slide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Sumner</dc:creator>
  <cp:lastModifiedBy>Stephen Sumner</cp:lastModifiedBy>
  <cp:revision>1</cp:revision>
  <dcterms:created xsi:type="dcterms:W3CDTF">2026-08-24T14:56:17Z</dcterms:created>
  <dcterms:modified xsi:type="dcterms:W3CDTF">2026-08-24T15:22:39Z</dcterms:modified>
</cp:coreProperties>
</file>