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ags/tag1.xml" ContentType="application/vnd.openxmlformats-officedocument.presentationml.tags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sldIdLst>
    <p:sldId id="361" r:id="rId2"/>
    <p:sldId id="366" r:id="rId3"/>
    <p:sldId id="363" r:id="rId4"/>
    <p:sldId id="368" r:id="rId5"/>
    <p:sldId id="369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96E2131-A1C5-4448-A04E-5D71060981A4}" v="7" dt="2026-08-25T20:19:14.58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19" autoAdjust="0"/>
    <p:restoredTop sz="94660"/>
  </p:normalViewPr>
  <p:slideViewPr>
    <p:cSldViewPr snapToGrid="0">
      <p:cViewPr>
        <p:scale>
          <a:sx n="75" d="100"/>
          <a:sy n="75" d="100"/>
        </p:scale>
        <p:origin x="3012" y="13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phen Sumner" userId="505bccc2-75c7-4c07-8393-6c4b728fd93a" providerId="ADAL" clId="{C6149955-1C9E-4D8F-82BC-A05F0EAE790C}"/>
    <pc:docChg chg="undo custSel addSld delSld modSld sldOrd delMainMaster">
      <pc:chgData name="Stephen Sumner" userId="505bccc2-75c7-4c07-8393-6c4b728fd93a" providerId="ADAL" clId="{C6149955-1C9E-4D8F-82BC-A05F0EAE790C}" dt="2026-08-25T20:33:15.718" v="83" actId="20577"/>
      <pc:docMkLst>
        <pc:docMk/>
      </pc:docMkLst>
      <pc:sldChg chg="addSp delSp del mod">
        <pc:chgData name="Stephen Sumner" userId="505bccc2-75c7-4c07-8393-6c4b728fd93a" providerId="ADAL" clId="{C6149955-1C9E-4D8F-82BC-A05F0EAE790C}" dt="2026-08-24T13:38:57.542" v="17" actId="2696"/>
        <pc:sldMkLst>
          <pc:docMk/>
          <pc:sldMk cId="3155289810" sldId="256"/>
        </pc:sldMkLst>
        <pc:spChg chg="del">
          <ac:chgData name="Stephen Sumner" userId="505bccc2-75c7-4c07-8393-6c4b728fd93a" providerId="ADAL" clId="{C6149955-1C9E-4D8F-82BC-A05F0EAE790C}" dt="2026-08-24T13:26:18.830" v="0" actId="478"/>
          <ac:spMkLst>
            <pc:docMk/>
            <pc:sldMk cId="3155289810" sldId="256"/>
            <ac:spMk id="2" creationId="{8FED2C12-8296-3AAF-3D73-2385A9182089}"/>
          </ac:spMkLst>
        </pc:spChg>
        <pc:spChg chg="del">
          <ac:chgData name="Stephen Sumner" userId="505bccc2-75c7-4c07-8393-6c4b728fd93a" providerId="ADAL" clId="{C6149955-1C9E-4D8F-82BC-A05F0EAE790C}" dt="2026-08-24T13:26:20.393" v="1" actId="478"/>
          <ac:spMkLst>
            <pc:docMk/>
            <pc:sldMk cId="3155289810" sldId="256"/>
            <ac:spMk id="3" creationId="{40498052-042D-EB9B-5903-B6227F900D72}"/>
          </ac:spMkLst>
        </pc:spChg>
        <pc:picChg chg="add del">
          <ac:chgData name="Stephen Sumner" userId="505bccc2-75c7-4c07-8393-6c4b728fd93a" providerId="ADAL" clId="{C6149955-1C9E-4D8F-82BC-A05F0EAE790C}" dt="2026-08-24T13:37:47.644" v="5" actId="22"/>
          <ac:picMkLst>
            <pc:docMk/>
            <pc:sldMk cId="3155289810" sldId="256"/>
            <ac:picMk id="5" creationId="{00AB999F-34D6-A062-239B-267E699E3ABE}"/>
          </ac:picMkLst>
        </pc:picChg>
      </pc:sldChg>
      <pc:sldChg chg="modSp add del mod setBg modClrScheme chgLayout">
        <pc:chgData name="Stephen Sumner" userId="505bccc2-75c7-4c07-8393-6c4b728fd93a" providerId="ADAL" clId="{C6149955-1C9E-4D8F-82BC-A05F0EAE790C}" dt="2026-08-25T20:32:36.800" v="65" actId="20577"/>
        <pc:sldMkLst>
          <pc:docMk/>
          <pc:sldMk cId="4043938269" sldId="361"/>
        </pc:sldMkLst>
        <pc:spChg chg="mod">
          <ac:chgData name="Stephen Sumner" userId="505bccc2-75c7-4c07-8393-6c4b728fd93a" providerId="ADAL" clId="{C6149955-1C9E-4D8F-82BC-A05F0EAE790C}" dt="2026-08-24T13:40:39.163" v="35" actId="1076"/>
          <ac:spMkLst>
            <pc:docMk/>
            <pc:sldMk cId="4043938269" sldId="361"/>
            <ac:spMk id="3" creationId="{B886FA69-BA59-0DD4-FFA1-37D5EAD1B873}"/>
          </ac:spMkLst>
        </pc:spChg>
        <pc:spChg chg="mod">
          <ac:chgData name="Stephen Sumner" userId="505bccc2-75c7-4c07-8393-6c4b728fd93a" providerId="ADAL" clId="{C6149955-1C9E-4D8F-82BC-A05F0EAE790C}" dt="2026-08-24T13:39:57.626" v="24" actId="20577"/>
          <ac:spMkLst>
            <pc:docMk/>
            <pc:sldMk cId="4043938269" sldId="361"/>
            <ac:spMk id="12" creationId="{0C6E42EF-DFA3-14C5-9BDC-73DCDB9278AD}"/>
          </ac:spMkLst>
        </pc:spChg>
        <pc:spChg chg="mod">
          <ac:chgData name="Stephen Sumner" userId="505bccc2-75c7-4c07-8393-6c4b728fd93a" providerId="ADAL" clId="{C6149955-1C9E-4D8F-82BC-A05F0EAE790C}" dt="2026-08-24T13:40:39.163" v="35" actId="1076"/>
          <ac:spMkLst>
            <pc:docMk/>
            <pc:sldMk cId="4043938269" sldId="361"/>
            <ac:spMk id="13" creationId="{A1C441A3-1F94-26C1-E2DC-5E44CD51C7C8}"/>
          </ac:spMkLst>
        </pc:spChg>
        <pc:spChg chg="mod">
          <ac:chgData name="Stephen Sumner" userId="505bccc2-75c7-4c07-8393-6c4b728fd93a" providerId="ADAL" clId="{C6149955-1C9E-4D8F-82BC-A05F0EAE790C}" dt="2026-08-24T13:40:39.163" v="35" actId="1076"/>
          <ac:spMkLst>
            <pc:docMk/>
            <pc:sldMk cId="4043938269" sldId="361"/>
            <ac:spMk id="19" creationId="{97D61309-DB10-B424-F2ED-853C2D2D829D}"/>
          </ac:spMkLst>
        </pc:spChg>
        <pc:spChg chg="mod">
          <ac:chgData name="Stephen Sumner" userId="505bccc2-75c7-4c07-8393-6c4b728fd93a" providerId="ADAL" clId="{C6149955-1C9E-4D8F-82BC-A05F0EAE790C}" dt="2026-08-24T13:40:39.163" v="35" actId="1076"/>
          <ac:spMkLst>
            <pc:docMk/>
            <pc:sldMk cId="4043938269" sldId="361"/>
            <ac:spMk id="514" creationId="{8EEB4858-214B-F6B5-8023-A5AC9821E3FE}"/>
          </ac:spMkLst>
        </pc:spChg>
        <pc:spChg chg="mod">
          <ac:chgData name="Stephen Sumner" userId="505bccc2-75c7-4c07-8393-6c4b728fd93a" providerId="ADAL" clId="{C6149955-1C9E-4D8F-82BC-A05F0EAE790C}" dt="2026-08-24T13:40:39.163" v="35" actId="1076"/>
          <ac:spMkLst>
            <pc:docMk/>
            <pc:sldMk cId="4043938269" sldId="361"/>
            <ac:spMk id="517" creationId="{D9C75DEB-E2E6-0240-42C8-BB5D52B260A2}"/>
          </ac:spMkLst>
        </pc:spChg>
        <pc:spChg chg="mod">
          <ac:chgData name="Stephen Sumner" userId="505bccc2-75c7-4c07-8393-6c4b728fd93a" providerId="ADAL" clId="{C6149955-1C9E-4D8F-82BC-A05F0EAE790C}" dt="2026-08-24T13:40:39.163" v="35" actId="1076"/>
          <ac:spMkLst>
            <pc:docMk/>
            <pc:sldMk cId="4043938269" sldId="361"/>
            <ac:spMk id="523" creationId="{65DCDDDD-111D-AA07-34B4-B00CCAEC6E61}"/>
          </ac:spMkLst>
        </pc:spChg>
        <pc:spChg chg="mod">
          <ac:chgData name="Stephen Sumner" userId="505bccc2-75c7-4c07-8393-6c4b728fd93a" providerId="ADAL" clId="{C6149955-1C9E-4D8F-82BC-A05F0EAE790C}" dt="2026-08-24T13:40:39.163" v="35" actId="1076"/>
          <ac:spMkLst>
            <pc:docMk/>
            <pc:sldMk cId="4043938269" sldId="361"/>
            <ac:spMk id="524" creationId="{58E8BE27-824A-5C12-1113-B8FA9060F1F1}"/>
          </ac:spMkLst>
        </pc:spChg>
        <pc:spChg chg="mod">
          <ac:chgData name="Stephen Sumner" userId="505bccc2-75c7-4c07-8393-6c4b728fd93a" providerId="ADAL" clId="{C6149955-1C9E-4D8F-82BC-A05F0EAE790C}" dt="2026-08-24T13:40:39.163" v="35" actId="1076"/>
          <ac:spMkLst>
            <pc:docMk/>
            <pc:sldMk cId="4043938269" sldId="361"/>
            <ac:spMk id="529" creationId="{7CBF4657-AE80-B287-3661-105425314AC0}"/>
          </ac:spMkLst>
        </pc:spChg>
        <pc:spChg chg="mod">
          <ac:chgData name="Stephen Sumner" userId="505bccc2-75c7-4c07-8393-6c4b728fd93a" providerId="ADAL" clId="{C6149955-1C9E-4D8F-82BC-A05F0EAE790C}" dt="2026-08-24T13:40:39.163" v="35" actId="1076"/>
          <ac:spMkLst>
            <pc:docMk/>
            <pc:sldMk cId="4043938269" sldId="361"/>
            <ac:spMk id="531" creationId="{76253041-0D6D-ACBF-628C-E804358B1268}"/>
          </ac:spMkLst>
        </pc:spChg>
        <pc:spChg chg="mod">
          <ac:chgData name="Stephen Sumner" userId="505bccc2-75c7-4c07-8393-6c4b728fd93a" providerId="ADAL" clId="{C6149955-1C9E-4D8F-82BC-A05F0EAE790C}" dt="2026-08-25T20:32:36.800" v="65" actId="20577"/>
          <ac:spMkLst>
            <pc:docMk/>
            <pc:sldMk cId="4043938269" sldId="361"/>
            <ac:spMk id="565" creationId="{602DBB01-C6E5-9D1E-A506-10BA6DE587B5}"/>
          </ac:spMkLst>
        </pc:spChg>
        <pc:spChg chg="mod">
          <ac:chgData name="Stephen Sumner" userId="505bccc2-75c7-4c07-8393-6c4b728fd93a" providerId="ADAL" clId="{C6149955-1C9E-4D8F-82BC-A05F0EAE790C}" dt="2026-08-24T13:40:39.163" v="35" actId="1076"/>
          <ac:spMkLst>
            <pc:docMk/>
            <pc:sldMk cId="4043938269" sldId="361"/>
            <ac:spMk id="585" creationId="{DB5C320D-F57A-DA66-A8A9-BB425C06577E}"/>
          </ac:spMkLst>
        </pc:spChg>
      </pc:sldChg>
      <pc:sldChg chg="modSp add del mod modClrScheme chgLayout">
        <pc:chgData name="Stephen Sumner" userId="505bccc2-75c7-4c07-8393-6c4b728fd93a" providerId="ADAL" clId="{C6149955-1C9E-4D8F-82BC-A05F0EAE790C}" dt="2026-08-25T20:33:10.176" v="77" actId="20577"/>
        <pc:sldMkLst>
          <pc:docMk/>
          <pc:sldMk cId="1571238588" sldId="363"/>
        </pc:sldMkLst>
        <pc:spChg chg="mod">
          <ac:chgData name="Stephen Sumner" userId="505bccc2-75c7-4c07-8393-6c4b728fd93a" providerId="ADAL" clId="{C6149955-1C9E-4D8F-82BC-A05F0EAE790C}" dt="2026-08-24T13:40:21.889" v="31" actId="313"/>
          <ac:spMkLst>
            <pc:docMk/>
            <pc:sldMk cId="1571238588" sldId="363"/>
            <ac:spMk id="15" creationId="{A93430EF-8759-7D4A-238D-D7CB8949A18B}"/>
          </ac:spMkLst>
        </pc:spChg>
        <pc:spChg chg="mod">
          <ac:chgData name="Stephen Sumner" userId="505bccc2-75c7-4c07-8393-6c4b728fd93a" providerId="ADAL" clId="{C6149955-1C9E-4D8F-82BC-A05F0EAE790C}" dt="2026-08-24T13:40:50.304" v="46" actId="1076"/>
          <ac:spMkLst>
            <pc:docMk/>
            <pc:sldMk cId="1571238588" sldId="363"/>
            <ac:spMk id="55" creationId="{E4A8584B-5C39-D480-6102-96DBD18D2EC5}"/>
          </ac:spMkLst>
        </pc:spChg>
        <pc:spChg chg="mod">
          <ac:chgData name="Stephen Sumner" userId="505bccc2-75c7-4c07-8393-6c4b728fd93a" providerId="ADAL" clId="{C6149955-1C9E-4D8F-82BC-A05F0EAE790C}" dt="2026-08-24T13:40:50.304" v="46" actId="1076"/>
          <ac:spMkLst>
            <pc:docMk/>
            <pc:sldMk cId="1571238588" sldId="363"/>
            <ac:spMk id="59" creationId="{58C7DD4B-07F0-58FD-DE78-96DB970820AB}"/>
          </ac:spMkLst>
        </pc:spChg>
        <pc:spChg chg="mod">
          <ac:chgData name="Stephen Sumner" userId="505bccc2-75c7-4c07-8393-6c4b728fd93a" providerId="ADAL" clId="{C6149955-1C9E-4D8F-82BC-A05F0EAE790C}" dt="2026-08-25T20:33:10.176" v="77" actId="20577"/>
          <ac:spMkLst>
            <pc:docMk/>
            <pc:sldMk cId="1571238588" sldId="363"/>
            <ac:spMk id="565" creationId="{93CFDD06-8EFB-5183-2CF7-9C5B3891E6EB}"/>
          </ac:spMkLst>
        </pc:spChg>
        <pc:spChg chg="mod">
          <ac:chgData name="Stephen Sumner" userId="505bccc2-75c7-4c07-8393-6c4b728fd93a" providerId="ADAL" clId="{C6149955-1C9E-4D8F-82BC-A05F0EAE790C}" dt="2026-08-24T13:40:50.304" v="46" actId="1076"/>
          <ac:spMkLst>
            <pc:docMk/>
            <pc:sldMk cId="1571238588" sldId="363"/>
            <ac:spMk id="630" creationId="{D4B4B554-A518-568C-9B52-184BEFD939CB}"/>
          </ac:spMkLst>
        </pc:spChg>
        <pc:spChg chg="mod">
          <ac:chgData name="Stephen Sumner" userId="505bccc2-75c7-4c07-8393-6c4b728fd93a" providerId="ADAL" clId="{C6149955-1C9E-4D8F-82BC-A05F0EAE790C}" dt="2026-08-24T13:40:50.304" v="46" actId="1076"/>
          <ac:spMkLst>
            <pc:docMk/>
            <pc:sldMk cId="1571238588" sldId="363"/>
            <ac:spMk id="637" creationId="{3E4AC8A0-0168-22F9-BA68-52CB633E4B39}"/>
          </ac:spMkLst>
        </pc:spChg>
        <pc:spChg chg="mod">
          <ac:chgData name="Stephen Sumner" userId="505bccc2-75c7-4c07-8393-6c4b728fd93a" providerId="ADAL" clId="{C6149955-1C9E-4D8F-82BC-A05F0EAE790C}" dt="2026-08-24T13:40:50.304" v="46" actId="1076"/>
          <ac:spMkLst>
            <pc:docMk/>
            <pc:sldMk cId="1571238588" sldId="363"/>
            <ac:spMk id="790" creationId="{B21323A3-996A-F3AA-6EDF-F049C7ED709B}"/>
          </ac:spMkLst>
        </pc:spChg>
        <pc:spChg chg="mod">
          <ac:chgData name="Stephen Sumner" userId="505bccc2-75c7-4c07-8393-6c4b728fd93a" providerId="ADAL" clId="{C6149955-1C9E-4D8F-82BC-A05F0EAE790C}" dt="2026-08-24T13:40:20.644" v="30" actId="313"/>
          <ac:spMkLst>
            <pc:docMk/>
            <pc:sldMk cId="1571238588" sldId="363"/>
            <ac:spMk id="912" creationId="{D3EABB58-3BD8-535E-889B-6AA242D819AF}"/>
          </ac:spMkLst>
        </pc:spChg>
        <pc:spChg chg="mod">
          <ac:chgData name="Stephen Sumner" userId="505bccc2-75c7-4c07-8393-6c4b728fd93a" providerId="ADAL" clId="{C6149955-1C9E-4D8F-82BC-A05F0EAE790C}" dt="2026-08-24T13:40:50.304" v="46" actId="1076"/>
          <ac:spMkLst>
            <pc:docMk/>
            <pc:sldMk cId="1571238588" sldId="363"/>
            <ac:spMk id="932" creationId="{72850F26-B024-1E16-676A-B88C108649F8}"/>
          </ac:spMkLst>
        </pc:spChg>
        <pc:spChg chg="mod">
          <ac:chgData name="Stephen Sumner" userId="505bccc2-75c7-4c07-8393-6c4b728fd93a" providerId="ADAL" clId="{C6149955-1C9E-4D8F-82BC-A05F0EAE790C}" dt="2026-08-24T13:40:50.304" v="46" actId="1076"/>
          <ac:spMkLst>
            <pc:docMk/>
            <pc:sldMk cId="1571238588" sldId="363"/>
            <ac:spMk id="978" creationId="{EE06B03F-77C3-B5AD-45FE-C3A82B3F1C23}"/>
          </ac:spMkLst>
        </pc:spChg>
        <pc:spChg chg="mod">
          <ac:chgData name="Stephen Sumner" userId="505bccc2-75c7-4c07-8393-6c4b728fd93a" providerId="ADAL" clId="{C6149955-1C9E-4D8F-82BC-A05F0EAE790C}" dt="2026-08-24T13:40:50.304" v="46" actId="1076"/>
          <ac:spMkLst>
            <pc:docMk/>
            <pc:sldMk cId="1571238588" sldId="363"/>
            <ac:spMk id="980" creationId="{0718287A-1CD4-09AE-DD99-1A2303E6FB77}"/>
          </ac:spMkLst>
        </pc:spChg>
        <pc:spChg chg="mod">
          <ac:chgData name="Stephen Sumner" userId="505bccc2-75c7-4c07-8393-6c4b728fd93a" providerId="ADAL" clId="{C6149955-1C9E-4D8F-82BC-A05F0EAE790C}" dt="2026-08-24T13:40:50.304" v="46" actId="1076"/>
          <ac:spMkLst>
            <pc:docMk/>
            <pc:sldMk cId="1571238588" sldId="363"/>
            <ac:spMk id="1024" creationId="{2E674A2D-0EF7-7543-A702-2136339BDD09}"/>
          </ac:spMkLst>
        </pc:spChg>
        <pc:spChg chg="mod">
          <ac:chgData name="Stephen Sumner" userId="505bccc2-75c7-4c07-8393-6c4b728fd93a" providerId="ADAL" clId="{C6149955-1C9E-4D8F-82BC-A05F0EAE790C}" dt="2026-08-24T13:40:50.304" v="46" actId="1076"/>
          <ac:spMkLst>
            <pc:docMk/>
            <pc:sldMk cId="1571238588" sldId="363"/>
            <ac:spMk id="1068" creationId="{6D48F9E7-9460-7ABC-4BE2-55D1D1A478D9}"/>
          </ac:spMkLst>
        </pc:spChg>
      </pc:sldChg>
      <pc:sldChg chg="modSp add del mod ord modClrScheme chgLayout">
        <pc:chgData name="Stephen Sumner" userId="505bccc2-75c7-4c07-8393-6c4b728fd93a" providerId="ADAL" clId="{C6149955-1C9E-4D8F-82BC-A05F0EAE790C}" dt="2026-08-25T20:32:51.998" v="71" actId="20577"/>
        <pc:sldMkLst>
          <pc:docMk/>
          <pc:sldMk cId="2441804873" sldId="366"/>
        </pc:sldMkLst>
        <pc:spChg chg="mod">
          <ac:chgData name="Stephen Sumner" userId="505bccc2-75c7-4c07-8393-6c4b728fd93a" providerId="ADAL" clId="{C6149955-1C9E-4D8F-82BC-A05F0EAE790C}" dt="2026-08-24T13:40:23.743" v="33" actId="313"/>
          <ac:spMkLst>
            <pc:docMk/>
            <pc:sldMk cId="2441804873" sldId="366"/>
            <ac:spMk id="3" creationId="{7E9AA366-A968-082E-967B-A6D4A4D0929A}"/>
          </ac:spMkLst>
        </pc:spChg>
        <pc:spChg chg="mod">
          <ac:chgData name="Stephen Sumner" userId="505bccc2-75c7-4c07-8393-6c4b728fd93a" providerId="ADAL" clId="{C6149955-1C9E-4D8F-82BC-A05F0EAE790C}" dt="2026-08-25T20:32:51.998" v="71" actId="20577"/>
          <ac:spMkLst>
            <pc:docMk/>
            <pc:sldMk cId="2441804873" sldId="366"/>
            <ac:spMk id="565" creationId="{11F10A9D-C733-110E-424E-6BED4FB35F5C}"/>
          </ac:spMkLst>
        </pc:spChg>
        <pc:spChg chg="mod">
          <ac:chgData name="Stephen Sumner" userId="505bccc2-75c7-4c07-8393-6c4b728fd93a" providerId="ADAL" clId="{C6149955-1C9E-4D8F-82BC-A05F0EAE790C}" dt="2026-08-24T13:40:24.621" v="34" actId="313"/>
          <ac:spMkLst>
            <pc:docMk/>
            <pc:sldMk cId="2441804873" sldId="366"/>
            <ac:spMk id="567" creationId="{9395271C-C66C-4397-0F42-759DDA2F6E84}"/>
          </ac:spMkLst>
        </pc:spChg>
      </pc:sldChg>
      <pc:sldChg chg="modSp add del mod modClrScheme chgLayout">
        <pc:chgData name="Stephen Sumner" userId="505bccc2-75c7-4c07-8393-6c4b728fd93a" providerId="ADAL" clId="{C6149955-1C9E-4D8F-82BC-A05F0EAE790C}" dt="2026-08-25T20:33:15.718" v="83" actId="20577"/>
        <pc:sldMkLst>
          <pc:docMk/>
          <pc:sldMk cId="2917833593" sldId="368"/>
        </pc:sldMkLst>
        <pc:spChg chg="mod">
          <ac:chgData name="Stephen Sumner" userId="505bccc2-75c7-4c07-8393-6c4b728fd93a" providerId="ADAL" clId="{C6149955-1C9E-4D8F-82BC-A05F0EAE790C}" dt="2026-08-24T13:38:27.682" v="10" actId="20577"/>
          <ac:spMkLst>
            <pc:docMk/>
            <pc:sldMk cId="2917833593" sldId="368"/>
            <ac:spMk id="15" creationId="{10B350EA-6F53-4227-E537-A8F9BBCC55DA}"/>
          </ac:spMkLst>
        </pc:spChg>
        <pc:spChg chg="mod">
          <ac:chgData name="Stephen Sumner" userId="505bccc2-75c7-4c07-8393-6c4b728fd93a" providerId="ADAL" clId="{C6149955-1C9E-4D8F-82BC-A05F0EAE790C}" dt="2026-08-24T13:41:00.821" v="55" actId="1038"/>
          <ac:spMkLst>
            <pc:docMk/>
            <pc:sldMk cId="2917833593" sldId="368"/>
            <ac:spMk id="32" creationId="{63FE287D-366E-24FB-A26A-4220804D96E3}"/>
          </ac:spMkLst>
        </pc:spChg>
        <pc:spChg chg="mod">
          <ac:chgData name="Stephen Sumner" userId="505bccc2-75c7-4c07-8393-6c4b728fd93a" providerId="ADAL" clId="{C6149955-1C9E-4D8F-82BC-A05F0EAE790C}" dt="2026-08-25T20:33:15.718" v="83" actId="20577"/>
          <ac:spMkLst>
            <pc:docMk/>
            <pc:sldMk cId="2917833593" sldId="368"/>
            <ac:spMk id="565" creationId="{6F2567D6-73FD-025B-8304-A5A1BCE92152}"/>
          </ac:spMkLst>
        </pc:spChg>
        <pc:spChg chg="mod">
          <ac:chgData name="Stephen Sumner" userId="505bccc2-75c7-4c07-8393-6c4b728fd93a" providerId="ADAL" clId="{C6149955-1C9E-4D8F-82BC-A05F0EAE790C}" dt="2026-08-24T13:41:00.821" v="55" actId="1038"/>
          <ac:spMkLst>
            <pc:docMk/>
            <pc:sldMk cId="2917833593" sldId="368"/>
            <ac:spMk id="637" creationId="{187BF0E1-2A0E-E036-BE60-CB3B85BAE598}"/>
          </ac:spMkLst>
        </pc:spChg>
        <pc:spChg chg="mod">
          <ac:chgData name="Stephen Sumner" userId="505bccc2-75c7-4c07-8393-6c4b728fd93a" providerId="ADAL" clId="{C6149955-1C9E-4D8F-82BC-A05F0EAE790C}" dt="2026-08-24T13:41:00.821" v="55" actId="1038"/>
          <ac:spMkLst>
            <pc:docMk/>
            <pc:sldMk cId="2917833593" sldId="368"/>
            <ac:spMk id="910" creationId="{DFDF351F-8813-1A70-0F2A-3735BCA296C8}"/>
          </ac:spMkLst>
        </pc:spChg>
        <pc:spChg chg="mod">
          <ac:chgData name="Stephen Sumner" userId="505bccc2-75c7-4c07-8393-6c4b728fd93a" providerId="ADAL" clId="{C6149955-1C9E-4D8F-82BC-A05F0EAE790C}" dt="2026-08-24T13:41:00.821" v="55" actId="1038"/>
          <ac:spMkLst>
            <pc:docMk/>
            <pc:sldMk cId="2917833593" sldId="368"/>
            <ac:spMk id="912" creationId="{E99EE989-8EC4-E8A7-A471-7ACD342F7041}"/>
          </ac:spMkLst>
        </pc:spChg>
        <pc:spChg chg="mod">
          <ac:chgData name="Stephen Sumner" userId="505bccc2-75c7-4c07-8393-6c4b728fd93a" providerId="ADAL" clId="{C6149955-1C9E-4D8F-82BC-A05F0EAE790C}" dt="2026-08-24T13:41:00.821" v="55" actId="1038"/>
          <ac:spMkLst>
            <pc:docMk/>
            <pc:sldMk cId="2917833593" sldId="368"/>
            <ac:spMk id="961" creationId="{A799EE3F-DA2A-748D-1F35-4EBEBFB6E499}"/>
          </ac:spMkLst>
        </pc:spChg>
        <pc:spChg chg="mod">
          <ac:chgData name="Stephen Sumner" userId="505bccc2-75c7-4c07-8393-6c4b728fd93a" providerId="ADAL" clId="{C6149955-1C9E-4D8F-82BC-A05F0EAE790C}" dt="2026-08-24T13:41:00.821" v="55" actId="1038"/>
          <ac:spMkLst>
            <pc:docMk/>
            <pc:sldMk cId="2917833593" sldId="368"/>
            <ac:spMk id="962" creationId="{0E5B3FC0-EB44-8091-6947-98000EACEE45}"/>
          </ac:spMkLst>
        </pc:spChg>
        <pc:spChg chg="mod">
          <ac:chgData name="Stephen Sumner" userId="505bccc2-75c7-4c07-8393-6c4b728fd93a" providerId="ADAL" clId="{C6149955-1C9E-4D8F-82BC-A05F0EAE790C}" dt="2026-08-24T13:41:00.821" v="55" actId="1038"/>
          <ac:spMkLst>
            <pc:docMk/>
            <pc:sldMk cId="2917833593" sldId="368"/>
            <ac:spMk id="976" creationId="{A72ECCCB-DA98-66AC-9E02-92E97A119238}"/>
          </ac:spMkLst>
        </pc:spChg>
        <pc:spChg chg="mod">
          <ac:chgData name="Stephen Sumner" userId="505bccc2-75c7-4c07-8393-6c4b728fd93a" providerId="ADAL" clId="{C6149955-1C9E-4D8F-82BC-A05F0EAE790C}" dt="2026-08-24T13:38:53.553" v="16" actId="20577"/>
          <ac:spMkLst>
            <pc:docMk/>
            <pc:sldMk cId="2917833593" sldId="368"/>
            <ac:spMk id="978" creationId="{6D2DF61A-F408-8C20-3B24-54ED3D25ADD8}"/>
          </ac:spMkLst>
        </pc:spChg>
        <pc:spChg chg="mod">
          <ac:chgData name="Stephen Sumner" userId="505bccc2-75c7-4c07-8393-6c4b728fd93a" providerId="ADAL" clId="{C6149955-1C9E-4D8F-82BC-A05F0EAE790C}" dt="2026-08-24T13:41:00.821" v="55" actId="1038"/>
          <ac:spMkLst>
            <pc:docMk/>
            <pc:sldMk cId="2917833593" sldId="368"/>
            <ac:spMk id="994" creationId="{3F1A632F-D3BD-39AB-DE98-400E51F9BAF4}"/>
          </ac:spMkLst>
        </pc:spChg>
        <pc:spChg chg="mod">
          <ac:chgData name="Stephen Sumner" userId="505bccc2-75c7-4c07-8393-6c4b728fd93a" providerId="ADAL" clId="{C6149955-1C9E-4D8F-82BC-A05F0EAE790C}" dt="2026-08-24T13:41:00.821" v="55" actId="1038"/>
          <ac:spMkLst>
            <pc:docMk/>
            <pc:sldMk cId="2917833593" sldId="368"/>
            <ac:spMk id="1015" creationId="{5D78FAF6-2843-9FC5-BE00-542A5BA3AE2F}"/>
          </ac:spMkLst>
        </pc:spChg>
        <pc:spChg chg="mod">
          <ac:chgData name="Stephen Sumner" userId="505bccc2-75c7-4c07-8393-6c4b728fd93a" providerId="ADAL" clId="{C6149955-1C9E-4D8F-82BC-A05F0EAE790C}" dt="2026-08-24T13:41:00.821" v="55" actId="1038"/>
          <ac:spMkLst>
            <pc:docMk/>
            <pc:sldMk cId="2917833593" sldId="368"/>
            <ac:spMk id="1068" creationId="{01D08873-8134-B634-D71C-6F3D49AF0266}"/>
          </ac:spMkLst>
        </pc:spChg>
      </pc:sldChg>
      <pc:sldChg chg="add mod modClrScheme chgLayout">
        <pc:chgData name="Stephen Sumner" userId="505bccc2-75c7-4c07-8393-6c4b728fd93a" providerId="ADAL" clId="{C6149955-1C9E-4D8F-82BC-A05F0EAE790C}" dt="2026-08-25T20:19:19.805" v="59" actId="700"/>
        <pc:sldMkLst>
          <pc:docMk/>
          <pc:sldMk cId="3300410299" sldId="369"/>
        </pc:sldMkLst>
      </pc:sldChg>
      <pc:sldMasterChg chg="del delSldLayout">
        <pc:chgData name="Stephen Sumner" userId="505bccc2-75c7-4c07-8393-6c4b728fd93a" providerId="ADAL" clId="{C6149955-1C9E-4D8F-82BC-A05F0EAE790C}" dt="2026-08-24T13:38:57.542" v="17" actId="2696"/>
        <pc:sldMasterMkLst>
          <pc:docMk/>
          <pc:sldMasterMk cId="659922734" sldId="2147483648"/>
        </pc:sldMasterMkLst>
        <pc:sldLayoutChg chg="del">
          <pc:chgData name="Stephen Sumner" userId="505bccc2-75c7-4c07-8393-6c4b728fd93a" providerId="ADAL" clId="{C6149955-1C9E-4D8F-82BC-A05F0EAE790C}" dt="2026-08-24T13:38:57.542" v="17" actId="2696"/>
          <pc:sldLayoutMkLst>
            <pc:docMk/>
            <pc:sldMasterMk cId="659922734" sldId="2147483648"/>
            <pc:sldLayoutMk cId="2440226688" sldId="2147483649"/>
          </pc:sldLayoutMkLst>
        </pc:sldLayoutChg>
        <pc:sldLayoutChg chg="del">
          <pc:chgData name="Stephen Sumner" userId="505bccc2-75c7-4c07-8393-6c4b728fd93a" providerId="ADAL" clId="{C6149955-1C9E-4D8F-82BC-A05F0EAE790C}" dt="2026-08-24T13:38:57.542" v="17" actId="2696"/>
          <pc:sldLayoutMkLst>
            <pc:docMk/>
            <pc:sldMasterMk cId="659922734" sldId="2147483648"/>
            <pc:sldLayoutMk cId="3817762748" sldId="2147483650"/>
          </pc:sldLayoutMkLst>
        </pc:sldLayoutChg>
        <pc:sldLayoutChg chg="del">
          <pc:chgData name="Stephen Sumner" userId="505bccc2-75c7-4c07-8393-6c4b728fd93a" providerId="ADAL" clId="{C6149955-1C9E-4D8F-82BC-A05F0EAE790C}" dt="2026-08-24T13:38:57.542" v="17" actId="2696"/>
          <pc:sldLayoutMkLst>
            <pc:docMk/>
            <pc:sldMasterMk cId="659922734" sldId="2147483648"/>
            <pc:sldLayoutMk cId="2091945080" sldId="2147483651"/>
          </pc:sldLayoutMkLst>
        </pc:sldLayoutChg>
        <pc:sldLayoutChg chg="del">
          <pc:chgData name="Stephen Sumner" userId="505bccc2-75c7-4c07-8393-6c4b728fd93a" providerId="ADAL" clId="{C6149955-1C9E-4D8F-82BC-A05F0EAE790C}" dt="2026-08-24T13:38:57.542" v="17" actId="2696"/>
          <pc:sldLayoutMkLst>
            <pc:docMk/>
            <pc:sldMasterMk cId="659922734" sldId="2147483648"/>
            <pc:sldLayoutMk cId="3648308629" sldId="2147483652"/>
          </pc:sldLayoutMkLst>
        </pc:sldLayoutChg>
        <pc:sldLayoutChg chg="del">
          <pc:chgData name="Stephen Sumner" userId="505bccc2-75c7-4c07-8393-6c4b728fd93a" providerId="ADAL" clId="{C6149955-1C9E-4D8F-82BC-A05F0EAE790C}" dt="2026-08-24T13:38:57.542" v="17" actId="2696"/>
          <pc:sldLayoutMkLst>
            <pc:docMk/>
            <pc:sldMasterMk cId="659922734" sldId="2147483648"/>
            <pc:sldLayoutMk cId="4292275402" sldId="2147483653"/>
          </pc:sldLayoutMkLst>
        </pc:sldLayoutChg>
        <pc:sldLayoutChg chg="del">
          <pc:chgData name="Stephen Sumner" userId="505bccc2-75c7-4c07-8393-6c4b728fd93a" providerId="ADAL" clId="{C6149955-1C9E-4D8F-82BC-A05F0EAE790C}" dt="2026-08-24T13:38:57.542" v="17" actId="2696"/>
          <pc:sldLayoutMkLst>
            <pc:docMk/>
            <pc:sldMasterMk cId="659922734" sldId="2147483648"/>
            <pc:sldLayoutMk cId="123077425" sldId="2147483654"/>
          </pc:sldLayoutMkLst>
        </pc:sldLayoutChg>
        <pc:sldLayoutChg chg="del">
          <pc:chgData name="Stephen Sumner" userId="505bccc2-75c7-4c07-8393-6c4b728fd93a" providerId="ADAL" clId="{C6149955-1C9E-4D8F-82BC-A05F0EAE790C}" dt="2026-08-24T13:38:57.542" v="17" actId="2696"/>
          <pc:sldLayoutMkLst>
            <pc:docMk/>
            <pc:sldMasterMk cId="659922734" sldId="2147483648"/>
            <pc:sldLayoutMk cId="1710586937" sldId="2147483655"/>
          </pc:sldLayoutMkLst>
        </pc:sldLayoutChg>
        <pc:sldLayoutChg chg="del">
          <pc:chgData name="Stephen Sumner" userId="505bccc2-75c7-4c07-8393-6c4b728fd93a" providerId="ADAL" clId="{C6149955-1C9E-4D8F-82BC-A05F0EAE790C}" dt="2026-08-24T13:38:57.542" v="17" actId="2696"/>
          <pc:sldLayoutMkLst>
            <pc:docMk/>
            <pc:sldMasterMk cId="659922734" sldId="2147483648"/>
            <pc:sldLayoutMk cId="671338473" sldId="2147483656"/>
          </pc:sldLayoutMkLst>
        </pc:sldLayoutChg>
        <pc:sldLayoutChg chg="del">
          <pc:chgData name="Stephen Sumner" userId="505bccc2-75c7-4c07-8393-6c4b728fd93a" providerId="ADAL" clId="{C6149955-1C9E-4D8F-82BC-A05F0EAE790C}" dt="2026-08-24T13:38:57.542" v="17" actId="2696"/>
          <pc:sldLayoutMkLst>
            <pc:docMk/>
            <pc:sldMasterMk cId="659922734" sldId="2147483648"/>
            <pc:sldLayoutMk cId="1370804403" sldId="2147483657"/>
          </pc:sldLayoutMkLst>
        </pc:sldLayoutChg>
        <pc:sldLayoutChg chg="del">
          <pc:chgData name="Stephen Sumner" userId="505bccc2-75c7-4c07-8393-6c4b728fd93a" providerId="ADAL" clId="{C6149955-1C9E-4D8F-82BC-A05F0EAE790C}" dt="2026-08-24T13:38:57.542" v="17" actId="2696"/>
          <pc:sldLayoutMkLst>
            <pc:docMk/>
            <pc:sldMasterMk cId="659922734" sldId="2147483648"/>
            <pc:sldLayoutMk cId="2473722418" sldId="2147483658"/>
          </pc:sldLayoutMkLst>
        </pc:sldLayoutChg>
        <pc:sldLayoutChg chg="del">
          <pc:chgData name="Stephen Sumner" userId="505bccc2-75c7-4c07-8393-6c4b728fd93a" providerId="ADAL" clId="{C6149955-1C9E-4D8F-82BC-A05F0EAE790C}" dt="2026-08-24T13:38:57.542" v="17" actId="2696"/>
          <pc:sldLayoutMkLst>
            <pc:docMk/>
            <pc:sldMasterMk cId="659922734" sldId="2147483648"/>
            <pc:sldLayoutMk cId="1004271629" sldId="2147483659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386761-2F26-488D-BAB9-67BD9D2008B7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49DDF3-80B6-4DA1-BA90-739E79050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7411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D7E9A4-BED4-580D-9DDB-743AFD4E45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767B61F-9B75-1E3A-DBA6-85C76D1615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EAB03A3-CCEA-AADE-F59F-A1C200610D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89E0B0-D67E-85E2-4ED8-A5DC3AA325C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2D711E1-4041-48E0-9556-C40C470F8E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6161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BB1294-63DB-76A9-D7CC-8DC0F63AFE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9C84C53-3573-F3A9-29BF-557AB0158A6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437523E-D12E-C1CD-A8DE-B43B210CBC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6D3A02-821A-714F-99A0-4C52805FF77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2D711E1-4041-48E0-9556-C40C470F8E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077757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3EF53F-6D0D-0276-F24E-B87247C7AF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90A7B4D-D05C-F08B-C897-2DEDB343AD7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5F492B9-5DA2-D6C9-2169-F3BE786C51B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797755-ECE0-E559-E6EC-F9B40C8172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2D711E1-4041-48E0-9556-C40C470F8E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921269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932347-71BA-F9F8-F862-4B7492141B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DB57237-5050-8AA7-CAC7-D8D5CE8AE0A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388DF0E-C9BE-7237-039C-FC9284447A5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FEB241-419A-4E06-63D2-C9291BF2CC7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2D711E1-4041-48E0-9556-C40C470F8E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762035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bg>
      <p:bgPr>
        <a:solidFill>
          <a:srgbClr val="FFFD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hexagon&#10;&#10;Description automatically generated">
            <a:extLst>
              <a:ext uri="{FF2B5EF4-FFF2-40B4-BE49-F238E27FC236}">
                <a16:creationId xmlns:a16="http://schemas.microsoft.com/office/drawing/2014/main" id="{8E137068-7BA3-6088-0C65-0CB23AC0639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23409" y="5814699"/>
            <a:ext cx="868680" cy="796908"/>
          </a:xfrm>
          <a:prstGeom prst="rect">
            <a:avLst/>
          </a:prstGeom>
        </p:spPr>
      </p:pic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F18DD5-394A-4676-966A-43A5BAC6E00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Microsoft Fabric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399517-6D70-91AD-1227-F9D6955CDA7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356FBF-028C-F74E-A7B4-9B8ED246DD1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2536199F-AFBB-90E6-3138-4F79DE029A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025" y="365125"/>
            <a:ext cx="11029949" cy="549275"/>
          </a:xfrm>
        </p:spPr>
        <p:txBody>
          <a:bodyPr anchor="b">
            <a:no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86805616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0" pos="1967">
          <p15:clr>
            <a:srgbClr val="A4A3A4"/>
          </p15:clr>
        </p15:guide>
        <p15:guide id="18" pos="4343">
          <p15:clr>
            <a:srgbClr val="A4A3A4"/>
          </p15:clr>
        </p15:guide>
        <p15:guide id="19" pos="4526">
          <p15:clr>
            <a:srgbClr val="A4A3A4"/>
          </p15:clr>
        </p15:guide>
        <p15:guide id="21" pos="5120">
          <p15:clr>
            <a:srgbClr val="A4A3A4"/>
          </p15:clr>
        </p15:guide>
        <p15:guide id="25" pos="6308">
          <p15:clr>
            <a:srgbClr val="A4A3A4"/>
          </p15:clr>
        </p15:guide>
        <p15:guide id="26" orient="horz" pos="924">
          <p15:clr>
            <a:srgbClr val="9FCC3B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 slide">
    <p:bg>
      <p:bgPr>
        <a:solidFill>
          <a:srgbClr val="FDF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02">
            <a:extLst>
              <a:ext uri="{FF2B5EF4-FFF2-40B4-BE49-F238E27FC236}">
                <a16:creationId xmlns:a16="http://schemas.microsoft.com/office/drawing/2014/main" id="{CCA6DED0-E4E8-39F1-3DDC-520585B8247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023891" y="2698367"/>
            <a:ext cx="2258469" cy="49153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 b="0" i="0">
                <a:solidFill>
                  <a:schemeClr val="bg1">
                    <a:lumMod val="50000"/>
                  </a:schemeClr>
                </a:solidFill>
                <a:latin typeface="Segoe Sans Text Light" pitchFamily="2" charset="0"/>
                <a:cs typeface="Segoe Sans Text Light" pitchFamily="2" charset="0"/>
              </a:defRPr>
            </a:lvl1pPr>
          </a:lstStyle>
          <a:p>
            <a:pPr lvl="0"/>
            <a:r>
              <a:rPr lang="en-US"/>
              <a:t>Agenda item 6</a:t>
            </a:r>
          </a:p>
        </p:txBody>
      </p:sp>
      <p:sp>
        <p:nvSpPr>
          <p:cNvPr id="5" name="Text Placeholder 102">
            <a:extLst>
              <a:ext uri="{FF2B5EF4-FFF2-40B4-BE49-F238E27FC236}">
                <a16:creationId xmlns:a16="http://schemas.microsoft.com/office/drawing/2014/main" id="{C407FF1F-2401-E955-68A6-0CFAE2AB1DD5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021072" y="1293513"/>
            <a:ext cx="2258469" cy="49153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 b="0" i="0">
                <a:solidFill>
                  <a:schemeClr val="bg1">
                    <a:lumMod val="50000"/>
                  </a:schemeClr>
                </a:solidFill>
                <a:latin typeface="Segoe Sans Text Light" pitchFamily="2" charset="0"/>
                <a:cs typeface="Segoe Sans Text Light" pitchFamily="2" charset="0"/>
              </a:defRPr>
            </a:lvl1pPr>
          </a:lstStyle>
          <a:p>
            <a:pPr lvl="0"/>
            <a:r>
              <a:rPr lang="en-US"/>
              <a:t>Agenda item 5</a:t>
            </a:r>
          </a:p>
        </p:txBody>
      </p:sp>
      <p:sp>
        <p:nvSpPr>
          <p:cNvPr id="7" name="Text Placeholder 102">
            <a:extLst>
              <a:ext uri="{FF2B5EF4-FFF2-40B4-BE49-F238E27FC236}">
                <a16:creationId xmlns:a16="http://schemas.microsoft.com/office/drawing/2014/main" id="{79BA467C-00FD-FFE5-B6B3-257AD807C32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015338" y="1293513"/>
            <a:ext cx="2258469" cy="49153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 b="0" i="0">
                <a:solidFill>
                  <a:schemeClr val="bg1">
                    <a:lumMod val="50000"/>
                  </a:schemeClr>
                </a:solidFill>
                <a:latin typeface="Segoe Sans Text Light" pitchFamily="2" charset="0"/>
                <a:cs typeface="Segoe Sans Text Light" pitchFamily="2" charset="0"/>
              </a:defRPr>
            </a:lvl1pPr>
          </a:lstStyle>
          <a:p>
            <a:pPr lvl="0"/>
            <a:r>
              <a:rPr lang="en-US"/>
              <a:t>Agenda item 1</a:t>
            </a:r>
          </a:p>
        </p:txBody>
      </p:sp>
      <p:sp>
        <p:nvSpPr>
          <p:cNvPr id="9" name="Text Placeholder 102">
            <a:extLst>
              <a:ext uri="{FF2B5EF4-FFF2-40B4-BE49-F238E27FC236}">
                <a16:creationId xmlns:a16="http://schemas.microsoft.com/office/drawing/2014/main" id="{B07E0235-FC5D-C1A5-0D05-82C90DAE715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015338" y="2698367"/>
            <a:ext cx="2258469" cy="49153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 b="0" i="0">
                <a:solidFill>
                  <a:schemeClr val="bg1">
                    <a:lumMod val="50000"/>
                  </a:schemeClr>
                </a:solidFill>
                <a:latin typeface="Segoe Sans Text Light" pitchFamily="2" charset="0"/>
                <a:cs typeface="Segoe Sans Text Light" pitchFamily="2" charset="0"/>
              </a:defRPr>
            </a:lvl1pPr>
          </a:lstStyle>
          <a:p>
            <a:pPr lvl="0"/>
            <a:r>
              <a:rPr lang="en-US"/>
              <a:t>Agenda item 2</a:t>
            </a:r>
          </a:p>
        </p:txBody>
      </p:sp>
      <p:sp>
        <p:nvSpPr>
          <p:cNvPr id="13" name="Text Placeholder 102">
            <a:extLst>
              <a:ext uri="{FF2B5EF4-FFF2-40B4-BE49-F238E27FC236}">
                <a16:creationId xmlns:a16="http://schemas.microsoft.com/office/drawing/2014/main" id="{15EC97A3-A696-A850-DAC3-9B7F156D6435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015338" y="4078384"/>
            <a:ext cx="2258469" cy="49153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 b="0" i="0">
                <a:solidFill>
                  <a:schemeClr val="bg1">
                    <a:lumMod val="50000"/>
                  </a:schemeClr>
                </a:solidFill>
                <a:latin typeface="Segoe Sans Text Light" pitchFamily="2" charset="0"/>
                <a:cs typeface="Segoe Sans Text Light" pitchFamily="2" charset="0"/>
              </a:defRPr>
            </a:lvl1pPr>
          </a:lstStyle>
          <a:p>
            <a:pPr lvl="0"/>
            <a:r>
              <a:rPr lang="en-US"/>
              <a:t>Agenda item 3</a:t>
            </a:r>
          </a:p>
        </p:txBody>
      </p:sp>
      <p:sp>
        <p:nvSpPr>
          <p:cNvPr id="15" name="Text Placeholder 102">
            <a:extLst>
              <a:ext uri="{FF2B5EF4-FFF2-40B4-BE49-F238E27FC236}">
                <a16:creationId xmlns:a16="http://schemas.microsoft.com/office/drawing/2014/main" id="{676A4AA1-3572-4723-1C95-164DF0BCD503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3015338" y="5483238"/>
            <a:ext cx="2258469" cy="49153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 b="0" i="0">
                <a:solidFill>
                  <a:schemeClr val="bg1">
                    <a:lumMod val="50000"/>
                  </a:schemeClr>
                </a:solidFill>
                <a:latin typeface="Segoe Sans Text Light" pitchFamily="2" charset="0"/>
                <a:cs typeface="Segoe Sans Text Light" pitchFamily="2" charset="0"/>
              </a:defRPr>
            </a:lvl1pPr>
          </a:lstStyle>
          <a:p>
            <a:pPr lvl="0"/>
            <a:r>
              <a:rPr lang="en-US"/>
              <a:t>Agenda item 4</a:t>
            </a:r>
          </a:p>
        </p:txBody>
      </p:sp>
      <p:sp>
        <p:nvSpPr>
          <p:cNvPr id="17" name="Text Placeholder 102">
            <a:extLst>
              <a:ext uri="{FF2B5EF4-FFF2-40B4-BE49-F238E27FC236}">
                <a16:creationId xmlns:a16="http://schemas.microsoft.com/office/drawing/2014/main" id="{3C367C00-132C-8896-2D13-153A6C7925AD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018253" y="4078384"/>
            <a:ext cx="2258469" cy="49153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 b="0" i="0">
                <a:solidFill>
                  <a:schemeClr val="bg1">
                    <a:lumMod val="50000"/>
                  </a:schemeClr>
                </a:solidFill>
                <a:latin typeface="Segoe Sans Text Light" pitchFamily="2" charset="0"/>
                <a:cs typeface="Segoe Sans Text Light" pitchFamily="2" charset="0"/>
              </a:defRPr>
            </a:lvl1pPr>
          </a:lstStyle>
          <a:p>
            <a:pPr lvl="0"/>
            <a:r>
              <a:rPr lang="en-US"/>
              <a:t>Agenda item 7</a:t>
            </a:r>
          </a:p>
        </p:txBody>
      </p:sp>
      <p:sp>
        <p:nvSpPr>
          <p:cNvPr id="18" name="Vertical Text Placeholder 3">
            <a:extLst>
              <a:ext uri="{FF2B5EF4-FFF2-40B4-BE49-F238E27FC236}">
                <a16:creationId xmlns:a16="http://schemas.microsoft.com/office/drawing/2014/main" id="{D53E8A67-9503-1E6E-F9A3-E01A96712B99}"/>
              </a:ext>
            </a:extLst>
          </p:cNvPr>
          <p:cNvSpPr>
            <a:spLocks noGrp="1"/>
          </p:cNvSpPr>
          <p:nvPr>
            <p:ph type="body" orient="vert" sz="quarter" idx="43" hasCustomPrompt="1"/>
          </p:nvPr>
        </p:nvSpPr>
        <p:spPr>
          <a:xfrm rot="16200000">
            <a:off x="1108509" y="438659"/>
            <a:ext cx="733158" cy="1585970"/>
          </a:xfrm>
          <a:prstGeom prst="rect">
            <a:avLst/>
          </a:prstGeom>
        </p:spPr>
        <p:txBody>
          <a:bodyPr vert="eaVert">
            <a:noAutofit/>
          </a:bodyPr>
          <a:lstStyle>
            <a:lvl1pPr marL="0" indent="0">
              <a:buNone/>
              <a:defRPr sz="3200" b="0" i="0">
                <a:gradFill flip="none" rotWithShape="1">
                  <a:gsLst>
                    <a:gs pos="50000">
                      <a:srgbClr val="0F5CCA"/>
                    </a:gs>
                    <a:gs pos="100000">
                      <a:srgbClr val="B238BA"/>
                    </a:gs>
                    <a:gs pos="0">
                      <a:srgbClr val="49C5B1"/>
                    </a:gs>
                  </a:gsLst>
                  <a:lin ang="10800000" scaled="1"/>
                  <a:tileRect/>
                </a:gradFill>
                <a:latin typeface="Segoe Sans Display" pitchFamily="2" charset="0"/>
                <a:cs typeface="Segoe Sans Display" pitchFamily="2" charset="0"/>
              </a:defRPr>
            </a:lvl1pPr>
          </a:lstStyle>
          <a:p>
            <a:pPr lvl="0"/>
            <a:r>
              <a:rPr lang="en-US"/>
              <a:t>Agenda</a:t>
            </a:r>
          </a:p>
        </p:txBody>
      </p:sp>
      <p:sp>
        <p:nvSpPr>
          <p:cNvPr id="21" name="Text Placeholder 102">
            <a:extLst>
              <a:ext uri="{FF2B5EF4-FFF2-40B4-BE49-F238E27FC236}">
                <a16:creationId xmlns:a16="http://schemas.microsoft.com/office/drawing/2014/main" id="{0051C787-FE09-A6FD-658C-A2AA371B60A0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6018253" y="5483238"/>
            <a:ext cx="2258469" cy="49153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 b="0" i="0">
                <a:solidFill>
                  <a:schemeClr val="bg1">
                    <a:lumMod val="50000"/>
                  </a:schemeClr>
                </a:solidFill>
                <a:latin typeface="Segoe Sans Text Light" pitchFamily="2" charset="0"/>
                <a:cs typeface="Segoe Sans Text Light" pitchFamily="2" charset="0"/>
              </a:defRPr>
            </a:lvl1pPr>
          </a:lstStyle>
          <a:p>
            <a:pPr lvl="0"/>
            <a:r>
              <a:rPr lang="en-US"/>
              <a:t>Agenda item 7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6C4FB0E4-7942-3FC2-407F-B9500F035E5D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3015338" y="863473"/>
            <a:ext cx="560387" cy="4000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rgbClr val="2087AB"/>
                </a:solidFill>
                <a:latin typeface="Segoe Sans Small" pitchFamily="2" charset="0"/>
                <a:cs typeface="Segoe Sans Small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01</a:t>
            </a:r>
          </a:p>
        </p:txBody>
      </p:sp>
      <p:sp>
        <p:nvSpPr>
          <p:cNvPr id="20" name="Text Placeholder 11">
            <a:extLst>
              <a:ext uri="{FF2B5EF4-FFF2-40B4-BE49-F238E27FC236}">
                <a16:creationId xmlns:a16="http://schemas.microsoft.com/office/drawing/2014/main" id="{D063535B-A7D0-15D4-B5A1-594D2F4162A5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004303" y="863473"/>
            <a:ext cx="560387" cy="4000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rgbClr val="2087AB"/>
                </a:solidFill>
                <a:latin typeface="Segoe Sans Small" pitchFamily="2" charset="0"/>
                <a:cs typeface="Segoe Sans Small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05</a:t>
            </a:r>
          </a:p>
        </p:txBody>
      </p:sp>
      <p:sp>
        <p:nvSpPr>
          <p:cNvPr id="22" name="Text Placeholder 11">
            <a:extLst>
              <a:ext uri="{FF2B5EF4-FFF2-40B4-BE49-F238E27FC236}">
                <a16:creationId xmlns:a16="http://schemas.microsoft.com/office/drawing/2014/main" id="{8D9099A6-3B0A-9464-367E-D5A8E455A408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3015338" y="2252425"/>
            <a:ext cx="560387" cy="4000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bg2"/>
                </a:solidFill>
                <a:latin typeface="Segoe Sans Small" pitchFamily="2" charset="0"/>
                <a:cs typeface="Segoe Sans Small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02</a:t>
            </a:r>
          </a:p>
        </p:txBody>
      </p:sp>
      <p:sp>
        <p:nvSpPr>
          <p:cNvPr id="23" name="Text Placeholder 11">
            <a:extLst>
              <a:ext uri="{FF2B5EF4-FFF2-40B4-BE49-F238E27FC236}">
                <a16:creationId xmlns:a16="http://schemas.microsoft.com/office/drawing/2014/main" id="{07AC5969-ACBC-CD3B-958B-C4688327203B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6004303" y="2252425"/>
            <a:ext cx="560387" cy="4000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bg2"/>
                </a:solidFill>
                <a:latin typeface="Segoe Sans Small" pitchFamily="2" charset="0"/>
                <a:cs typeface="Segoe Sans Small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06</a:t>
            </a:r>
          </a:p>
        </p:txBody>
      </p:sp>
      <p:sp>
        <p:nvSpPr>
          <p:cNvPr id="24" name="Text Placeholder 11">
            <a:extLst>
              <a:ext uri="{FF2B5EF4-FFF2-40B4-BE49-F238E27FC236}">
                <a16:creationId xmlns:a16="http://schemas.microsoft.com/office/drawing/2014/main" id="{AB03BDC5-976E-FC84-E7E5-F83B89DAEC42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3015338" y="3635926"/>
            <a:ext cx="560387" cy="4000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accent2"/>
                </a:solidFill>
                <a:latin typeface="Segoe Sans Small" pitchFamily="2" charset="0"/>
                <a:cs typeface="Segoe Sans Small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03</a:t>
            </a:r>
          </a:p>
        </p:txBody>
      </p:sp>
      <p:sp>
        <p:nvSpPr>
          <p:cNvPr id="25" name="Text Placeholder 11">
            <a:extLst>
              <a:ext uri="{FF2B5EF4-FFF2-40B4-BE49-F238E27FC236}">
                <a16:creationId xmlns:a16="http://schemas.microsoft.com/office/drawing/2014/main" id="{DD404668-7BFF-9D81-116D-D664F55583DC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6004303" y="3635926"/>
            <a:ext cx="560387" cy="4000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accent2"/>
                </a:solidFill>
                <a:latin typeface="Segoe Sans Small" pitchFamily="2" charset="0"/>
                <a:cs typeface="Segoe Sans Small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07</a:t>
            </a:r>
          </a:p>
        </p:txBody>
      </p:sp>
      <p:sp>
        <p:nvSpPr>
          <p:cNvPr id="26" name="Text Placeholder 11">
            <a:extLst>
              <a:ext uri="{FF2B5EF4-FFF2-40B4-BE49-F238E27FC236}">
                <a16:creationId xmlns:a16="http://schemas.microsoft.com/office/drawing/2014/main" id="{EF450C48-9DBC-7E11-76BF-521C525AD0C0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3015338" y="5058351"/>
            <a:ext cx="560387" cy="4000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accent4"/>
                </a:solidFill>
                <a:latin typeface="Segoe Sans Small" pitchFamily="2" charset="0"/>
                <a:cs typeface="Segoe Sans Small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04</a:t>
            </a:r>
          </a:p>
        </p:txBody>
      </p:sp>
      <p:sp>
        <p:nvSpPr>
          <p:cNvPr id="27" name="Text Placeholder 11">
            <a:extLst>
              <a:ext uri="{FF2B5EF4-FFF2-40B4-BE49-F238E27FC236}">
                <a16:creationId xmlns:a16="http://schemas.microsoft.com/office/drawing/2014/main" id="{C59416B7-40A3-0E61-131F-614A2055DC63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6004303" y="5058351"/>
            <a:ext cx="560387" cy="4000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accent4"/>
                </a:solidFill>
                <a:latin typeface="Segoe Sans Small" pitchFamily="2" charset="0"/>
                <a:cs typeface="Segoe Sans Small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08</a:t>
            </a:r>
          </a:p>
        </p:txBody>
      </p:sp>
    </p:spTree>
    <p:extLst>
      <p:ext uri="{BB962C8B-B14F-4D97-AF65-F5344CB8AC3E}">
        <p14:creationId xmlns:p14="http://schemas.microsoft.com/office/powerpoint/2010/main" val="10878821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ection title slide">
    <p:bg>
      <p:bgPr>
        <a:solidFill>
          <a:srgbClr val="F5F1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2D13610-D10C-7EDB-D184-A911B7E3757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 Placeholder 15">
            <a:extLst>
              <a:ext uri="{FF2B5EF4-FFF2-40B4-BE49-F238E27FC236}">
                <a16:creationId xmlns:a16="http://schemas.microsoft.com/office/drawing/2014/main" id="{6BD9C85B-EC8F-D695-0FA1-6791980AB25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199551" y="4038049"/>
            <a:ext cx="3231416" cy="139858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lang="en-US" sz="3200">
                <a:solidFill>
                  <a:srgbClr val="B238BA"/>
                </a:solidFill>
                <a:latin typeface="Segoe Sans Display" pitchFamily="2" charset="0"/>
                <a:cs typeface="Segoe Sans Display" pitchFamily="2" charset="0"/>
              </a:defRPr>
            </a:lvl1pPr>
          </a:lstStyle>
          <a:p>
            <a:pPr marL="228600" lvl="0" indent="-228600"/>
            <a:r>
              <a:rPr lang="en-US"/>
              <a:t>Section title one</a:t>
            </a:r>
          </a:p>
        </p:txBody>
      </p:sp>
    </p:spTree>
    <p:extLst>
      <p:ext uri="{BB962C8B-B14F-4D97-AF65-F5344CB8AC3E}">
        <p14:creationId xmlns:p14="http://schemas.microsoft.com/office/powerpoint/2010/main" val="5917338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ection title slide">
    <p:bg>
      <p:bgPr>
        <a:solidFill>
          <a:srgbClr val="F5F1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2D13610-D10C-7EDB-D184-A911B7E3757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 Placeholder 15">
            <a:extLst>
              <a:ext uri="{FF2B5EF4-FFF2-40B4-BE49-F238E27FC236}">
                <a16:creationId xmlns:a16="http://schemas.microsoft.com/office/drawing/2014/main" id="{6BD9C85B-EC8F-D695-0FA1-6791980AB25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199551" y="4038049"/>
            <a:ext cx="3231416" cy="139858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lang="en-US" sz="3200">
                <a:solidFill>
                  <a:srgbClr val="B238BA"/>
                </a:solidFill>
                <a:latin typeface="Segoe Sans Display" pitchFamily="2" charset="0"/>
                <a:cs typeface="Segoe Sans Display" pitchFamily="2" charset="0"/>
              </a:defRPr>
            </a:lvl1pPr>
          </a:lstStyle>
          <a:p>
            <a:pPr marL="228600" lvl="0" indent="-228600"/>
            <a:r>
              <a:rPr lang="en-US"/>
              <a:t>Section title two</a:t>
            </a:r>
          </a:p>
        </p:txBody>
      </p:sp>
    </p:spTree>
    <p:extLst>
      <p:ext uri="{BB962C8B-B14F-4D97-AF65-F5344CB8AC3E}">
        <p14:creationId xmlns:p14="http://schemas.microsoft.com/office/powerpoint/2010/main" val="16941561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ection title slide">
    <p:bg>
      <p:bgPr>
        <a:solidFill>
          <a:srgbClr val="F5F1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2D13610-D10C-7EDB-D184-A911B7E3757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 Placeholder 15">
            <a:extLst>
              <a:ext uri="{FF2B5EF4-FFF2-40B4-BE49-F238E27FC236}">
                <a16:creationId xmlns:a16="http://schemas.microsoft.com/office/drawing/2014/main" id="{6BD9C85B-EC8F-D695-0FA1-6791980AB25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199551" y="4038049"/>
            <a:ext cx="3231416" cy="139858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buNone/>
              <a:defRPr lang="en-US" sz="3200">
                <a:solidFill>
                  <a:srgbClr val="B238BA"/>
                </a:solidFill>
                <a:latin typeface="Segoe Sans Display" pitchFamily="2" charset="0"/>
                <a:cs typeface="Segoe Sans Display" pitchFamily="2" charset="0"/>
              </a:defRPr>
            </a:lvl1pPr>
          </a:lstStyle>
          <a:p>
            <a:pPr marL="228600" lvl="0" indent="-228600"/>
            <a:r>
              <a:rPr lang="en-US"/>
              <a:t>Section title three</a:t>
            </a:r>
          </a:p>
        </p:txBody>
      </p:sp>
    </p:spTree>
    <p:extLst>
      <p:ext uri="{BB962C8B-B14F-4D97-AF65-F5344CB8AC3E}">
        <p14:creationId xmlns:p14="http://schemas.microsoft.com/office/powerpoint/2010/main" val="12022600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Section title slide">
    <p:bg>
      <p:bgPr>
        <a:solidFill>
          <a:srgbClr val="F5F1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2D13610-D10C-7EDB-D184-A911B7E3757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 Placeholder 15">
            <a:extLst>
              <a:ext uri="{FF2B5EF4-FFF2-40B4-BE49-F238E27FC236}">
                <a16:creationId xmlns:a16="http://schemas.microsoft.com/office/drawing/2014/main" id="{6BD9C85B-EC8F-D695-0FA1-6791980AB25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199551" y="4038049"/>
            <a:ext cx="3231416" cy="139858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lang="en-US" sz="3200">
                <a:solidFill>
                  <a:srgbClr val="B238BA"/>
                </a:solidFill>
                <a:latin typeface="Segoe Sans Display" pitchFamily="2" charset="0"/>
                <a:cs typeface="Segoe Sans Display" pitchFamily="2" charset="0"/>
              </a:defRPr>
            </a:lvl1pPr>
          </a:lstStyle>
          <a:p>
            <a:pPr marL="228600" lvl="0" indent="-228600"/>
            <a:r>
              <a:rPr lang="en-US"/>
              <a:t>Section title four</a:t>
            </a:r>
          </a:p>
        </p:txBody>
      </p:sp>
    </p:spTree>
    <p:extLst>
      <p:ext uri="{BB962C8B-B14F-4D97-AF65-F5344CB8AC3E}">
        <p14:creationId xmlns:p14="http://schemas.microsoft.com/office/powerpoint/2010/main" val="12817259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Section title slide">
    <p:bg>
      <p:bgPr>
        <a:solidFill>
          <a:srgbClr val="F5F1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2D13610-D10C-7EDB-D184-A911B7E3757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 Placeholder 15">
            <a:extLst>
              <a:ext uri="{FF2B5EF4-FFF2-40B4-BE49-F238E27FC236}">
                <a16:creationId xmlns:a16="http://schemas.microsoft.com/office/drawing/2014/main" id="{6BD9C85B-EC8F-D695-0FA1-6791980AB25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199551" y="4038049"/>
            <a:ext cx="3231416" cy="139858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lang="en-US" sz="3200">
                <a:solidFill>
                  <a:srgbClr val="B238BA"/>
                </a:solidFill>
                <a:latin typeface="Segoe Sans Display" pitchFamily="2" charset="0"/>
                <a:cs typeface="Segoe Sans Display" pitchFamily="2" charset="0"/>
              </a:defRPr>
            </a:lvl1pPr>
          </a:lstStyle>
          <a:p>
            <a:pPr marL="228600" lvl="0" indent="-228600"/>
            <a:r>
              <a:rPr lang="en-US"/>
              <a:t>Section title five</a:t>
            </a:r>
          </a:p>
        </p:txBody>
      </p:sp>
    </p:spTree>
    <p:extLst>
      <p:ext uri="{BB962C8B-B14F-4D97-AF65-F5344CB8AC3E}">
        <p14:creationId xmlns:p14="http://schemas.microsoft.com/office/powerpoint/2010/main" val="22633205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Only">
    <p:bg>
      <p:bgPr>
        <a:solidFill>
          <a:srgbClr val="FFFD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F18DD5-394A-4676-966A-43A5BAC6E00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Microsoft Fabric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399517-6D70-91AD-1227-F9D6955CDA7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356FBF-028C-F74E-A7B4-9B8ED246DD1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2536199F-AFBB-90E6-3138-4F79DE029A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025" y="365125"/>
            <a:ext cx="11029949" cy="549275"/>
          </a:xfrm>
        </p:spPr>
        <p:txBody>
          <a:bodyPr anchor="b">
            <a:no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63475836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0" pos="1967">
          <p15:clr>
            <a:srgbClr val="A4A3A4"/>
          </p15:clr>
        </p15:guide>
        <p15:guide id="18" pos="4343">
          <p15:clr>
            <a:srgbClr val="A4A3A4"/>
          </p15:clr>
        </p15:guide>
        <p15:guide id="19" pos="4526">
          <p15:clr>
            <a:srgbClr val="A4A3A4"/>
          </p15:clr>
        </p15:guide>
        <p15:guide id="21" pos="5120">
          <p15:clr>
            <a:srgbClr val="A4A3A4"/>
          </p15:clr>
        </p15:guide>
        <p15:guide id="25" pos="6308">
          <p15:clr>
            <a:srgbClr val="A4A3A4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Only">
    <p:bg>
      <p:bgPr>
        <a:solidFill>
          <a:srgbClr val="FFFD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F18DD5-394A-4676-966A-43A5BAC6E00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Microsoft Fabric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399517-6D70-91AD-1227-F9D6955CDA7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356FBF-028C-F74E-A7B4-9B8ED246DD1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2536199F-AFBB-90E6-3138-4F79DE029A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025" y="365125"/>
            <a:ext cx="11029949" cy="549275"/>
          </a:xfrm>
        </p:spPr>
        <p:txBody>
          <a:bodyPr anchor="b">
            <a:no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50528348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0" pos="1967">
          <p15:clr>
            <a:srgbClr val="A4A3A4"/>
          </p15:clr>
        </p15:guide>
        <p15:guide id="18" pos="4343">
          <p15:clr>
            <a:srgbClr val="A4A3A4"/>
          </p15:clr>
        </p15:guide>
        <p15:guide id="19" pos="4526">
          <p15:clr>
            <a:srgbClr val="A4A3A4"/>
          </p15:clr>
        </p15:guide>
        <p15:guide id="21" pos="5120">
          <p15:clr>
            <a:srgbClr val="A4A3A4"/>
          </p15:clr>
        </p15:guide>
        <p15:guide id="25" pos="6308">
          <p15:clr>
            <a:srgbClr val="A4A3A4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Only">
    <p:bg>
      <p:bgPr>
        <a:solidFill>
          <a:srgbClr val="FFFD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hexagon&#10;&#10;Description automatically generated">
            <a:extLst>
              <a:ext uri="{FF2B5EF4-FFF2-40B4-BE49-F238E27FC236}">
                <a16:creationId xmlns:a16="http://schemas.microsoft.com/office/drawing/2014/main" id="{8E137068-7BA3-6088-0C65-0CB23AC0639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23409" y="5814699"/>
            <a:ext cx="868680" cy="796908"/>
          </a:xfrm>
          <a:prstGeom prst="rect">
            <a:avLst/>
          </a:prstGeom>
        </p:spPr>
      </p:pic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F18DD5-394A-4676-966A-43A5BAC6E00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3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225B61">
                    <a:tint val="75000"/>
                  </a:srgbClr>
                </a:solidFill>
                <a:effectLst/>
                <a:uLnTx/>
                <a:uFillTx/>
                <a:latin typeface="Segoe Sans Small Semilight" pitchFamily="2" charset="0"/>
                <a:ea typeface="+mn-ea"/>
                <a:cs typeface="Segoe Sans Small Semilight" pitchFamily="2" charset="0"/>
              </a:rPr>
              <a:t>Microsoft Fabric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399517-6D70-91AD-1227-F9D6955CDA7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356FBF-028C-F74E-A7B4-9B8ED246DD1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2536199F-AFBB-90E6-3138-4F79DE029A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025" y="365125"/>
            <a:ext cx="11029949" cy="549275"/>
          </a:xfrm>
        </p:spPr>
        <p:txBody>
          <a:bodyPr anchor="b">
            <a:no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3025061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0" pos="1967">
          <p15:clr>
            <a:srgbClr val="A4A3A4"/>
          </p15:clr>
        </p15:guide>
        <p15:guide id="18" pos="4343">
          <p15:clr>
            <a:srgbClr val="A4A3A4"/>
          </p15:clr>
        </p15:guide>
        <p15:guide id="19" pos="4526">
          <p15:clr>
            <a:srgbClr val="A4A3A4"/>
          </p15:clr>
        </p15:guide>
        <p15:guide id="21" pos="5120">
          <p15:clr>
            <a:srgbClr val="A4A3A4"/>
          </p15:clr>
        </p15:guide>
        <p15:guide id="25" pos="6308">
          <p15:clr>
            <a:srgbClr val="A4A3A4"/>
          </p15:clr>
        </p15:guide>
        <p15:guide id="26" orient="horz" pos="924">
          <p15:clr>
            <a:srgbClr val="9FCC3B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bg>
      <p:bgPr>
        <a:solidFill>
          <a:srgbClr val="FFFD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61986031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0" pos="1967">
          <p15:clr>
            <a:srgbClr val="A4A3A4"/>
          </p15:clr>
        </p15:guide>
        <p15:guide id="18" pos="4343">
          <p15:clr>
            <a:srgbClr val="A4A3A4"/>
          </p15:clr>
        </p15:guide>
        <p15:guide id="19" pos="4526">
          <p15:clr>
            <a:srgbClr val="A4A3A4"/>
          </p15:clr>
        </p15:guide>
        <p15:guide id="21" pos="5120">
          <p15:clr>
            <a:srgbClr val="A4A3A4"/>
          </p15:clr>
        </p15:guide>
        <p15:guide id="25" pos="6308">
          <p15:clr>
            <a:srgbClr val="A4A3A4"/>
          </p15:clr>
        </p15:guide>
        <p15:guide id="26" orient="horz" pos="924">
          <p15:clr>
            <a:srgbClr val="9FCC3B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 logo v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>
            <a:extLst>
              <a:ext uri="{FF2B5EF4-FFF2-40B4-BE49-F238E27FC236}">
                <a16:creationId xmlns:a16="http://schemas.microsoft.com/office/drawing/2014/main" id="{38464ED7-D998-876F-2CFA-FD4A41E906D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22322" y="5195311"/>
            <a:ext cx="3727886" cy="81771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600" b="0" i="0">
                <a:solidFill>
                  <a:srgbClr val="000000"/>
                </a:solidFill>
                <a:latin typeface="Segoe Sans Display" pitchFamily="2" charset="0"/>
                <a:cs typeface="Segoe Sans Display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" name="Title 6">
            <a:extLst>
              <a:ext uri="{FF2B5EF4-FFF2-40B4-BE49-F238E27FC236}">
                <a16:creationId xmlns:a16="http://schemas.microsoft.com/office/drawing/2014/main" id="{4D280BB0-C48E-7618-0949-3C2F9ECA7B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2322" y="3507929"/>
            <a:ext cx="3727886" cy="1592166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6000" b="0" i="0">
                <a:solidFill>
                  <a:srgbClr val="8661C5"/>
                </a:solidFill>
                <a:latin typeface="Segoe Sans Display" pitchFamily="2" charset="0"/>
                <a:cs typeface="Segoe Sans Display" pitchFamily="2" charset="0"/>
              </a:defRPr>
            </a:lvl1pPr>
          </a:lstStyle>
          <a:p>
            <a:r>
              <a:rPr lang="en-US"/>
              <a:t>Master slide title</a:t>
            </a:r>
          </a:p>
        </p:txBody>
      </p:sp>
      <p:pic>
        <p:nvPicPr>
          <p:cNvPr id="10" name="Picture 9" descr="A colorful background with a black background&#10;&#10;Description automatically generated with medium confidence">
            <a:extLst>
              <a:ext uri="{FF2B5EF4-FFF2-40B4-BE49-F238E27FC236}">
                <a16:creationId xmlns:a16="http://schemas.microsoft.com/office/drawing/2014/main" id="{E548051C-FD01-9288-F5FC-F065C4386EE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6200000">
            <a:off x="6108484" y="776411"/>
            <a:ext cx="6859927" cy="5307106"/>
          </a:xfrm>
          <a:prstGeom prst="rect">
            <a:avLst/>
          </a:prstGeom>
        </p:spPr>
      </p:pic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20E4AD9E-9E94-5DD0-50E0-1C617389A4B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378450" y="625643"/>
            <a:ext cx="4583113" cy="623235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12470AE0-29FA-C6A2-18C0-2E13B2A2B8D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-1" t="9231" r="-3390" b="18923"/>
          <a:stretch/>
        </p:blipFill>
        <p:spPr>
          <a:xfrm>
            <a:off x="594808" y="293628"/>
            <a:ext cx="1566909" cy="544002"/>
          </a:xfrm>
          <a:prstGeom prst="rect">
            <a:avLst/>
          </a:prstGeom>
        </p:spPr>
      </p:pic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029A2EED-767C-24A3-A5DD-C784F6963F4E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dirty="0"/>
              <a:t>Microsoft Fabric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A87DF5D7-B3AC-D508-5EFF-94F6B9A8E9B4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1356FBF-028C-F74E-A7B4-9B8ED246DD1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1353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logo v2">
    <p:bg>
      <p:bgPr>
        <a:solidFill>
          <a:srgbClr val="FFFD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itle 2">
            <a:extLst>
              <a:ext uri="{FF2B5EF4-FFF2-40B4-BE49-F238E27FC236}">
                <a16:creationId xmlns:a16="http://schemas.microsoft.com/office/drawing/2014/main" id="{A817E2C5-B327-1FBC-AC3D-459F4D07B42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22322" y="5195311"/>
            <a:ext cx="3727886" cy="81771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600" b="0" i="0">
                <a:solidFill>
                  <a:srgbClr val="000000"/>
                </a:solidFill>
                <a:latin typeface="Segoe Sans Display" pitchFamily="2" charset="0"/>
                <a:cs typeface="Segoe Sans Display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0" name="Title 6">
            <a:extLst>
              <a:ext uri="{FF2B5EF4-FFF2-40B4-BE49-F238E27FC236}">
                <a16:creationId xmlns:a16="http://schemas.microsoft.com/office/drawing/2014/main" id="{F6ACE919-349F-E9BD-5D0A-E535E2800A8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2322" y="3507929"/>
            <a:ext cx="3727886" cy="1592166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6000" b="0" i="0">
                <a:solidFill>
                  <a:srgbClr val="8661C5"/>
                </a:solidFill>
                <a:latin typeface="Segoe Sans Display" pitchFamily="2" charset="0"/>
                <a:cs typeface="Segoe Sans Display" pitchFamily="2" charset="0"/>
              </a:defRPr>
            </a:lvl1pPr>
          </a:lstStyle>
          <a:p>
            <a:r>
              <a:rPr lang="en-US"/>
              <a:t>Master slide title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54A84A4-CF32-8663-D646-0B42F59C980D}"/>
              </a:ext>
            </a:extLst>
          </p:cNvPr>
          <p:cNvCxnSpPr/>
          <p:nvPr userDrawn="1"/>
        </p:nvCxnSpPr>
        <p:spPr>
          <a:xfrm>
            <a:off x="2354717" y="365352"/>
            <a:ext cx="0" cy="452582"/>
          </a:xfrm>
          <a:prstGeom prst="line">
            <a:avLst/>
          </a:prstGeom>
          <a:ln w="12700">
            <a:solidFill>
              <a:srgbClr val="6666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5D56BEF2-8767-2BE9-E4F4-D5E07C55988C}"/>
              </a:ext>
            </a:extLst>
          </p:cNvPr>
          <p:cNvSpPr txBox="1"/>
          <p:nvPr userDrawn="1"/>
        </p:nvSpPr>
        <p:spPr>
          <a:xfrm>
            <a:off x="2500629" y="456464"/>
            <a:ext cx="147194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0" i="0" dirty="0">
                <a:solidFill>
                  <a:srgbClr val="666666"/>
                </a:solidFill>
                <a:latin typeface="Segoe Sans Display" pitchFamily="2" charset="0"/>
                <a:cs typeface="Segoe Sans Display" pitchFamily="2" charset="0"/>
              </a:rPr>
              <a:t>Microsoft Fabric</a:t>
            </a: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4BB95DA7-3A8A-C2CE-EC50-C8A04B19E2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-1" t="9231" r="-3390" b="18923"/>
          <a:stretch/>
        </p:blipFill>
        <p:spPr>
          <a:xfrm>
            <a:off x="594808" y="293628"/>
            <a:ext cx="1566909" cy="544002"/>
          </a:xfrm>
          <a:prstGeom prst="rect">
            <a:avLst/>
          </a:prstGeom>
        </p:spPr>
      </p:pic>
      <p:pic>
        <p:nvPicPr>
          <p:cNvPr id="13" name="Picture 12" descr="A colorful background with a black background&#10;&#10;Description automatically generated with medium confidence">
            <a:extLst>
              <a:ext uri="{FF2B5EF4-FFF2-40B4-BE49-F238E27FC236}">
                <a16:creationId xmlns:a16="http://schemas.microsoft.com/office/drawing/2014/main" id="{D88E9A8D-1500-60E2-FBA7-91B24A3196C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6200000">
            <a:off x="6108484" y="776411"/>
            <a:ext cx="6859927" cy="5307106"/>
          </a:xfrm>
          <a:prstGeom prst="rect">
            <a:avLst/>
          </a:prstGeom>
        </p:spPr>
      </p:pic>
      <p:sp>
        <p:nvSpPr>
          <p:cNvPr id="15" name="Picture Placeholder 12">
            <a:extLst>
              <a:ext uri="{FF2B5EF4-FFF2-40B4-BE49-F238E27FC236}">
                <a16:creationId xmlns:a16="http://schemas.microsoft.com/office/drawing/2014/main" id="{908C5D7F-0231-00C2-76F5-E337F58B50EB}"/>
              </a:ext>
            </a:extLst>
          </p:cNvPr>
          <p:cNvSpPr>
            <a:spLocks noGrp="1"/>
          </p:cNvSpPr>
          <p:nvPr userDrawn="1">
            <p:ph type="pic" sz="quarter" idx="13"/>
          </p:nvPr>
        </p:nvSpPr>
        <p:spPr>
          <a:xfrm>
            <a:off x="5378450" y="625643"/>
            <a:ext cx="4583113" cy="623235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A7288AC-73B2-0DE2-6A96-C0035C27D1AB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dirty="0"/>
              <a:t>Microsoft Fabric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482668C0-DB0E-D5A1-2984-1E096F94D948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1356FBF-028C-F74E-A7B4-9B8ED246DD1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94978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photo 1">
    <p:bg>
      <p:bgPr>
        <a:solidFill>
          <a:srgbClr val="F5F1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close-up of a planet&#10;&#10;Description automatically generated with low confidence">
            <a:extLst>
              <a:ext uri="{FF2B5EF4-FFF2-40B4-BE49-F238E27FC236}">
                <a16:creationId xmlns:a16="http://schemas.microsoft.com/office/drawing/2014/main" id="{9CFFB900-8FDF-FD63-9246-8B42EEBA593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00501" y="0"/>
            <a:ext cx="8191499" cy="68580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8EF0059-80A3-8C4A-608D-8AEABA37EC28}"/>
              </a:ext>
            </a:extLst>
          </p:cNvPr>
          <p:cNvSpPr/>
          <p:nvPr userDrawn="1"/>
        </p:nvSpPr>
        <p:spPr bwMode="auto">
          <a:xfrm>
            <a:off x="5137312" y="0"/>
            <a:ext cx="7054688" cy="6858000"/>
          </a:xfrm>
          <a:prstGeom prst="rect">
            <a:avLst/>
          </a:prstGeom>
          <a:solidFill>
            <a:srgbClr val="F2F2F2">
              <a:alpha val="20000"/>
            </a:srgb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32472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5D0408F-4A76-4E13-B20C-89E0FD40DC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7291" y="2942977"/>
            <a:ext cx="4167887" cy="1938992"/>
          </a:xfrm>
        </p:spPr>
        <p:txBody>
          <a:bodyPr wrap="square" anchor="b" anchorCtr="0">
            <a:spAutoFit/>
          </a:bodyPr>
          <a:lstStyle>
            <a:lvl1pPr marL="0" algn="l" defTabSz="932742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6000" b="0" i="0" kern="1200" cap="none" spc="-50" baseline="0" dirty="0">
                <a:ln w="3175">
                  <a:noFill/>
                </a:ln>
                <a:solidFill>
                  <a:schemeClr val="accent3"/>
                </a:solidFill>
                <a:effectLst/>
                <a:latin typeface="Segoe Sans Display" pitchFamily="2" charset="0"/>
                <a:ea typeface="+mn-ea"/>
                <a:cs typeface="Segoe Sans Display" pitchFamily="2" charset="0"/>
              </a:defRPr>
            </a:lvl1pPr>
          </a:lstStyle>
          <a:p>
            <a:r>
              <a:rPr lang="en-US"/>
              <a:t>Master slide title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6C521B2-9C6D-BA85-A932-76DF4D2B08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11358" t="240" r="16087" b="592"/>
          <a:stretch/>
        </p:blipFill>
        <p:spPr>
          <a:xfrm>
            <a:off x="5311549" y="591130"/>
            <a:ext cx="6277674" cy="5721928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CF82C55D-1EB3-D35A-26A9-6B6316BE851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13228" y="4918222"/>
            <a:ext cx="4167887" cy="81771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600" b="0" i="0">
                <a:solidFill>
                  <a:srgbClr val="000000"/>
                </a:solidFill>
                <a:latin typeface="Segoe Sans Display" pitchFamily="2" charset="0"/>
                <a:cs typeface="Segoe Sans Display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E03D2F05-94F3-2670-11FB-75F2C496EB6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-1" t="9231" r="-3390" b="18923"/>
          <a:stretch/>
        </p:blipFill>
        <p:spPr>
          <a:xfrm>
            <a:off x="594808" y="293628"/>
            <a:ext cx="1566909" cy="544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59160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photo 2">
    <p:bg>
      <p:bgPr>
        <a:solidFill>
          <a:srgbClr val="FFFD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 descr="This photo is a 'placeholder' only. Drag or drop your photo here, or click and tap the center to insert a photo.">
            <a:extLst>
              <a:ext uri="{FF2B5EF4-FFF2-40B4-BE49-F238E27FC236}">
                <a16:creationId xmlns:a16="http://schemas.microsoft.com/office/drawing/2014/main" id="{937F71D9-5FA1-DECE-2721-B0416707CF7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326063" y="0"/>
            <a:ext cx="6865937" cy="6858000"/>
          </a:xfrm>
          <a:blipFill dpi="0" rotWithShape="1">
            <a:blip r:embed="rId2"/>
            <a:srcRect/>
            <a:tile tx="0" ty="0" sx="100000" sy="100000" flip="none" algn="tl"/>
          </a:blip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18EAE98-4CF4-9D3C-C8EF-BA1F91A39E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7742" y="2189132"/>
            <a:ext cx="4167887" cy="2123658"/>
          </a:xfrm>
        </p:spPr>
        <p:txBody>
          <a:bodyPr wrap="square" anchor="b" anchorCtr="0">
            <a:spAutoFit/>
          </a:bodyPr>
          <a:lstStyle>
            <a:lvl1pPr marL="0" algn="l" defTabSz="932742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400" b="0" i="0" kern="1200" cap="none" spc="-50" baseline="0" dirty="0">
                <a:ln w="3175">
                  <a:noFill/>
                </a:ln>
                <a:solidFill>
                  <a:schemeClr val="accent2"/>
                </a:solidFill>
                <a:effectLst/>
                <a:latin typeface="Segoe Sans Display" pitchFamily="2" charset="0"/>
                <a:ea typeface="+mn-ea"/>
                <a:cs typeface="Segoe Sans Display" pitchFamily="2" charset="0"/>
              </a:defRPr>
            </a:lvl1pPr>
          </a:lstStyle>
          <a:p>
            <a:r>
              <a:rPr lang="en-US"/>
              <a:t>Event name or presentation title 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1C56B283-4B6F-453C-155D-E58539CC6D4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27742" y="4696548"/>
            <a:ext cx="4167887" cy="81771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600" b="0" i="0">
                <a:solidFill>
                  <a:srgbClr val="000000"/>
                </a:solidFill>
                <a:latin typeface="Segoe Sans Display" pitchFamily="2" charset="0"/>
                <a:cs typeface="Segoe Sans Display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2" name="Picture 4">
            <a:extLst>
              <a:ext uri="{FF2B5EF4-FFF2-40B4-BE49-F238E27FC236}">
                <a16:creationId xmlns:a16="http://schemas.microsoft.com/office/drawing/2014/main" id="{922436EC-B877-7FE0-3320-8F4897F5190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-1" t="9231" r="-3390" b="18923"/>
          <a:stretch/>
        </p:blipFill>
        <p:spPr>
          <a:xfrm>
            <a:off x="594808" y="293628"/>
            <a:ext cx="1566909" cy="544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54072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illustration 1">
    <p:bg>
      <p:bgPr>
        <a:solidFill>
          <a:srgbClr val="FFFD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olorful object with a half of a half circle&#10;&#10;Description automatically generated with medium confidence">
            <a:extLst>
              <a:ext uri="{FF2B5EF4-FFF2-40B4-BE49-F238E27FC236}">
                <a16:creationId xmlns:a16="http://schemas.microsoft.com/office/drawing/2014/main" id="{CD1AF4A4-385F-FB69-7D75-DFBCB2F611F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F9BCA0CC-E9ED-11FE-A891-26C596BDADD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24590" y="2589149"/>
            <a:ext cx="4357810" cy="1446550"/>
          </a:xfrm>
        </p:spPr>
        <p:txBody>
          <a:bodyPr wrap="square" anchor="b" anchorCtr="0">
            <a:spAutoFit/>
          </a:bodyPr>
          <a:lstStyle>
            <a:lvl1pPr marL="0" algn="l" defTabSz="932742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400" b="0" i="0" kern="1200" cap="none" spc="-50" baseline="0" dirty="0">
                <a:ln w="3175">
                  <a:noFill/>
                </a:ln>
                <a:solidFill>
                  <a:schemeClr val="accent2"/>
                </a:solidFill>
                <a:effectLst/>
                <a:latin typeface="Segoe Sans Display" pitchFamily="2" charset="0"/>
                <a:ea typeface="+mn-ea"/>
                <a:cs typeface="Segoe Sans Display" pitchFamily="2" charset="0"/>
              </a:defRPr>
            </a:lvl1pPr>
          </a:lstStyle>
          <a:p>
            <a:r>
              <a:rPr lang="en-US"/>
              <a:t>Event name or presentation title 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D083FE30-552E-B4FE-8108-5332511EF23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220527" y="4419457"/>
            <a:ext cx="4357810" cy="81771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600" b="0" i="0">
                <a:solidFill>
                  <a:srgbClr val="000000"/>
                </a:solidFill>
                <a:latin typeface="Segoe Sans Display" pitchFamily="2" charset="0"/>
                <a:cs typeface="Segoe Sans Display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CD3BF00A-3D00-BA04-0D36-7F22ADA882E4}"/>
              </a:ext>
            </a:extLst>
          </p:cNvPr>
          <p:cNvCxnSpPr/>
          <p:nvPr userDrawn="1"/>
        </p:nvCxnSpPr>
        <p:spPr>
          <a:xfrm>
            <a:off x="2354717" y="365352"/>
            <a:ext cx="0" cy="452582"/>
          </a:xfrm>
          <a:prstGeom prst="line">
            <a:avLst/>
          </a:prstGeom>
          <a:ln w="12700">
            <a:solidFill>
              <a:srgbClr val="6666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DB3AFA91-7620-31F6-40D4-F32084167216}"/>
              </a:ext>
            </a:extLst>
          </p:cNvPr>
          <p:cNvSpPr txBox="1"/>
          <p:nvPr userDrawn="1"/>
        </p:nvSpPr>
        <p:spPr>
          <a:xfrm>
            <a:off x="2500629" y="456464"/>
            <a:ext cx="147194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0" i="0" dirty="0">
                <a:solidFill>
                  <a:srgbClr val="666666"/>
                </a:solidFill>
                <a:latin typeface="Segoe Sans Display" pitchFamily="2" charset="0"/>
                <a:cs typeface="Segoe Sans Display" pitchFamily="2" charset="0"/>
              </a:rPr>
              <a:t>Microsoft Fabric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36AFAB7-D538-93FE-DCDF-E49667C8A16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-1" t="9231" r="-3390" b="18923"/>
          <a:stretch/>
        </p:blipFill>
        <p:spPr>
          <a:xfrm>
            <a:off x="594808" y="293628"/>
            <a:ext cx="1566909" cy="544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0601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illustration 2">
    <p:bg>
      <p:bgPr>
        <a:solidFill>
          <a:srgbClr val="FFFD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group of colorful objects&#10;&#10;Description automatically generated with medium confidence">
            <a:extLst>
              <a:ext uri="{FF2B5EF4-FFF2-40B4-BE49-F238E27FC236}">
                <a16:creationId xmlns:a16="http://schemas.microsoft.com/office/drawing/2014/main" id="{2832B7B5-6C73-D765-B05E-3768BA5BEB6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0A99BAC5-322B-F634-A286-9E84A049E6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76991" y="3332646"/>
            <a:ext cx="4205405" cy="1354217"/>
          </a:xfrm>
        </p:spPr>
        <p:txBody>
          <a:bodyPr wrap="square" lIns="0" tIns="0" rIns="0" bIns="0" anchor="b" anchorCtr="0">
            <a:spAutoFit/>
          </a:bodyPr>
          <a:lstStyle>
            <a:lvl1pPr marL="0" algn="l" defTabSz="932742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400" b="0" i="0" kern="1200" cap="none" spc="-50" baseline="0" dirty="0">
                <a:ln w="3175">
                  <a:noFill/>
                </a:ln>
                <a:solidFill>
                  <a:schemeClr val="accent2"/>
                </a:solidFill>
                <a:effectLst/>
                <a:latin typeface="Segoe Sans Display" pitchFamily="2" charset="0"/>
                <a:ea typeface="+mn-ea"/>
                <a:cs typeface="Segoe Sans Display" pitchFamily="2" charset="0"/>
              </a:defRPr>
            </a:lvl1pPr>
          </a:lstStyle>
          <a:p>
            <a:r>
              <a:rPr lang="en-US"/>
              <a:t>Event name or presentation title 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E738C850-C527-4C78-8D95-980AC70AC8C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372928" y="5070621"/>
            <a:ext cx="4205405" cy="81771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buNone/>
              <a:defRPr sz="1600" b="0" i="0">
                <a:solidFill>
                  <a:srgbClr val="000000"/>
                </a:solidFill>
                <a:latin typeface="Segoe Sans Display" pitchFamily="2" charset="0"/>
                <a:cs typeface="Segoe Sans Display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701FE5E8-D0F4-EBED-E22B-64F3821CD269}"/>
              </a:ext>
            </a:extLst>
          </p:cNvPr>
          <p:cNvCxnSpPr/>
          <p:nvPr userDrawn="1"/>
        </p:nvCxnSpPr>
        <p:spPr>
          <a:xfrm>
            <a:off x="9993571" y="365352"/>
            <a:ext cx="0" cy="452582"/>
          </a:xfrm>
          <a:prstGeom prst="line">
            <a:avLst/>
          </a:prstGeom>
          <a:ln w="12700">
            <a:solidFill>
              <a:srgbClr val="6666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675F9CF8-3DA7-63B0-DB10-4CB47BC7F2B2}"/>
              </a:ext>
            </a:extLst>
          </p:cNvPr>
          <p:cNvSpPr txBox="1"/>
          <p:nvPr userDrawn="1"/>
        </p:nvSpPr>
        <p:spPr>
          <a:xfrm>
            <a:off x="10139483" y="456464"/>
            <a:ext cx="147194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0" i="0" dirty="0">
                <a:solidFill>
                  <a:srgbClr val="666666"/>
                </a:solidFill>
                <a:latin typeface="Segoe Sans Display" pitchFamily="2" charset="0"/>
                <a:cs typeface="Segoe Sans Display" pitchFamily="2" charset="0"/>
              </a:rPr>
              <a:t>Microsoft Fabric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645BB9-3C92-C83A-D89B-FC51146B04E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-1" t="9231" r="-3390" b="18923"/>
          <a:stretch/>
        </p:blipFill>
        <p:spPr>
          <a:xfrm>
            <a:off x="8233662" y="293628"/>
            <a:ext cx="1566909" cy="544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17615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">
    <p:bg>
      <p:bgPr>
        <a:solidFill>
          <a:srgbClr val="FDF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02">
            <a:extLst>
              <a:ext uri="{FF2B5EF4-FFF2-40B4-BE49-F238E27FC236}">
                <a16:creationId xmlns:a16="http://schemas.microsoft.com/office/drawing/2014/main" id="{E3E107AA-78FC-65E0-CC15-6AD93D975F4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582533" y="2874536"/>
            <a:ext cx="2258469" cy="49153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92000"/>
              </a:lnSpc>
              <a:spcBef>
                <a:spcPts val="0"/>
              </a:spcBef>
              <a:buNone/>
              <a:defRPr sz="1400" b="0" i="0">
                <a:solidFill>
                  <a:schemeClr val="bg1">
                    <a:lumMod val="50000"/>
                  </a:schemeClr>
                </a:solidFill>
                <a:latin typeface="+mn-lt"/>
                <a:cs typeface="Segoe Sans Text Light" pitchFamily="2" charset="0"/>
              </a:defRPr>
            </a:lvl1pPr>
          </a:lstStyle>
          <a:p>
            <a:pPr lvl="0"/>
            <a:r>
              <a:rPr lang="en-US"/>
              <a:t>Agenda item 6</a:t>
            </a:r>
          </a:p>
        </p:txBody>
      </p:sp>
      <p:sp>
        <p:nvSpPr>
          <p:cNvPr id="7" name="Text Placeholder 102">
            <a:extLst>
              <a:ext uri="{FF2B5EF4-FFF2-40B4-BE49-F238E27FC236}">
                <a16:creationId xmlns:a16="http://schemas.microsoft.com/office/drawing/2014/main" id="{469B92E2-CE76-01D6-4FFB-4AFBCCAF486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579714" y="1469682"/>
            <a:ext cx="2258469" cy="49153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92000"/>
              </a:lnSpc>
              <a:spcBef>
                <a:spcPts val="0"/>
              </a:spcBef>
              <a:buNone/>
              <a:defRPr sz="1400" b="0" i="0">
                <a:solidFill>
                  <a:schemeClr val="bg1">
                    <a:lumMod val="50000"/>
                  </a:schemeClr>
                </a:solidFill>
                <a:latin typeface="+mn-lt"/>
                <a:cs typeface="Segoe Sans Text Light" pitchFamily="2" charset="0"/>
              </a:defRPr>
            </a:lvl1pPr>
          </a:lstStyle>
          <a:p>
            <a:pPr lvl="0"/>
            <a:r>
              <a:rPr lang="en-US"/>
              <a:t>Agenda item 5</a:t>
            </a:r>
          </a:p>
        </p:txBody>
      </p:sp>
      <p:sp>
        <p:nvSpPr>
          <p:cNvPr id="9" name="Text Placeholder 102">
            <a:extLst>
              <a:ext uri="{FF2B5EF4-FFF2-40B4-BE49-F238E27FC236}">
                <a16:creationId xmlns:a16="http://schemas.microsoft.com/office/drawing/2014/main" id="{09EB693E-AFD2-DA4D-65E7-DAC4C311D88D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573980" y="1469682"/>
            <a:ext cx="2258469" cy="49153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92000"/>
              </a:lnSpc>
              <a:spcBef>
                <a:spcPts val="0"/>
              </a:spcBef>
              <a:buNone/>
              <a:defRPr sz="1400" b="0" i="0">
                <a:solidFill>
                  <a:schemeClr val="bg1">
                    <a:lumMod val="50000"/>
                  </a:schemeClr>
                </a:solidFill>
                <a:latin typeface="+mn-lt"/>
                <a:cs typeface="Segoe Sans Text Light" pitchFamily="2" charset="0"/>
              </a:defRPr>
            </a:lvl1pPr>
          </a:lstStyle>
          <a:p>
            <a:pPr lvl="0"/>
            <a:r>
              <a:rPr lang="en-US"/>
              <a:t>Agenda item 1</a:t>
            </a:r>
          </a:p>
        </p:txBody>
      </p:sp>
      <p:sp>
        <p:nvSpPr>
          <p:cNvPr id="11" name="Text Placeholder 102">
            <a:extLst>
              <a:ext uri="{FF2B5EF4-FFF2-40B4-BE49-F238E27FC236}">
                <a16:creationId xmlns:a16="http://schemas.microsoft.com/office/drawing/2014/main" id="{B3E2FF9C-1D98-949B-6775-F9F676B038F6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573980" y="2874536"/>
            <a:ext cx="2258469" cy="49153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92000"/>
              </a:lnSpc>
              <a:spcBef>
                <a:spcPts val="0"/>
              </a:spcBef>
              <a:buNone/>
              <a:defRPr sz="1400" b="0" i="0">
                <a:solidFill>
                  <a:schemeClr val="bg1">
                    <a:lumMod val="50000"/>
                  </a:schemeClr>
                </a:solidFill>
                <a:latin typeface="+mn-lt"/>
                <a:cs typeface="Segoe Sans Text Light" pitchFamily="2" charset="0"/>
              </a:defRPr>
            </a:lvl1pPr>
          </a:lstStyle>
          <a:p>
            <a:pPr lvl="0"/>
            <a:r>
              <a:rPr lang="en-US"/>
              <a:t>Agenda item 2</a:t>
            </a:r>
          </a:p>
        </p:txBody>
      </p:sp>
      <p:sp>
        <p:nvSpPr>
          <p:cNvPr id="14" name="Text Placeholder 102">
            <a:extLst>
              <a:ext uri="{FF2B5EF4-FFF2-40B4-BE49-F238E27FC236}">
                <a16:creationId xmlns:a16="http://schemas.microsoft.com/office/drawing/2014/main" id="{C6139151-4CF0-BC78-4163-EB56DB9E5CF5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5573980" y="4254553"/>
            <a:ext cx="2258469" cy="49153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92000"/>
              </a:lnSpc>
              <a:spcBef>
                <a:spcPts val="0"/>
              </a:spcBef>
              <a:buNone/>
              <a:defRPr sz="1400" b="0" i="0">
                <a:solidFill>
                  <a:schemeClr val="bg1">
                    <a:lumMod val="50000"/>
                  </a:schemeClr>
                </a:solidFill>
                <a:latin typeface="+mn-lt"/>
                <a:cs typeface="Segoe Sans Text Light" pitchFamily="2" charset="0"/>
              </a:defRPr>
            </a:lvl1pPr>
          </a:lstStyle>
          <a:p>
            <a:pPr lvl="0"/>
            <a:r>
              <a:rPr lang="en-US"/>
              <a:t>Agenda item 3</a:t>
            </a:r>
          </a:p>
        </p:txBody>
      </p:sp>
      <p:sp>
        <p:nvSpPr>
          <p:cNvPr id="16" name="Text Placeholder 102">
            <a:extLst>
              <a:ext uri="{FF2B5EF4-FFF2-40B4-BE49-F238E27FC236}">
                <a16:creationId xmlns:a16="http://schemas.microsoft.com/office/drawing/2014/main" id="{5C673D86-C7D7-73B4-CA39-343FCE11128A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573980" y="5659407"/>
            <a:ext cx="2258469" cy="49153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92000"/>
              </a:lnSpc>
              <a:spcBef>
                <a:spcPts val="0"/>
              </a:spcBef>
              <a:buNone/>
              <a:defRPr sz="1400" b="0" i="0">
                <a:solidFill>
                  <a:schemeClr val="bg1">
                    <a:lumMod val="50000"/>
                  </a:schemeClr>
                </a:solidFill>
                <a:latin typeface="+mn-lt"/>
                <a:cs typeface="Segoe Sans Text Light" pitchFamily="2" charset="0"/>
              </a:defRPr>
            </a:lvl1pPr>
          </a:lstStyle>
          <a:p>
            <a:pPr lvl="0"/>
            <a:r>
              <a:rPr lang="en-US"/>
              <a:t>Agenda item 4</a:t>
            </a:r>
          </a:p>
        </p:txBody>
      </p:sp>
      <p:sp>
        <p:nvSpPr>
          <p:cNvPr id="18" name="Text Placeholder 102">
            <a:extLst>
              <a:ext uri="{FF2B5EF4-FFF2-40B4-BE49-F238E27FC236}">
                <a16:creationId xmlns:a16="http://schemas.microsoft.com/office/drawing/2014/main" id="{1BA8EB36-4CB0-2176-1043-3CF64CB151D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8576895" y="4254553"/>
            <a:ext cx="2258469" cy="49153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92000"/>
              </a:lnSpc>
              <a:spcBef>
                <a:spcPts val="0"/>
              </a:spcBef>
              <a:buNone/>
              <a:defRPr sz="1400" b="0" i="0">
                <a:solidFill>
                  <a:schemeClr val="bg1">
                    <a:lumMod val="50000"/>
                  </a:schemeClr>
                </a:solidFill>
                <a:latin typeface="+mn-lt"/>
                <a:cs typeface="Segoe Sans Text Light" pitchFamily="2" charset="0"/>
              </a:defRPr>
            </a:lvl1pPr>
          </a:lstStyle>
          <a:p>
            <a:pPr lvl="0"/>
            <a:r>
              <a:rPr lang="en-US"/>
              <a:t>Agenda item 7</a:t>
            </a:r>
          </a:p>
        </p:txBody>
      </p:sp>
      <p:sp>
        <p:nvSpPr>
          <p:cNvPr id="19" name="Vertical Text Placeholder 3">
            <a:extLst>
              <a:ext uri="{FF2B5EF4-FFF2-40B4-BE49-F238E27FC236}">
                <a16:creationId xmlns:a16="http://schemas.microsoft.com/office/drawing/2014/main" id="{7DB5842A-6769-6042-73E5-E96E58986DC7}"/>
              </a:ext>
            </a:extLst>
          </p:cNvPr>
          <p:cNvSpPr>
            <a:spLocks noGrp="1"/>
          </p:cNvSpPr>
          <p:nvPr>
            <p:ph type="body" orient="vert" sz="quarter" idx="43" hasCustomPrompt="1"/>
          </p:nvPr>
        </p:nvSpPr>
        <p:spPr>
          <a:xfrm rot="10800000">
            <a:off x="3957949" y="2133600"/>
            <a:ext cx="1015663" cy="4017346"/>
          </a:xfrm>
          <a:prstGeom prst="rect">
            <a:avLst/>
          </a:prstGeom>
        </p:spPr>
        <p:txBody>
          <a:bodyPr vert="eaVert"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5400" b="0" i="0">
                <a:gradFill flip="none" rotWithShape="1">
                  <a:gsLst>
                    <a:gs pos="50000">
                      <a:srgbClr val="0F5CCA"/>
                    </a:gs>
                    <a:gs pos="100000">
                      <a:srgbClr val="B238BA"/>
                    </a:gs>
                    <a:gs pos="0">
                      <a:srgbClr val="49C5B1"/>
                    </a:gs>
                  </a:gsLst>
                  <a:lin ang="10800000" scaled="1"/>
                  <a:tileRect/>
                </a:gradFill>
                <a:latin typeface="+mj-lt"/>
                <a:cs typeface="Segoe Sans Display" pitchFamily="2" charset="0"/>
              </a:defRPr>
            </a:lvl1pPr>
          </a:lstStyle>
          <a:p>
            <a:pPr lvl="0"/>
            <a:r>
              <a:rPr lang="en-US"/>
              <a:t>Content</a:t>
            </a:r>
          </a:p>
        </p:txBody>
      </p:sp>
      <p:sp>
        <p:nvSpPr>
          <p:cNvPr id="23" name="Text Placeholder 102">
            <a:extLst>
              <a:ext uri="{FF2B5EF4-FFF2-40B4-BE49-F238E27FC236}">
                <a16:creationId xmlns:a16="http://schemas.microsoft.com/office/drawing/2014/main" id="{BDDDB236-C91E-787B-E5D7-62DE55BBD108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576895" y="5659407"/>
            <a:ext cx="2258469" cy="49153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92000"/>
              </a:lnSpc>
              <a:spcBef>
                <a:spcPts val="0"/>
              </a:spcBef>
              <a:buNone/>
              <a:defRPr sz="1400" b="0" i="0">
                <a:solidFill>
                  <a:schemeClr val="bg1">
                    <a:lumMod val="50000"/>
                  </a:schemeClr>
                </a:solidFill>
                <a:latin typeface="+mn-lt"/>
                <a:cs typeface="Segoe Sans Text Light" pitchFamily="2" charset="0"/>
              </a:defRPr>
            </a:lvl1pPr>
          </a:lstStyle>
          <a:p>
            <a:pPr lvl="0"/>
            <a:r>
              <a:rPr lang="en-US"/>
              <a:t>Agenda item 7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30981612-B8FF-053B-8A01-891114FE7DE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40827" y="387417"/>
            <a:ext cx="2897431" cy="6083165"/>
          </a:xfrm>
          <a:prstGeom prst="rect">
            <a:avLst/>
          </a:prstGeom>
        </p:spPr>
      </p:pic>
      <p:pic>
        <p:nvPicPr>
          <p:cNvPr id="25" name="Picture 24" descr="A purple and black background&#10;&#10;Description automatically generated">
            <a:extLst>
              <a:ext uri="{FF2B5EF4-FFF2-40B4-BE49-F238E27FC236}">
                <a16:creationId xmlns:a16="http://schemas.microsoft.com/office/drawing/2014/main" id="{85F2F417-73E0-E8F4-E2C1-281629D794B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5400000">
            <a:off x="-499847" y="3372451"/>
            <a:ext cx="4003551" cy="304086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4F46BD62-6610-222D-413D-8C18FD4D4E3C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5582443" y="1007270"/>
            <a:ext cx="560387" cy="40005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0" i="0">
                <a:solidFill>
                  <a:srgbClr val="2087AB"/>
                </a:solidFill>
                <a:latin typeface="Segoe Sans Small Semibold" pitchFamily="2" charset="0"/>
                <a:cs typeface="Segoe Sans Small Semibold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01</a:t>
            </a:r>
          </a:p>
        </p:txBody>
      </p:sp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4CA619D5-4591-F538-DC7C-948B9555D2A1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571408" y="1007270"/>
            <a:ext cx="560387" cy="40005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0" i="0">
                <a:solidFill>
                  <a:srgbClr val="2087AB"/>
                </a:solidFill>
                <a:latin typeface="Segoe Sans Small Semibold" pitchFamily="2" charset="0"/>
                <a:cs typeface="Segoe Sans Small Semibold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05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1303CCA3-9BC2-7828-8C83-774987606E98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5582443" y="2396222"/>
            <a:ext cx="560387" cy="40005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0" i="0">
                <a:solidFill>
                  <a:schemeClr val="bg2"/>
                </a:solidFill>
                <a:latin typeface="Segoe Sans Small Semibold" pitchFamily="2" charset="0"/>
                <a:cs typeface="Segoe Sans Small Semibold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02</a:t>
            </a:r>
          </a:p>
        </p:txBody>
      </p:sp>
      <p:sp>
        <p:nvSpPr>
          <p:cNvPr id="20" name="Text Placeholder 11">
            <a:extLst>
              <a:ext uri="{FF2B5EF4-FFF2-40B4-BE49-F238E27FC236}">
                <a16:creationId xmlns:a16="http://schemas.microsoft.com/office/drawing/2014/main" id="{DED7CED9-5CD5-DD76-804E-5F1825291031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8571408" y="2396222"/>
            <a:ext cx="560387" cy="40005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0" i="0">
                <a:solidFill>
                  <a:schemeClr val="bg2"/>
                </a:solidFill>
                <a:latin typeface="Segoe Sans Small Semibold" pitchFamily="2" charset="0"/>
                <a:cs typeface="Segoe Sans Small Semibold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06</a:t>
            </a:r>
          </a:p>
        </p:txBody>
      </p:sp>
      <p:sp>
        <p:nvSpPr>
          <p:cNvPr id="22" name="Text Placeholder 11">
            <a:extLst>
              <a:ext uri="{FF2B5EF4-FFF2-40B4-BE49-F238E27FC236}">
                <a16:creationId xmlns:a16="http://schemas.microsoft.com/office/drawing/2014/main" id="{2D1CDCB1-09AE-CA26-F74A-651A4CBB822C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5582443" y="3779723"/>
            <a:ext cx="560387" cy="40005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0" i="0">
                <a:solidFill>
                  <a:schemeClr val="accent2"/>
                </a:solidFill>
                <a:latin typeface="Segoe Sans Small Semibold" pitchFamily="2" charset="0"/>
                <a:cs typeface="Segoe Sans Small Semibold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03</a:t>
            </a:r>
          </a:p>
        </p:txBody>
      </p:sp>
      <p:sp>
        <p:nvSpPr>
          <p:cNvPr id="26" name="Text Placeholder 11">
            <a:extLst>
              <a:ext uri="{FF2B5EF4-FFF2-40B4-BE49-F238E27FC236}">
                <a16:creationId xmlns:a16="http://schemas.microsoft.com/office/drawing/2014/main" id="{C1A275E2-D7A8-0359-303F-59D68F80088C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8571408" y="3779723"/>
            <a:ext cx="560387" cy="40005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0" i="0">
                <a:solidFill>
                  <a:schemeClr val="accent2"/>
                </a:solidFill>
                <a:latin typeface="Segoe Sans Small Semibold" pitchFamily="2" charset="0"/>
                <a:cs typeface="Segoe Sans Small Semibold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07</a:t>
            </a:r>
          </a:p>
        </p:txBody>
      </p:sp>
      <p:sp>
        <p:nvSpPr>
          <p:cNvPr id="27" name="Text Placeholder 11">
            <a:extLst>
              <a:ext uri="{FF2B5EF4-FFF2-40B4-BE49-F238E27FC236}">
                <a16:creationId xmlns:a16="http://schemas.microsoft.com/office/drawing/2014/main" id="{BA587012-BD4A-2795-8AC3-50156A0A8F22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5582443" y="5202148"/>
            <a:ext cx="560387" cy="40005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0" i="0">
                <a:solidFill>
                  <a:schemeClr val="accent4"/>
                </a:solidFill>
                <a:latin typeface="Segoe Sans Small Semibold" pitchFamily="2" charset="0"/>
                <a:cs typeface="Segoe Sans Small Semibold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04</a:t>
            </a:r>
          </a:p>
        </p:txBody>
      </p:sp>
      <p:sp>
        <p:nvSpPr>
          <p:cNvPr id="28" name="Text Placeholder 11">
            <a:extLst>
              <a:ext uri="{FF2B5EF4-FFF2-40B4-BE49-F238E27FC236}">
                <a16:creationId xmlns:a16="http://schemas.microsoft.com/office/drawing/2014/main" id="{D76B1DFF-94E8-2C8F-797E-A905F268B72D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8571408" y="5202148"/>
            <a:ext cx="560387" cy="40005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0" i="0">
                <a:solidFill>
                  <a:schemeClr val="accent4"/>
                </a:solidFill>
                <a:latin typeface="Segoe Sans Small Semibold" pitchFamily="2" charset="0"/>
                <a:cs typeface="Segoe Sans Small Semibold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08</a:t>
            </a:r>
          </a:p>
        </p:txBody>
      </p:sp>
    </p:spTree>
    <p:extLst>
      <p:ext uri="{BB962C8B-B14F-4D97-AF65-F5344CB8AC3E}">
        <p14:creationId xmlns:p14="http://schemas.microsoft.com/office/powerpoint/2010/main" val="12289356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oleObject" Target="../embeddings/oleObject1.bin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ags" Target="../tags/tag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D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999B5728-1D33-9E0D-152D-CDDC5FCE9D1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0"/>
            </p:custDataLst>
            <p:extLst>
              <p:ext uri="{D42A27DB-BD31-4B8C-83A1-F6EECF244321}">
                <p14:modId xmlns:p14="http://schemas.microsoft.com/office/powerpoint/2010/main" val="13296390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1" imgW="532" imgH="533" progId="TCLayout.ActiveDocument.1">
                  <p:embed/>
                </p:oleObj>
              </mc:Choice>
              <mc:Fallback>
                <p:oleObj name="think-cell Slide" r:id="rId21" imgW="532" imgH="533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999B5728-1D33-9E0D-152D-CDDC5FCE9D1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50E9EE7-FB3C-7D1F-A2DB-596E093888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025" y="365125"/>
            <a:ext cx="11029949" cy="828675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/>
              <a:t>Title Slides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27FA82-318A-3A34-2934-24B034B580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12571" y="6309519"/>
            <a:ext cx="3992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Segoe Sans Small Semilight" pitchFamily="2" charset="0"/>
                <a:cs typeface="Segoe Sans Small Semilight" pitchFamily="2" charset="0"/>
              </a:defRPr>
            </a:lvl1pPr>
          </a:lstStyle>
          <a:p>
            <a:fld id="{B1356FBF-028C-F74E-A7B4-9B8ED246DD1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8E92EE12-E16C-066A-7EFA-7E3A5BF6D5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11859" y="6309519"/>
            <a:ext cx="20787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Segoe Sans Small Semilight" pitchFamily="2" charset="0"/>
                <a:cs typeface="Segoe Sans Small Semilight" pitchFamily="2" charset="0"/>
              </a:defRPr>
            </a:lvl1pPr>
          </a:lstStyle>
          <a:p>
            <a:r>
              <a:rPr lang="en-US" dirty="0"/>
              <a:t>Microsoft Fabric</a:t>
            </a:r>
          </a:p>
        </p:txBody>
      </p:sp>
    </p:spTree>
    <p:extLst>
      <p:ext uri="{BB962C8B-B14F-4D97-AF65-F5344CB8AC3E}">
        <p14:creationId xmlns:p14="http://schemas.microsoft.com/office/powerpoint/2010/main" val="569968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>
          <a:solidFill>
            <a:schemeClr val="tx1"/>
          </a:solidFill>
          <a:latin typeface="+mj-lt"/>
          <a:ea typeface="+mj-ea"/>
          <a:cs typeface="Segoe Sans Display" pitchFamily="2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600" b="0" i="0" kern="1200">
          <a:solidFill>
            <a:schemeClr val="accent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accent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accent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accent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accent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29">
          <p15:clr>
            <a:srgbClr val="F26B43"/>
          </p15:clr>
        </p15:guide>
        <p15:guide id="2" pos="366">
          <p15:clr>
            <a:srgbClr val="F26B43"/>
          </p15:clr>
        </p15:guide>
        <p15:guide id="4" pos="7314">
          <p15:clr>
            <a:srgbClr val="F26B43"/>
          </p15:clr>
        </p15:guide>
        <p15:guide id="5" orient="horz" pos="576">
          <p15:clr>
            <a:srgbClr val="F26B43"/>
          </p15:clr>
        </p15:guide>
        <p15:guide id="6" orient="horz" pos="760">
          <p15:clr>
            <a:srgbClr val="F26B43"/>
          </p15:clr>
        </p15:guide>
        <p15:guide id="7" orient="horz" pos="1070">
          <p15:clr>
            <a:srgbClr val="F26B43"/>
          </p15:clr>
        </p15:guide>
        <p15:guide id="8" orient="horz" pos="3973">
          <p15:clr>
            <a:srgbClr val="F26B43"/>
          </p15:clr>
        </p15:guide>
        <p15:guide id="9" pos="1968">
          <p15:clr>
            <a:srgbClr val="A4A3A4"/>
          </p15:clr>
        </p15:guide>
        <p15:guide id="10" pos="2148">
          <p15:clr>
            <a:srgbClr val="A4A3A4"/>
          </p15:clr>
        </p15:guide>
        <p15:guide id="11" pos="3750">
          <p15:clr>
            <a:srgbClr val="A4A3A4"/>
          </p15:clr>
        </p15:guide>
        <p15:guide id="12" pos="3930">
          <p15:clr>
            <a:srgbClr val="A4A3A4"/>
          </p15:clr>
        </p15:guide>
        <p15:guide id="13" pos="5532">
          <p15:clr>
            <a:srgbClr val="A4A3A4"/>
          </p15:clr>
        </p15:guide>
        <p15:guide id="14" pos="5712">
          <p15:clr>
            <a:srgbClr val="A4A3A4"/>
          </p15:clr>
        </p15:guide>
        <p15:guide id="15" pos="7496">
          <p15:clr>
            <a:srgbClr val="A4A3A4"/>
          </p15:clr>
        </p15:guide>
        <p15:guide id="16" pos="186">
          <p15:clr>
            <a:srgbClr val="A4A3A4"/>
          </p15:clr>
        </p15:guide>
        <p15:guide id="17" pos="780">
          <p15:clr>
            <a:srgbClr val="A4A3A4"/>
          </p15:clr>
        </p15:guide>
        <p15:guide id="18" pos="957">
          <p15:clr>
            <a:srgbClr val="A4A3A4"/>
          </p15:clr>
        </p15:guide>
        <p15:guide id="19" pos="1374">
          <p15:clr>
            <a:srgbClr val="A4A3A4"/>
          </p15:clr>
        </p15:guide>
        <p15:guide id="20" pos="1554">
          <p15:clr>
            <a:srgbClr val="A4A3A4"/>
          </p15:clr>
        </p15:guide>
        <p15:guide id="21" pos="2562">
          <p15:clr>
            <a:srgbClr val="A4A3A4"/>
          </p15:clr>
        </p15:guide>
        <p15:guide id="22" pos="2739">
          <p15:clr>
            <a:srgbClr val="A4A3A4"/>
          </p15:clr>
        </p15:guide>
        <p15:guide id="23" pos="3156">
          <p15:clr>
            <a:srgbClr val="A4A3A4"/>
          </p15:clr>
        </p15:guide>
        <p15:guide id="24" pos="3336">
          <p15:clr>
            <a:srgbClr val="A4A3A4"/>
          </p15:clr>
        </p15:guide>
        <p15:guide id="25" pos="4344">
          <p15:clr>
            <a:srgbClr val="A4A3A4"/>
          </p15:clr>
        </p15:guide>
        <p15:guide id="26" pos="4526">
          <p15:clr>
            <a:srgbClr val="A4A3A4"/>
          </p15:clr>
        </p15:guide>
        <p15:guide id="27" pos="4938">
          <p15:clr>
            <a:srgbClr val="A4A3A4"/>
          </p15:clr>
        </p15:guide>
        <p15:guide id="28" pos="5120">
          <p15:clr>
            <a:srgbClr val="A4A3A4"/>
          </p15:clr>
        </p15:guide>
        <p15:guide id="29" pos="6126">
          <p15:clr>
            <a:srgbClr val="A4A3A4"/>
          </p15:clr>
        </p15:guide>
        <p15:guide id="30" pos="6308">
          <p15:clr>
            <a:srgbClr val="A4A3A4"/>
          </p15:clr>
        </p15:guide>
        <p15:guide id="31" pos="6720">
          <p15:clr>
            <a:srgbClr val="A4A3A4"/>
          </p15:clr>
        </p15:guide>
        <p15:guide id="32" pos="6902">
          <p15:clr>
            <a:srgbClr val="A4A3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10" Type="http://schemas.openxmlformats.org/officeDocument/2006/relationships/image" Target="../media/image24.svg"/><Relationship Id="rId4" Type="http://schemas.openxmlformats.org/officeDocument/2006/relationships/image" Target="../media/image18.png"/><Relationship Id="rId9" Type="http://schemas.openxmlformats.org/officeDocument/2006/relationships/image" Target="../media/image23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13" Type="http://schemas.openxmlformats.org/officeDocument/2006/relationships/image" Target="../media/image27.jpeg"/><Relationship Id="rId18" Type="http://schemas.openxmlformats.org/officeDocument/2006/relationships/image" Target="../media/image32.svg"/><Relationship Id="rId3" Type="http://schemas.openxmlformats.org/officeDocument/2006/relationships/image" Target="../media/image17.png"/><Relationship Id="rId7" Type="http://schemas.openxmlformats.org/officeDocument/2006/relationships/image" Target="../media/image22.svg"/><Relationship Id="rId12" Type="http://schemas.openxmlformats.org/officeDocument/2006/relationships/image" Target="../media/image26.svg"/><Relationship Id="rId17" Type="http://schemas.openxmlformats.org/officeDocument/2006/relationships/image" Target="../media/image31.sv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30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sv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5" Type="http://schemas.openxmlformats.org/officeDocument/2006/relationships/image" Target="../media/image29.svg"/><Relationship Id="rId10" Type="http://schemas.openxmlformats.org/officeDocument/2006/relationships/image" Target="../media/image21.png"/><Relationship Id="rId19" Type="http://schemas.openxmlformats.org/officeDocument/2006/relationships/image" Target="../media/image33.png"/><Relationship Id="rId4" Type="http://schemas.openxmlformats.org/officeDocument/2006/relationships/image" Target="../media/image18.png"/><Relationship Id="rId9" Type="http://schemas.openxmlformats.org/officeDocument/2006/relationships/image" Target="../media/image24.svg"/><Relationship Id="rId14" Type="http://schemas.openxmlformats.org/officeDocument/2006/relationships/image" Target="../media/image28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37.emf"/><Relationship Id="rId3" Type="http://schemas.openxmlformats.org/officeDocument/2006/relationships/image" Target="../media/image17.png"/><Relationship Id="rId7" Type="http://schemas.openxmlformats.org/officeDocument/2006/relationships/image" Target="../media/image22.svg"/><Relationship Id="rId12" Type="http://schemas.openxmlformats.org/officeDocument/2006/relationships/hyperlink" Target="https://www.starwindsoftware.com/blog/ensure-infrastructure-compliancy-at-scale-with-azure-policies/" TargetMode="External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24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svg"/><Relationship Id="rId11" Type="http://schemas.openxmlformats.org/officeDocument/2006/relationships/image" Target="../media/image36.png"/><Relationship Id="rId5" Type="http://schemas.openxmlformats.org/officeDocument/2006/relationships/image" Target="../media/image19.png"/><Relationship Id="rId15" Type="http://schemas.openxmlformats.org/officeDocument/2006/relationships/image" Target="../media/image23.svg"/><Relationship Id="rId10" Type="http://schemas.openxmlformats.org/officeDocument/2006/relationships/image" Target="../media/image35.svg"/><Relationship Id="rId4" Type="http://schemas.openxmlformats.org/officeDocument/2006/relationships/image" Target="../media/image18.png"/><Relationship Id="rId9" Type="http://schemas.openxmlformats.org/officeDocument/2006/relationships/image" Target="../media/image34.emf"/><Relationship Id="rId14" Type="http://schemas.openxmlformats.org/officeDocument/2006/relationships/image" Target="../media/image3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emf"/><Relationship Id="rId13" Type="http://schemas.openxmlformats.org/officeDocument/2006/relationships/image" Target="../media/image33.png"/><Relationship Id="rId18" Type="http://schemas.openxmlformats.org/officeDocument/2006/relationships/image" Target="../media/image32.svg"/><Relationship Id="rId3" Type="http://schemas.openxmlformats.org/officeDocument/2006/relationships/image" Target="../media/image17.png"/><Relationship Id="rId21" Type="http://schemas.openxmlformats.org/officeDocument/2006/relationships/image" Target="../media/image26.svg"/><Relationship Id="rId7" Type="http://schemas.openxmlformats.org/officeDocument/2006/relationships/image" Target="../media/image22.svg"/><Relationship Id="rId12" Type="http://schemas.openxmlformats.org/officeDocument/2006/relationships/image" Target="../media/image37.emf"/><Relationship Id="rId17" Type="http://schemas.openxmlformats.org/officeDocument/2006/relationships/image" Target="../media/image31.sv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21.png"/><Relationship Id="rId20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svg"/><Relationship Id="rId11" Type="http://schemas.openxmlformats.org/officeDocument/2006/relationships/hyperlink" Target="https://www.starwindsoftware.com/blog/ensure-infrastructure-compliancy-at-scale-with-azure-policies/" TargetMode="External"/><Relationship Id="rId24" Type="http://schemas.openxmlformats.org/officeDocument/2006/relationships/image" Target="../media/image30.svg"/><Relationship Id="rId5" Type="http://schemas.openxmlformats.org/officeDocument/2006/relationships/image" Target="../media/image19.png"/><Relationship Id="rId15" Type="http://schemas.openxmlformats.org/officeDocument/2006/relationships/image" Target="../media/image24.svg"/><Relationship Id="rId23" Type="http://schemas.openxmlformats.org/officeDocument/2006/relationships/image" Target="../media/image29.svg"/><Relationship Id="rId10" Type="http://schemas.openxmlformats.org/officeDocument/2006/relationships/image" Target="../media/image36.png"/><Relationship Id="rId19" Type="http://schemas.openxmlformats.org/officeDocument/2006/relationships/image" Target="../media/image27.jpeg"/><Relationship Id="rId4" Type="http://schemas.openxmlformats.org/officeDocument/2006/relationships/image" Target="../media/image18.png"/><Relationship Id="rId9" Type="http://schemas.openxmlformats.org/officeDocument/2006/relationships/image" Target="../media/image35.svg"/><Relationship Id="rId14" Type="http://schemas.openxmlformats.org/officeDocument/2006/relationships/image" Target="../media/image23.svg"/><Relationship Id="rId22" Type="http://schemas.openxmlformats.org/officeDocument/2006/relationships/image" Target="../media/image28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svg"/><Relationship Id="rId4" Type="http://schemas.openxmlformats.org/officeDocument/2006/relationships/image" Target="../media/image38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3E06FD-7EF6-7B83-349F-0673A616F1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" name="Rectangle 564">
            <a:extLst>
              <a:ext uri="{FF2B5EF4-FFF2-40B4-BE49-F238E27FC236}">
                <a16:creationId xmlns:a16="http://schemas.microsoft.com/office/drawing/2014/main" id="{602DBB01-C6E5-9D1E-A506-10BA6DE587B5}"/>
              </a:ext>
            </a:extLst>
          </p:cNvPr>
          <p:cNvSpPr/>
          <p:nvPr/>
        </p:nvSpPr>
        <p:spPr>
          <a:xfrm>
            <a:off x="1879144" y="141171"/>
            <a:ext cx="8674623" cy="646310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rPr>
              <a:t>Microsoft’s Cloud Adoption Framework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"/>
                <a:ea typeface="Calibri" panose="020F0502020204030204" pitchFamily="34" charset="0"/>
                <a:cs typeface="Calibri" panose="020F0502020204030204" pitchFamily="34" charset="0"/>
              </a:rPr>
              <a:t>Azure VMware Solution in an Azure landing zone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"/>
                <a:ea typeface="Calibri" panose="020F0502020204030204" pitchFamily="34" charset="0"/>
                <a:cs typeface="Calibri" panose="020F0502020204030204" pitchFamily="34" charset="0"/>
              </a:rPr>
              <a:t>Conceptual architecture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59" name="Rounded Rectangle 34">
            <a:extLst>
              <a:ext uri="{FF2B5EF4-FFF2-40B4-BE49-F238E27FC236}">
                <a16:creationId xmlns:a16="http://schemas.microsoft.com/office/drawing/2014/main" id="{1A7E6C1B-5486-8BBD-D1A5-585919B438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2368999" y="941539"/>
            <a:ext cx="7800157" cy="511101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3175" cap="flat" cmpd="sng" algn="ctr">
            <a:solidFill>
              <a:schemeClr val="bg1">
                <a:lumMod val="50000"/>
                <a:lumOff val="50000"/>
              </a:schemeClr>
            </a:solidFill>
            <a:prstDash val="solid"/>
            <a:miter lim="800000"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Unified identity, security, and governance</a:t>
            </a:r>
          </a:p>
        </p:txBody>
      </p:sp>
      <p:sp>
        <p:nvSpPr>
          <p:cNvPr id="63" name="Rounded Rectangle 34">
            <a:extLst>
              <a:ext uri="{FF2B5EF4-FFF2-40B4-BE49-F238E27FC236}">
                <a16:creationId xmlns:a16="http://schemas.microsoft.com/office/drawing/2014/main" id="{1E8034D0-2538-F826-C6FA-7176E2C887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2705493" y="1386130"/>
            <a:ext cx="1744434" cy="49557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3175" cap="flat" cmpd="sng" algn="ctr">
            <a:noFill/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1" i="0" u="none" strike="noStrike" kern="0" cap="none" spc="0" normalizeH="0" baseline="0" noProof="0" dirty="0">
              <a:ln>
                <a:noFill/>
              </a:ln>
              <a:solidFill>
                <a:srgbClr val="0078D3">
                  <a:lumMod val="7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1" i="0" u="none" strike="noStrike" kern="0" cap="none" spc="0" normalizeH="0" baseline="0" noProof="0" dirty="0">
              <a:ln>
                <a:noFill/>
              </a:ln>
              <a:solidFill>
                <a:srgbClr val="0078D3">
                  <a:lumMod val="7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1" i="0" u="none" strike="noStrike" kern="0" cap="none" spc="0" normalizeH="0" baseline="0" noProof="0" dirty="0">
              <a:ln>
                <a:noFill/>
              </a:ln>
              <a:solidFill>
                <a:srgbClr val="0078D3">
                  <a:lumMod val="7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1" i="0" u="none" strike="noStrike" kern="0" cap="none" spc="0" normalizeH="0" baseline="0" noProof="0" dirty="0">
              <a:ln>
                <a:noFill/>
              </a:ln>
              <a:solidFill>
                <a:srgbClr val="0078D3">
                  <a:lumMod val="7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" b="1" i="0" u="none" strike="noStrike" kern="0" cap="none" spc="0" normalizeH="0" baseline="0" noProof="0" dirty="0">
              <a:ln>
                <a:noFill/>
              </a:ln>
              <a:solidFill>
                <a:srgbClr val="0078D3">
                  <a:lumMod val="7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pic>
        <p:nvPicPr>
          <p:cNvPr id="512" name="Picture 511">
            <a:extLst>
              <a:ext uri="{FF2B5EF4-FFF2-40B4-BE49-F238E27FC236}">
                <a16:creationId xmlns:a16="http://schemas.microsoft.com/office/drawing/2014/main" id="{4A89E598-1876-5985-9BFB-937A34FAB47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5435" t="6103" r="14388" b="26029"/>
          <a:stretch>
            <a:fillRect/>
          </a:stretch>
        </p:blipFill>
        <p:spPr>
          <a:xfrm>
            <a:off x="2796524" y="1479431"/>
            <a:ext cx="228511" cy="220993"/>
          </a:xfrm>
          <a:prstGeom prst="rect">
            <a:avLst/>
          </a:prstGeom>
        </p:spPr>
      </p:pic>
      <p:sp>
        <p:nvSpPr>
          <p:cNvPr id="513" name="Google Shape;3000;p241">
            <a:extLst>
              <a:ext uri="{FF2B5EF4-FFF2-40B4-BE49-F238E27FC236}">
                <a16:creationId xmlns:a16="http://schemas.microsoft.com/office/drawing/2014/main" id="{B687579B-4DD6-A8FB-9080-8049A8790F0A}"/>
              </a:ext>
            </a:extLst>
          </p:cNvPr>
          <p:cNvSpPr txBox="1"/>
          <p:nvPr/>
        </p:nvSpPr>
        <p:spPr>
          <a:xfrm>
            <a:off x="3010298" y="1433972"/>
            <a:ext cx="1443799" cy="276231"/>
          </a:xfrm>
          <a:prstGeom prst="rect">
            <a:avLst/>
          </a:prstGeom>
          <a:noFill/>
          <a:ln>
            <a:noFill/>
          </a:ln>
        </p:spPr>
        <p:txBody>
          <a:bodyPr spcFirstLastPara="1" wrap="none" lIns="121193" tIns="60580" rIns="121193" bIns="60580" anchor="t" anchorCtr="0">
            <a:spAutoFit/>
          </a:bodyPr>
          <a:lstStyle/>
          <a:p>
            <a:pPr marL="0" marR="0" lvl="0" indent="0" algn="l" defTabSz="9101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Microsoft Agent 365</a:t>
            </a:r>
            <a:endParaRPr kumimoji="0" lang="en-US" sz="1000" b="0" i="0" u="none" strike="noStrike" kern="0" cap="none" spc="0" normalizeH="0" baseline="0" noProof="0" dirty="0">
              <a:ln w="3175">
                <a:noFill/>
              </a:ln>
              <a:solidFill>
                <a:srgbClr val="000000"/>
              </a:solidFill>
              <a:effectLst/>
              <a:uLnTx/>
              <a:uFillTx/>
              <a:latin typeface="Segoe UI Semibold" panose="020B0702040204020203" pitchFamily="34" charset="0"/>
              <a:ea typeface="+mj-lt"/>
              <a:cs typeface="Segoe UI Semibold" panose="020B0702040204020203" pitchFamily="34" charset="0"/>
            </a:endParaRPr>
          </a:p>
        </p:txBody>
      </p:sp>
      <p:sp>
        <p:nvSpPr>
          <p:cNvPr id="514" name="TextBox 513">
            <a:extLst>
              <a:ext uri="{FF2B5EF4-FFF2-40B4-BE49-F238E27FC236}">
                <a16:creationId xmlns:a16="http://schemas.microsoft.com/office/drawing/2014/main" id="{8EEB4858-214B-F6B5-8023-A5AC9821E3FE}"/>
              </a:ext>
            </a:extLst>
          </p:cNvPr>
          <p:cNvSpPr txBox="1"/>
          <p:nvPr/>
        </p:nvSpPr>
        <p:spPr>
          <a:xfrm>
            <a:off x="3276393" y="1595643"/>
            <a:ext cx="1138934" cy="23774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Control agents</a:t>
            </a:r>
          </a:p>
        </p:txBody>
      </p:sp>
      <p:sp>
        <p:nvSpPr>
          <p:cNvPr id="517" name="Rounded Rectangle 34">
            <a:extLst>
              <a:ext uri="{FF2B5EF4-FFF2-40B4-BE49-F238E27FC236}">
                <a16:creationId xmlns:a16="http://schemas.microsoft.com/office/drawing/2014/main" id="{D9C75DEB-E2E6-0240-42C8-BB5D52B260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6606425" y="1384542"/>
            <a:ext cx="1539272" cy="503174"/>
          </a:xfrm>
          <a:prstGeom prst="roundRect">
            <a:avLst>
              <a:gd name="adj" fmla="val 4249"/>
            </a:avLst>
          </a:prstGeom>
          <a:solidFill>
            <a:srgbClr val="FFFFFF"/>
          </a:solidFill>
          <a:ln w="3175" cap="flat" cmpd="sng" algn="ctr">
            <a:noFill/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1" i="0" u="none" strike="noStrike" kern="0" cap="none" spc="0" normalizeH="0" baseline="0" noProof="0">
              <a:ln>
                <a:noFill/>
              </a:ln>
              <a:solidFill>
                <a:srgbClr val="0078D3">
                  <a:lumMod val="7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1" i="0" u="none" strike="noStrike" kern="0" cap="none" spc="0" normalizeH="0" baseline="0" noProof="0">
              <a:ln>
                <a:noFill/>
              </a:ln>
              <a:solidFill>
                <a:srgbClr val="0078D3">
                  <a:lumMod val="7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1" i="0" u="none" strike="noStrike" kern="0" cap="none" spc="0" normalizeH="0" baseline="0" noProof="0">
              <a:ln>
                <a:noFill/>
              </a:ln>
              <a:solidFill>
                <a:srgbClr val="0078D3">
                  <a:lumMod val="7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1" i="0" u="none" strike="noStrike" kern="0" cap="none" spc="0" normalizeH="0" baseline="0" noProof="0">
              <a:ln>
                <a:noFill/>
              </a:ln>
              <a:solidFill>
                <a:srgbClr val="0078D3">
                  <a:lumMod val="7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" b="1" i="0" u="none" strike="noStrike" kern="0" cap="none" spc="0" normalizeH="0" baseline="0" noProof="0">
              <a:ln>
                <a:noFill/>
              </a:ln>
              <a:solidFill>
                <a:srgbClr val="0078D3">
                  <a:lumMod val="7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pic>
        <p:nvPicPr>
          <p:cNvPr id="520" name="Picture 519">
            <a:extLst>
              <a:ext uri="{FF2B5EF4-FFF2-40B4-BE49-F238E27FC236}">
                <a16:creationId xmlns:a16="http://schemas.microsoft.com/office/drawing/2014/main" id="{177459D5-E192-930B-F581-882AAC2573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4541" y="1461203"/>
            <a:ext cx="231375" cy="234589"/>
          </a:xfrm>
          <a:prstGeom prst="rect">
            <a:avLst/>
          </a:prstGeom>
        </p:spPr>
      </p:pic>
      <p:sp>
        <p:nvSpPr>
          <p:cNvPr id="521" name="Google Shape;3000;p241">
            <a:extLst>
              <a:ext uri="{FF2B5EF4-FFF2-40B4-BE49-F238E27FC236}">
                <a16:creationId xmlns:a16="http://schemas.microsoft.com/office/drawing/2014/main" id="{02D90AA6-2F70-209C-798C-1349190E9B2D}"/>
              </a:ext>
            </a:extLst>
          </p:cNvPr>
          <p:cNvSpPr txBox="1"/>
          <p:nvPr/>
        </p:nvSpPr>
        <p:spPr>
          <a:xfrm>
            <a:off x="6903562" y="1440937"/>
            <a:ext cx="1144038" cy="2762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193" tIns="60580" rIns="121193" bIns="60580" anchor="t" anchorCtr="0">
            <a:spAutoFit/>
          </a:bodyPr>
          <a:lstStyle/>
          <a:p>
            <a:pPr marL="0" marR="0" lvl="0" indent="0" algn="l" defTabSz="9101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Microsoft Entra</a:t>
            </a:r>
            <a:endParaRPr kumimoji="0" lang="en-US" sz="1000" b="0" i="0" u="none" strike="noStrike" kern="0" cap="none" spc="0" normalizeH="0" baseline="0" noProof="0">
              <a:ln w="3175">
                <a:noFill/>
              </a:ln>
              <a:solidFill>
                <a:srgbClr val="000000"/>
              </a:solidFill>
              <a:effectLst/>
              <a:uLnTx/>
              <a:uFillTx/>
              <a:latin typeface="Segoe UI Semibold" panose="020B0702040204020203" pitchFamily="34" charset="0"/>
              <a:ea typeface="+mj-lt"/>
              <a:cs typeface="Segoe UI Semibold" panose="020B0702040204020203" pitchFamily="34" charset="0"/>
            </a:endParaRPr>
          </a:p>
        </p:txBody>
      </p:sp>
      <p:sp>
        <p:nvSpPr>
          <p:cNvPr id="523" name="TextBox 522">
            <a:extLst>
              <a:ext uri="{FF2B5EF4-FFF2-40B4-BE49-F238E27FC236}">
                <a16:creationId xmlns:a16="http://schemas.microsoft.com/office/drawing/2014/main" id="{65DCDDDD-111D-AA07-34B4-B00CCAEC6E61}"/>
              </a:ext>
            </a:extLst>
          </p:cNvPr>
          <p:cNvSpPr txBox="1"/>
          <p:nvPr/>
        </p:nvSpPr>
        <p:spPr>
          <a:xfrm>
            <a:off x="7107379" y="1608716"/>
            <a:ext cx="894715" cy="23774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Unified identity</a:t>
            </a:r>
          </a:p>
        </p:txBody>
      </p:sp>
      <p:sp>
        <p:nvSpPr>
          <p:cNvPr id="527" name="Rounded Rectangle 34">
            <a:extLst>
              <a:ext uri="{FF2B5EF4-FFF2-40B4-BE49-F238E27FC236}">
                <a16:creationId xmlns:a16="http://schemas.microsoft.com/office/drawing/2014/main" id="{0680A200-D404-72A9-50B2-BD458DC93B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4771738" y="1386130"/>
            <a:ext cx="1552302" cy="495574"/>
          </a:xfrm>
          <a:prstGeom prst="roundRect">
            <a:avLst>
              <a:gd name="adj" fmla="val 4249"/>
            </a:avLst>
          </a:prstGeom>
          <a:solidFill>
            <a:srgbClr val="FFFFFF"/>
          </a:solidFill>
          <a:ln w="3175" cap="flat" cmpd="sng" algn="ctr">
            <a:noFill/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1" i="0" u="none" strike="noStrike" kern="0" cap="none" spc="0" normalizeH="0" baseline="0" noProof="0" dirty="0">
              <a:ln>
                <a:noFill/>
              </a:ln>
              <a:solidFill>
                <a:srgbClr val="0078D3">
                  <a:lumMod val="7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1" i="0" u="none" strike="noStrike" kern="0" cap="none" spc="0" normalizeH="0" baseline="0" noProof="0" dirty="0">
              <a:ln>
                <a:noFill/>
              </a:ln>
              <a:solidFill>
                <a:srgbClr val="0078D3">
                  <a:lumMod val="7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1" i="0" u="none" strike="noStrike" kern="0" cap="none" spc="0" normalizeH="0" baseline="0" noProof="0" dirty="0">
              <a:ln>
                <a:noFill/>
              </a:ln>
              <a:solidFill>
                <a:srgbClr val="0078D3">
                  <a:lumMod val="7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1" i="0" u="none" strike="noStrike" kern="0" cap="none" spc="0" normalizeH="0" baseline="0" noProof="0" dirty="0">
              <a:ln>
                <a:noFill/>
              </a:ln>
              <a:solidFill>
                <a:srgbClr val="0078D3">
                  <a:lumMod val="7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" b="1" i="0" u="none" strike="noStrike" kern="0" cap="none" spc="0" normalizeH="0" baseline="0" noProof="0" dirty="0">
              <a:ln>
                <a:noFill/>
              </a:ln>
              <a:solidFill>
                <a:srgbClr val="0078D3">
                  <a:lumMod val="7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pic>
        <p:nvPicPr>
          <p:cNvPr id="528" name="Picture 527">
            <a:extLst>
              <a:ext uri="{FF2B5EF4-FFF2-40B4-BE49-F238E27FC236}">
                <a16:creationId xmlns:a16="http://schemas.microsoft.com/office/drawing/2014/main" id="{4BB0301F-2398-FC27-7FC5-C3350A0C6C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32" t="6932" r="6932" b="6932"/>
          <a:stretch/>
        </p:blipFill>
        <p:spPr bwMode="auto">
          <a:xfrm>
            <a:off x="4852850" y="1491223"/>
            <a:ext cx="203941" cy="207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29" name="Google Shape;3000;p241">
            <a:extLst>
              <a:ext uri="{FF2B5EF4-FFF2-40B4-BE49-F238E27FC236}">
                <a16:creationId xmlns:a16="http://schemas.microsoft.com/office/drawing/2014/main" id="{7CBF4657-AE80-B287-3661-105425314AC0}"/>
              </a:ext>
            </a:extLst>
          </p:cNvPr>
          <p:cNvSpPr txBox="1"/>
          <p:nvPr/>
        </p:nvSpPr>
        <p:spPr>
          <a:xfrm>
            <a:off x="5014843" y="1440676"/>
            <a:ext cx="1384489" cy="276231"/>
          </a:xfrm>
          <a:prstGeom prst="rect">
            <a:avLst/>
          </a:prstGeom>
          <a:noFill/>
          <a:ln>
            <a:noFill/>
          </a:ln>
        </p:spPr>
        <p:txBody>
          <a:bodyPr spcFirstLastPara="1" wrap="none" lIns="121193" tIns="60580" rIns="121193" bIns="60580" anchor="t" anchorCtr="0">
            <a:spAutoFit/>
          </a:bodyPr>
          <a:lstStyle/>
          <a:p>
            <a:pPr marL="0" marR="0" lvl="0" indent="0" algn="l" defTabSz="9101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Microsoft Defender</a:t>
            </a:r>
            <a:endParaRPr kumimoji="0" lang="en-US" sz="1000" b="0" i="0" u="none" strike="noStrike" kern="0" cap="none" spc="0" normalizeH="0" baseline="0" noProof="0" dirty="0">
              <a:ln w="3175">
                <a:noFill/>
              </a:ln>
              <a:solidFill>
                <a:srgbClr val="000000"/>
              </a:solidFill>
              <a:effectLst/>
              <a:uLnTx/>
              <a:uFillTx/>
              <a:latin typeface="Segoe UI Semibold" panose="020B0702040204020203" pitchFamily="34" charset="0"/>
              <a:ea typeface="+mj-lt"/>
              <a:cs typeface="Segoe UI Semibold" panose="020B0702040204020203" pitchFamily="34" charset="0"/>
            </a:endParaRPr>
          </a:p>
        </p:txBody>
      </p:sp>
      <p:sp>
        <p:nvSpPr>
          <p:cNvPr id="531" name="TextBox 530">
            <a:extLst>
              <a:ext uri="{FF2B5EF4-FFF2-40B4-BE49-F238E27FC236}">
                <a16:creationId xmlns:a16="http://schemas.microsoft.com/office/drawing/2014/main" id="{76253041-0D6D-ACBF-628C-E804358B1268}"/>
              </a:ext>
            </a:extLst>
          </p:cNvPr>
          <p:cNvSpPr txBox="1"/>
          <p:nvPr/>
        </p:nvSpPr>
        <p:spPr>
          <a:xfrm>
            <a:off x="5291481" y="1596729"/>
            <a:ext cx="883580" cy="23774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Unified security</a:t>
            </a:r>
          </a:p>
        </p:txBody>
      </p:sp>
      <p:sp>
        <p:nvSpPr>
          <p:cNvPr id="533" name="Rectangle: Rounded Corners 532">
            <a:extLst>
              <a:ext uri="{FF2B5EF4-FFF2-40B4-BE49-F238E27FC236}">
                <a16:creationId xmlns:a16="http://schemas.microsoft.com/office/drawing/2014/main" id="{675C817E-0518-DA85-203A-08DA20BDC8BE}"/>
              </a:ext>
            </a:extLst>
          </p:cNvPr>
          <p:cNvSpPr/>
          <p:nvPr/>
        </p:nvSpPr>
        <p:spPr>
          <a:xfrm>
            <a:off x="8367102" y="1386130"/>
            <a:ext cx="1554480" cy="501586"/>
          </a:xfrm>
          <a:prstGeom prst="roundRect">
            <a:avLst>
              <a:gd name="adj" fmla="val 5159"/>
            </a:avLst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Sans Text Semilight"/>
              <a:ea typeface="+mn-ea"/>
              <a:cs typeface="+mn-cs"/>
            </a:endParaRPr>
          </a:p>
        </p:txBody>
      </p:sp>
      <p:sp>
        <p:nvSpPr>
          <p:cNvPr id="534" name="TextBox 533">
            <a:extLst>
              <a:ext uri="{FF2B5EF4-FFF2-40B4-BE49-F238E27FC236}">
                <a16:creationId xmlns:a16="http://schemas.microsoft.com/office/drawing/2014/main" id="{8DF79511-9665-EFD1-DB82-3289CC4155E1}"/>
              </a:ext>
            </a:extLst>
          </p:cNvPr>
          <p:cNvSpPr txBox="1"/>
          <p:nvPr/>
        </p:nvSpPr>
        <p:spPr>
          <a:xfrm>
            <a:off x="8894522" y="1627025"/>
            <a:ext cx="1138934" cy="23774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Govern all data</a:t>
            </a:r>
          </a:p>
        </p:txBody>
      </p:sp>
      <p:pic>
        <p:nvPicPr>
          <p:cNvPr id="535" name="purview">
            <a:extLst>
              <a:ext uri="{FF2B5EF4-FFF2-40B4-BE49-F238E27FC236}">
                <a16:creationId xmlns:a16="http://schemas.microsoft.com/office/drawing/2014/main" id="{FE4F9F54-283F-2951-0354-A7A6BD444D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/>
        </p:blipFill>
        <p:spPr>
          <a:xfrm>
            <a:off x="8456959" y="1504306"/>
            <a:ext cx="216296" cy="211882"/>
          </a:xfrm>
          <a:prstGeom prst="rect">
            <a:avLst/>
          </a:prstGeom>
        </p:spPr>
      </p:pic>
      <p:sp>
        <p:nvSpPr>
          <p:cNvPr id="536" name="Google Shape;3000;p241">
            <a:extLst>
              <a:ext uri="{FF2B5EF4-FFF2-40B4-BE49-F238E27FC236}">
                <a16:creationId xmlns:a16="http://schemas.microsoft.com/office/drawing/2014/main" id="{1C7E037B-9333-4EF8-B860-A7BDBA4C87C0}"/>
              </a:ext>
            </a:extLst>
          </p:cNvPr>
          <p:cNvSpPr txBox="1"/>
          <p:nvPr/>
        </p:nvSpPr>
        <p:spPr>
          <a:xfrm>
            <a:off x="8593171" y="1442986"/>
            <a:ext cx="1355438" cy="2666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193" tIns="60580" rIns="121193" bIns="60580" anchor="t" anchorCtr="0">
            <a:spAutoFit/>
          </a:bodyPr>
          <a:lstStyle/>
          <a:p>
            <a:pPr marL="0" marR="0" lvl="0" indent="0" algn="l" defTabSz="9101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Tx/>
              <a:buNone/>
              <a:tabLst/>
              <a:defRPr/>
            </a:pPr>
            <a:r>
              <a:rPr kumimoji="0" lang="en-US" sz="1000" b="1" i="0" u="none" strike="noStrike" kern="0" cap="none" spc="0" normalizeH="0" baseline="0" noProof="0">
                <a:ln>
                  <a:noFill/>
                </a:ln>
                <a:gradFill>
                  <a:gsLst>
                    <a:gs pos="0">
                      <a:srgbClr val="000000"/>
                    </a:gs>
                    <a:gs pos="74000">
                      <a:srgbClr val="000000"/>
                    </a:gs>
                  </a:gsLst>
                  <a:lin ang="10800000" scaled="1"/>
                </a:gra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Microsoft</a:t>
            </a:r>
            <a:r>
              <a:rPr kumimoji="0" lang="en-US" sz="1050" b="1" i="0" u="none" strike="noStrike" kern="0" cap="none" spc="0" normalizeH="0" baseline="0" noProof="0">
                <a:ln>
                  <a:noFill/>
                </a:ln>
                <a:gradFill>
                  <a:gsLst>
                    <a:gs pos="0">
                      <a:srgbClr val="000000"/>
                    </a:gs>
                    <a:gs pos="74000">
                      <a:srgbClr val="000000"/>
                    </a:gs>
                  </a:gsLst>
                  <a:lin ang="10800000" scaled="1"/>
                </a:gra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 Purview</a:t>
            </a:r>
            <a:endParaRPr kumimoji="0" lang="en-US" sz="1050" b="1" i="0" u="none" strike="noStrike" kern="0" cap="none" spc="0" normalizeH="0" baseline="0" noProof="0">
              <a:ln w="3175">
                <a:noFill/>
              </a:ln>
              <a:gradFill>
                <a:gsLst>
                  <a:gs pos="83000">
                    <a:srgbClr val="1576AE"/>
                  </a:gs>
                  <a:gs pos="0">
                    <a:srgbClr val="2D817C"/>
                  </a:gs>
                </a:gsLst>
                <a:lin ang="3000000" scaled="0"/>
              </a:gradFill>
              <a:effectLst/>
              <a:uLnTx/>
              <a:uFillTx/>
              <a:latin typeface="Segoe UI Semibold" panose="020B0702040204020203" pitchFamily="34" charset="0"/>
              <a:ea typeface="+mj-lt"/>
              <a:cs typeface="Segoe UI Semibold" panose="020B0702040204020203" pitchFamily="34" charset="0"/>
            </a:endParaRPr>
          </a:p>
        </p:txBody>
      </p:sp>
      <p:pic>
        <p:nvPicPr>
          <p:cNvPr id="558" name="Picture 557">
            <a:extLst>
              <a:ext uri="{FF2B5EF4-FFF2-40B4-BE49-F238E27FC236}">
                <a16:creationId xmlns:a16="http://schemas.microsoft.com/office/drawing/2014/main" id="{5717977C-A406-4BC6-5F89-8C7DC9E0C16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53344" y="6086069"/>
            <a:ext cx="1524132" cy="518205"/>
          </a:xfrm>
          <a:prstGeom prst="rect">
            <a:avLst/>
          </a:prstGeom>
        </p:spPr>
      </p:pic>
      <p:sp>
        <p:nvSpPr>
          <p:cNvPr id="31" name="Rounded Rectangle 34">
            <a:extLst>
              <a:ext uri="{FF2B5EF4-FFF2-40B4-BE49-F238E27FC236}">
                <a16:creationId xmlns:a16="http://schemas.microsoft.com/office/drawing/2014/main" id="{6B5343A5-2EA9-A151-B7FC-6D4E540CA2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2841027" y="2339520"/>
            <a:ext cx="6876264" cy="3286579"/>
          </a:xfrm>
          <a:prstGeom prst="roundRect">
            <a:avLst>
              <a:gd name="adj" fmla="val 0"/>
            </a:avLst>
          </a:prstGeom>
          <a:solidFill>
            <a:srgbClr val="EFF8FF"/>
          </a:solidFill>
          <a:ln w="3175">
            <a:solidFill>
              <a:schemeClr val="accent2">
                <a:lumMod val="75000"/>
              </a:schemeClr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Azure landing zone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1" i="0" u="none" strike="noStrike" kern="1200" cap="none" spc="0" normalizeH="0" baseline="0" noProof="0" dirty="0">
              <a:ln>
                <a:noFill/>
              </a:ln>
              <a:solidFill>
                <a:srgbClr val="0078D3">
                  <a:lumMod val="7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1" i="0" u="none" strike="noStrike" kern="1200" cap="none" spc="0" normalizeH="0" baseline="0" noProof="0" dirty="0">
              <a:ln>
                <a:noFill/>
              </a:ln>
              <a:solidFill>
                <a:srgbClr val="0078D3">
                  <a:lumMod val="7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1" i="0" u="none" strike="noStrike" kern="1200" cap="none" spc="0" normalizeH="0" baseline="0" noProof="0" dirty="0">
              <a:ln>
                <a:noFill/>
              </a:ln>
              <a:solidFill>
                <a:srgbClr val="0078D3">
                  <a:lumMod val="7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1" i="0" u="none" strike="noStrike" kern="1200" cap="none" spc="0" normalizeH="0" baseline="0" noProof="0" dirty="0">
              <a:ln>
                <a:noFill/>
              </a:ln>
              <a:solidFill>
                <a:srgbClr val="0078D3">
                  <a:lumMod val="7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519" name="Rectangle: Rounded Corners 518">
            <a:extLst>
              <a:ext uri="{FF2B5EF4-FFF2-40B4-BE49-F238E27FC236}">
                <a16:creationId xmlns:a16="http://schemas.microsoft.com/office/drawing/2014/main" id="{8E4301AD-C9FB-BC21-6EC2-8D360C335405}"/>
              </a:ext>
            </a:extLst>
          </p:cNvPr>
          <p:cNvSpPr/>
          <p:nvPr/>
        </p:nvSpPr>
        <p:spPr>
          <a:xfrm>
            <a:off x="3320909" y="2786795"/>
            <a:ext cx="5942857" cy="454626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3175">
            <a:solidFill>
              <a:schemeClr val="bg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0078D3">
                    <a:lumMod val="75000"/>
                  </a:srgbClr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Platform landing zone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Governance and centralized resources for all Azure workloads.</a:t>
            </a:r>
          </a:p>
        </p:txBody>
      </p:sp>
      <p:pic>
        <p:nvPicPr>
          <p:cNvPr id="638" name="Graphic 637">
            <a:extLst>
              <a:ext uri="{FF2B5EF4-FFF2-40B4-BE49-F238E27FC236}">
                <a16:creationId xmlns:a16="http://schemas.microsoft.com/office/drawing/2014/main" id="{7829C7CB-398B-19E9-EE4F-DE4F54A2678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954152" y="2437235"/>
            <a:ext cx="159710" cy="159710"/>
          </a:xfrm>
          <a:prstGeom prst="rect">
            <a:avLst/>
          </a:prstGeom>
        </p:spPr>
      </p:pic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A1C441A3-1F94-26C1-E2DC-5E44CD51C7C8}"/>
              </a:ext>
            </a:extLst>
          </p:cNvPr>
          <p:cNvSpPr/>
          <p:nvPr/>
        </p:nvSpPr>
        <p:spPr>
          <a:xfrm>
            <a:off x="3320909" y="3566147"/>
            <a:ext cx="5942858" cy="1055543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3175">
            <a:solidFill>
              <a:schemeClr val="bg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0078D3">
                    <a:lumMod val="75000"/>
                  </a:srgbClr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A</a:t>
            </a:r>
            <a:r>
              <a:rPr kumimoji="0" lang="en-US" sz="1000" b="1" i="0" u="none" strike="noStrike" kern="1200" cap="none" spc="0" normalizeH="0" baseline="0" noProof="0" dirty="0" err="1">
                <a:ln>
                  <a:noFill/>
                </a:ln>
                <a:solidFill>
                  <a:srgbClr val="0078D3">
                    <a:lumMod val="75000"/>
                  </a:srgbClr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pplication</a:t>
            </a: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0078D3">
                    <a:lumMod val="75000"/>
                  </a:srgbClr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 landing zones</a:t>
            </a:r>
            <a:endParaRPr kumimoji="0" lang="en-US" sz="900" b="1" i="0" u="none" strike="noStrike" kern="1200" cap="none" spc="0" normalizeH="0" baseline="0" noProof="0" dirty="0">
              <a:ln>
                <a:noFill/>
              </a:ln>
              <a:solidFill>
                <a:srgbClr val="0078D3">
                  <a:lumMod val="7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sp>
        <p:nvSpPr>
          <p:cNvPr id="19" name="Rounded Rectangle 34">
            <a:extLst>
              <a:ext uri="{FF2B5EF4-FFF2-40B4-BE49-F238E27FC236}">
                <a16:creationId xmlns:a16="http://schemas.microsoft.com/office/drawing/2014/main" id="{97D61309-DB10-B424-F2ED-853C2D2D82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3621943" y="3984801"/>
            <a:ext cx="1369752" cy="44902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3175">
            <a:solidFill>
              <a:schemeClr val="bg1">
                <a:lumMod val="50000"/>
                <a:lumOff val="50000"/>
              </a:schemeClr>
            </a:solidFill>
          </a:ln>
          <a:effectLst>
            <a:outerShdw blurRad="50800" sx="99000" sy="99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Application landing zone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Azure workload</a:t>
            </a:r>
          </a:p>
        </p:txBody>
      </p:sp>
      <p:sp>
        <p:nvSpPr>
          <p:cNvPr id="585" name="Rounded Rectangle 34">
            <a:extLst>
              <a:ext uri="{FF2B5EF4-FFF2-40B4-BE49-F238E27FC236}">
                <a16:creationId xmlns:a16="http://schemas.microsoft.com/office/drawing/2014/main" id="{DB5C320D-F57A-DA66-A8A9-BB425C0657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7537223" y="3994084"/>
            <a:ext cx="1369752" cy="44902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3175">
            <a:solidFill>
              <a:schemeClr val="bg1">
                <a:lumMod val="50000"/>
                <a:lumOff val="50000"/>
              </a:schemeClr>
            </a:solidFill>
          </a:ln>
          <a:effectLst>
            <a:outerShdw blurRad="50800" sx="99000" sy="99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Application landing zone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Azure workload</a:t>
            </a:r>
          </a:p>
        </p:txBody>
      </p:sp>
      <p:sp>
        <p:nvSpPr>
          <p:cNvPr id="530" name="Rectangle: Rounded Corners 529">
            <a:extLst>
              <a:ext uri="{FF2B5EF4-FFF2-40B4-BE49-F238E27FC236}">
                <a16:creationId xmlns:a16="http://schemas.microsoft.com/office/drawing/2014/main" id="{0716ABC9-5A51-0307-1C4C-3E847CEB9199}"/>
              </a:ext>
            </a:extLst>
          </p:cNvPr>
          <p:cNvSpPr/>
          <p:nvPr/>
        </p:nvSpPr>
        <p:spPr>
          <a:xfrm>
            <a:off x="3030002" y="2410269"/>
            <a:ext cx="615148" cy="5393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    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78D3">
                    <a:lumMod val="75000"/>
                  </a:srgbClr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Azure</a:t>
            </a:r>
          </a:p>
        </p:txBody>
      </p:sp>
      <p:cxnSp>
        <p:nvCxnSpPr>
          <p:cNvPr id="540" name="Connector: Elbow 539">
            <a:extLst>
              <a:ext uri="{FF2B5EF4-FFF2-40B4-BE49-F238E27FC236}">
                <a16:creationId xmlns:a16="http://schemas.microsoft.com/office/drawing/2014/main" id="{0CDF7C75-5460-79F9-4C55-61FCE99E9B49}"/>
              </a:ext>
            </a:extLst>
          </p:cNvPr>
          <p:cNvCxnSpPr>
            <a:cxnSpLocks/>
            <a:stCxn id="522" idx="0"/>
            <a:endCxn id="585" idx="2"/>
          </p:cNvCxnSpPr>
          <p:nvPr/>
        </p:nvCxnSpPr>
        <p:spPr>
          <a:xfrm rot="5400000" flipH="1" flipV="1">
            <a:off x="6989869" y="3721170"/>
            <a:ext cx="510291" cy="1954169"/>
          </a:xfrm>
          <a:prstGeom prst="bentConnector3">
            <a:avLst>
              <a:gd name="adj1" fmla="val 34525"/>
            </a:avLst>
          </a:prstGeom>
          <a:ln>
            <a:solidFill>
              <a:schemeClr val="bg1"/>
            </a:solidFill>
            <a:prstDash val="dash"/>
            <a:tailEnd type="triangle" w="sm" len="sm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41" name="Connector: Elbow 540">
            <a:extLst>
              <a:ext uri="{FF2B5EF4-FFF2-40B4-BE49-F238E27FC236}">
                <a16:creationId xmlns:a16="http://schemas.microsoft.com/office/drawing/2014/main" id="{12844864-4FD8-ABDF-6284-A764E4D03E3F}"/>
              </a:ext>
            </a:extLst>
          </p:cNvPr>
          <p:cNvCxnSpPr>
            <a:cxnSpLocks/>
            <a:stCxn id="522" idx="0"/>
            <a:endCxn id="19" idx="2"/>
          </p:cNvCxnSpPr>
          <p:nvPr/>
        </p:nvCxnSpPr>
        <p:spPr>
          <a:xfrm rot="16200000" flipV="1">
            <a:off x="5027588" y="3713056"/>
            <a:ext cx="519574" cy="1961111"/>
          </a:xfrm>
          <a:prstGeom prst="bentConnector3">
            <a:avLst>
              <a:gd name="adj1" fmla="val 34001"/>
            </a:avLst>
          </a:prstGeom>
          <a:ln>
            <a:solidFill>
              <a:schemeClr val="bg1"/>
            </a:solidFill>
            <a:prstDash val="dash"/>
            <a:tailEnd type="triangle" w="sm" len="sm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42" name="Straight Arrow Connector 541">
            <a:extLst>
              <a:ext uri="{FF2B5EF4-FFF2-40B4-BE49-F238E27FC236}">
                <a16:creationId xmlns:a16="http://schemas.microsoft.com/office/drawing/2014/main" id="{5933A39A-8713-091A-1222-57B925082E83}"/>
              </a:ext>
            </a:extLst>
          </p:cNvPr>
          <p:cNvCxnSpPr>
            <a:cxnSpLocks/>
            <a:stCxn id="522" idx="0"/>
          </p:cNvCxnSpPr>
          <p:nvPr/>
        </p:nvCxnSpPr>
        <p:spPr>
          <a:xfrm flipH="1" flipV="1">
            <a:off x="6267047" y="4450946"/>
            <a:ext cx="883" cy="502453"/>
          </a:xfrm>
          <a:prstGeom prst="straightConnector1">
            <a:avLst/>
          </a:prstGeom>
          <a:ln>
            <a:solidFill>
              <a:schemeClr val="bg1"/>
            </a:solidFill>
            <a:prstDash val="dash"/>
            <a:headEnd type="non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2" name="Rounded Rectangle 34">
            <a:extLst>
              <a:ext uri="{FF2B5EF4-FFF2-40B4-BE49-F238E27FC236}">
                <a16:creationId xmlns:a16="http://schemas.microsoft.com/office/drawing/2014/main" id="{9651A672-2D1F-8A03-58C6-02E1F9E799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5375769" y="4953399"/>
            <a:ext cx="1784321" cy="494901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3175" cap="flat" cmpd="sng" algn="ctr">
            <a:noFill/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sp>
        <p:nvSpPr>
          <p:cNvPr id="524" name="TextBox 523">
            <a:extLst>
              <a:ext uri="{FF2B5EF4-FFF2-40B4-BE49-F238E27FC236}">
                <a16:creationId xmlns:a16="http://schemas.microsoft.com/office/drawing/2014/main" id="{58E8BE27-824A-5C12-1113-B8FA9060F1F1}"/>
              </a:ext>
            </a:extLst>
          </p:cNvPr>
          <p:cNvSpPr txBox="1"/>
          <p:nvPr/>
        </p:nvSpPr>
        <p:spPr>
          <a:xfrm>
            <a:off x="5492757" y="5002104"/>
            <a:ext cx="1577204" cy="15388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281933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Microsoft Foundry</a:t>
            </a:r>
          </a:p>
        </p:txBody>
      </p:sp>
      <p:sp>
        <p:nvSpPr>
          <p:cNvPr id="518" name="Rounded Rectangle 34">
            <a:extLst>
              <a:ext uri="{FF2B5EF4-FFF2-40B4-BE49-F238E27FC236}">
                <a16:creationId xmlns:a16="http://schemas.microsoft.com/office/drawing/2014/main" id="{68FAB437-6B67-7395-0974-30CBE4FD1A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5580592" y="5194804"/>
            <a:ext cx="1463735" cy="160297"/>
          </a:xfrm>
          <a:prstGeom prst="roundRect">
            <a:avLst>
              <a:gd name="adj" fmla="val 13343"/>
            </a:avLst>
          </a:prstGeom>
          <a:solidFill>
            <a:srgbClr val="8661C5">
              <a:lumMod val="75000"/>
            </a:srgbClr>
          </a:solidFill>
          <a:ln w="19050" cap="flat" cmpd="sng" algn="ctr">
            <a:noFill/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Foundry IQ</a:t>
            </a:r>
          </a:p>
        </p:txBody>
      </p:sp>
      <p:pic>
        <p:nvPicPr>
          <p:cNvPr id="525" name="Graphic 524">
            <a:extLst>
              <a:ext uri="{FF2B5EF4-FFF2-40B4-BE49-F238E27FC236}">
                <a16:creationId xmlns:a16="http://schemas.microsoft.com/office/drawing/2014/main" id="{58AA04EA-2090-5E84-51D7-D6418EC29FE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548648" y="5007164"/>
            <a:ext cx="171450" cy="171450"/>
          </a:xfrm>
          <a:prstGeom prst="rect">
            <a:avLst/>
          </a:prstGeom>
          <a:effectLst/>
        </p:spPr>
      </p:pic>
      <p:sp>
        <p:nvSpPr>
          <p:cNvPr id="568" name="TextBox 567">
            <a:extLst>
              <a:ext uri="{FF2B5EF4-FFF2-40B4-BE49-F238E27FC236}">
                <a16:creationId xmlns:a16="http://schemas.microsoft.com/office/drawing/2014/main" id="{D80ED3F7-AF7E-4C2B-2DFF-FF1D7574C5A7}"/>
              </a:ext>
            </a:extLst>
          </p:cNvPr>
          <p:cNvSpPr txBox="1"/>
          <p:nvPr/>
        </p:nvSpPr>
        <p:spPr>
          <a:xfrm>
            <a:off x="7198555" y="5040439"/>
            <a:ext cx="212947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Add Foundry to the workloads that need AI.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sp>
        <p:nvSpPr>
          <p:cNvPr id="3" name="Rounded Rectangle 34">
            <a:extLst>
              <a:ext uri="{FF2B5EF4-FFF2-40B4-BE49-F238E27FC236}">
                <a16:creationId xmlns:a16="http://schemas.microsoft.com/office/drawing/2014/main" id="{B886FA69-BA59-0DD4-FFA1-37D5EAD1B8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5143974" y="3994084"/>
            <a:ext cx="2246145" cy="456862"/>
          </a:xfrm>
          <a:prstGeom prst="roundRect">
            <a:avLst>
              <a:gd name="adj" fmla="val 0"/>
            </a:avLst>
          </a:prstGeom>
          <a:solidFill>
            <a:schemeClr val="accent5">
              <a:lumMod val="20000"/>
              <a:lumOff val="80000"/>
            </a:schemeClr>
          </a:solidFill>
          <a:ln w="12700">
            <a:solidFill>
              <a:schemeClr val="accent5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Application landing zone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Azure VMware Solution workload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E5ED3664-09F4-9CA9-9BB4-A1C7C7F9444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072454" y="3821528"/>
            <a:ext cx="366978" cy="376887"/>
          </a:xfrm>
          <a:prstGeom prst="rect">
            <a:avLst/>
          </a:prstGeom>
        </p:spPr>
      </p:pic>
      <p:sp>
        <p:nvSpPr>
          <p:cNvPr id="12" name="Rounded Rectangle 34">
            <a:extLst>
              <a:ext uri="{FF2B5EF4-FFF2-40B4-BE49-F238E27FC236}">
                <a16:creationId xmlns:a16="http://schemas.microsoft.com/office/drawing/2014/main" id="{0C6E42EF-DFA3-14C5-9BDC-73DCDB9278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2111690" y="361493"/>
            <a:ext cx="2246145" cy="456862"/>
          </a:xfrm>
          <a:prstGeom prst="roundRect">
            <a:avLst>
              <a:gd name="adj" fmla="val 0"/>
            </a:avLst>
          </a:prstGeom>
          <a:solidFill>
            <a:schemeClr val="accent5">
              <a:lumMod val="20000"/>
              <a:lumOff val="80000"/>
            </a:schemeClr>
          </a:solidFill>
          <a:ln w="12700">
            <a:solidFill>
              <a:schemeClr val="accent5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Azure VMware Solution</a:t>
            </a: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8E9D7423-F6F7-5E78-1B02-54061C54E89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040170" y="188937"/>
            <a:ext cx="366978" cy="376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39382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E6ED16-6CCC-7E90-B622-1CA60E959C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" name="Rectangle 564">
            <a:extLst>
              <a:ext uri="{FF2B5EF4-FFF2-40B4-BE49-F238E27FC236}">
                <a16:creationId xmlns:a16="http://schemas.microsoft.com/office/drawing/2014/main" id="{11F10A9D-C733-110E-424E-6BED4FB35F5C}"/>
              </a:ext>
            </a:extLst>
          </p:cNvPr>
          <p:cNvSpPr/>
          <p:nvPr/>
        </p:nvSpPr>
        <p:spPr>
          <a:xfrm>
            <a:off x="2037894" y="-1078029"/>
            <a:ext cx="8674623" cy="96369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rPr>
              <a:t>Microsoft’s Cloud Adoption Framework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"/>
                <a:ea typeface="Calibri" panose="020F0502020204030204" pitchFamily="34" charset="0"/>
                <a:cs typeface="Calibri" panose="020F0502020204030204" pitchFamily="34" charset="0"/>
              </a:rPr>
              <a:t>Azure VMware Solution in an Azure landing zone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"/>
                <a:ea typeface="Calibri" panose="020F0502020204030204" pitchFamily="34" charset="0"/>
                <a:cs typeface="Calibri" panose="020F0502020204030204" pitchFamily="34" charset="0"/>
              </a:rPr>
              <a:t>Conceptual architecture + Enterprise integration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59" name="Rounded Rectangle 34">
            <a:extLst>
              <a:ext uri="{FF2B5EF4-FFF2-40B4-BE49-F238E27FC236}">
                <a16:creationId xmlns:a16="http://schemas.microsoft.com/office/drawing/2014/main" id="{746FD1AE-805C-1276-BA58-103AAE1C08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2514882" y="-284011"/>
            <a:ext cx="7800157" cy="8324740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3175" cap="flat" cmpd="sng" algn="ctr">
            <a:solidFill>
              <a:schemeClr val="bg1">
                <a:lumMod val="50000"/>
                <a:lumOff val="50000"/>
              </a:schemeClr>
            </a:solidFill>
            <a:prstDash val="solid"/>
            <a:miter lim="800000"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Unified identity, security, and governance</a:t>
            </a:r>
          </a:p>
        </p:txBody>
      </p:sp>
      <p:sp>
        <p:nvSpPr>
          <p:cNvPr id="63" name="Rounded Rectangle 34">
            <a:extLst>
              <a:ext uri="{FF2B5EF4-FFF2-40B4-BE49-F238E27FC236}">
                <a16:creationId xmlns:a16="http://schemas.microsoft.com/office/drawing/2014/main" id="{0E4A823F-01FC-9481-5359-2E6E6B2701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2864243" y="166930"/>
            <a:ext cx="1744434" cy="49557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3175" cap="flat" cmpd="sng" algn="ctr">
            <a:noFill/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1" i="0" u="none" strike="noStrike" kern="0" cap="none" spc="0" normalizeH="0" baseline="0" noProof="0" dirty="0">
              <a:ln>
                <a:noFill/>
              </a:ln>
              <a:solidFill>
                <a:srgbClr val="0078D3">
                  <a:lumMod val="7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1" i="0" u="none" strike="noStrike" kern="0" cap="none" spc="0" normalizeH="0" baseline="0" noProof="0" dirty="0">
              <a:ln>
                <a:noFill/>
              </a:ln>
              <a:solidFill>
                <a:srgbClr val="0078D3">
                  <a:lumMod val="7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1" i="0" u="none" strike="noStrike" kern="0" cap="none" spc="0" normalizeH="0" baseline="0" noProof="0" dirty="0">
              <a:ln>
                <a:noFill/>
              </a:ln>
              <a:solidFill>
                <a:srgbClr val="0078D3">
                  <a:lumMod val="7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1" i="0" u="none" strike="noStrike" kern="0" cap="none" spc="0" normalizeH="0" baseline="0" noProof="0" dirty="0">
              <a:ln>
                <a:noFill/>
              </a:ln>
              <a:solidFill>
                <a:srgbClr val="0078D3">
                  <a:lumMod val="7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" b="1" i="0" u="none" strike="noStrike" kern="0" cap="none" spc="0" normalizeH="0" baseline="0" noProof="0" dirty="0">
              <a:ln>
                <a:noFill/>
              </a:ln>
              <a:solidFill>
                <a:srgbClr val="0078D3">
                  <a:lumMod val="7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pic>
        <p:nvPicPr>
          <p:cNvPr id="512" name="Picture 511">
            <a:extLst>
              <a:ext uri="{FF2B5EF4-FFF2-40B4-BE49-F238E27FC236}">
                <a16:creationId xmlns:a16="http://schemas.microsoft.com/office/drawing/2014/main" id="{28C92747-6EAA-9478-BE69-15D139504AD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5435" t="6103" r="14388" b="26029"/>
          <a:stretch>
            <a:fillRect/>
          </a:stretch>
        </p:blipFill>
        <p:spPr>
          <a:xfrm>
            <a:off x="2955274" y="260231"/>
            <a:ext cx="228511" cy="220993"/>
          </a:xfrm>
          <a:prstGeom prst="rect">
            <a:avLst/>
          </a:prstGeom>
        </p:spPr>
      </p:pic>
      <p:sp>
        <p:nvSpPr>
          <p:cNvPr id="513" name="Google Shape;3000;p241">
            <a:extLst>
              <a:ext uri="{FF2B5EF4-FFF2-40B4-BE49-F238E27FC236}">
                <a16:creationId xmlns:a16="http://schemas.microsoft.com/office/drawing/2014/main" id="{7DCB1B92-66A7-68DA-2B52-C2F846152A49}"/>
              </a:ext>
            </a:extLst>
          </p:cNvPr>
          <p:cNvSpPr txBox="1"/>
          <p:nvPr/>
        </p:nvSpPr>
        <p:spPr>
          <a:xfrm>
            <a:off x="3169048" y="214772"/>
            <a:ext cx="1443799" cy="276231"/>
          </a:xfrm>
          <a:prstGeom prst="rect">
            <a:avLst/>
          </a:prstGeom>
          <a:noFill/>
          <a:ln>
            <a:noFill/>
          </a:ln>
        </p:spPr>
        <p:txBody>
          <a:bodyPr spcFirstLastPara="1" wrap="none" lIns="121193" tIns="60580" rIns="121193" bIns="60580" anchor="t" anchorCtr="0">
            <a:spAutoFit/>
          </a:bodyPr>
          <a:lstStyle/>
          <a:p>
            <a:pPr marL="0" marR="0" lvl="0" indent="0" algn="l" defTabSz="9101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Microsoft Agent 365</a:t>
            </a:r>
            <a:endParaRPr kumimoji="0" lang="en-US" sz="1000" b="0" i="0" u="none" strike="noStrike" kern="0" cap="none" spc="0" normalizeH="0" baseline="0" noProof="0" dirty="0">
              <a:ln w="3175">
                <a:noFill/>
              </a:ln>
              <a:solidFill>
                <a:srgbClr val="000000"/>
              </a:solidFill>
              <a:effectLst/>
              <a:uLnTx/>
              <a:uFillTx/>
              <a:latin typeface="Segoe UI Semibold" panose="020B0702040204020203" pitchFamily="34" charset="0"/>
              <a:ea typeface="+mj-lt"/>
              <a:cs typeface="Segoe UI Semibold" panose="020B0702040204020203" pitchFamily="34" charset="0"/>
            </a:endParaRPr>
          </a:p>
        </p:txBody>
      </p:sp>
      <p:sp>
        <p:nvSpPr>
          <p:cNvPr id="514" name="TextBox 513">
            <a:extLst>
              <a:ext uri="{FF2B5EF4-FFF2-40B4-BE49-F238E27FC236}">
                <a16:creationId xmlns:a16="http://schemas.microsoft.com/office/drawing/2014/main" id="{16721857-F2F6-3C6F-0DA4-EC45662329CC}"/>
              </a:ext>
            </a:extLst>
          </p:cNvPr>
          <p:cNvSpPr txBox="1"/>
          <p:nvPr/>
        </p:nvSpPr>
        <p:spPr>
          <a:xfrm>
            <a:off x="3435143" y="376443"/>
            <a:ext cx="1138934" cy="23774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Control agents</a:t>
            </a:r>
          </a:p>
        </p:txBody>
      </p:sp>
      <p:sp>
        <p:nvSpPr>
          <p:cNvPr id="517" name="Rounded Rectangle 34">
            <a:extLst>
              <a:ext uri="{FF2B5EF4-FFF2-40B4-BE49-F238E27FC236}">
                <a16:creationId xmlns:a16="http://schemas.microsoft.com/office/drawing/2014/main" id="{2701167C-6530-ACAA-B9E8-5AF6306790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6765175" y="165342"/>
            <a:ext cx="1539272" cy="503174"/>
          </a:xfrm>
          <a:prstGeom prst="roundRect">
            <a:avLst>
              <a:gd name="adj" fmla="val 4249"/>
            </a:avLst>
          </a:prstGeom>
          <a:solidFill>
            <a:srgbClr val="FFFFFF"/>
          </a:solidFill>
          <a:ln w="3175" cap="flat" cmpd="sng" algn="ctr">
            <a:noFill/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1" i="0" u="none" strike="noStrike" kern="0" cap="none" spc="0" normalizeH="0" baseline="0" noProof="0">
              <a:ln>
                <a:noFill/>
              </a:ln>
              <a:solidFill>
                <a:srgbClr val="0078D3">
                  <a:lumMod val="7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1" i="0" u="none" strike="noStrike" kern="0" cap="none" spc="0" normalizeH="0" baseline="0" noProof="0">
              <a:ln>
                <a:noFill/>
              </a:ln>
              <a:solidFill>
                <a:srgbClr val="0078D3">
                  <a:lumMod val="7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1" i="0" u="none" strike="noStrike" kern="0" cap="none" spc="0" normalizeH="0" baseline="0" noProof="0">
              <a:ln>
                <a:noFill/>
              </a:ln>
              <a:solidFill>
                <a:srgbClr val="0078D3">
                  <a:lumMod val="7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1" i="0" u="none" strike="noStrike" kern="0" cap="none" spc="0" normalizeH="0" baseline="0" noProof="0">
              <a:ln>
                <a:noFill/>
              </a:ln>
              <a:solidFill>
                <a:srgbClr val="0078D3">
                  <a:lumMod val="7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" b="1" i="0" u="none" strike="noStrike" kern="0" cap="none" spc="0" normalizeH="0" baseline="0" noProof="0">
              <a:ln>
                <a:noFill/>
              </a:ln>
              <a:solidFill>
                <a:srgbClr val="0078D3">
                  <a:lumMod val="7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pic>
        <p:nvPicPr>
          <p:cNvPr id="520" name="Picture 519">
            <a:extLst>
              <a:ext uri="{FF2B5EF4-FFF2-40B4-BE49-F238E27FC236}">
                <a16:creationId xmlns:a16="http://schemas.microsoft.com/office/drawing/2014/main" id="{C560BB50-87FE-583E-E20A-9B9892E8F6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3291" y="242003"/>
            <a:ext cx="231375" cy="234589"/>
          </a:xfrm>
          <a:prstGeom prst="rect">
            <a:avLst/>
          </a:prstGeom>
        </p:spPr>
      </p:pic>
      <p:sp>
        <p:nvSpPr>
          <p:cNvPr id="521" name="Google Shape;3000;p241">
            <a:extLst>
              <a:ext uri="{FF2B5EF4-FFF2-40B4-BE49-F238E27FC236}">
                <a16:creationId xmlns:a16="http://schemas.microsoft.com/office/drawing/2014/main" id="{BB721BE7-C24C-A67F-4101-C83A55991E4C}"/>
              </a:ext>
            </a:extLst>
          </p:cNvPr>
          <p:cNvSpPr txBox="1"/>
          <p:nvPr/>
        </p:nvSpPr>
        <p:spPr>
          <a:xfrm>
            <a:off x="7062312" y="221737"/>
            <a:ext cx="1144038" cy="2762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193" tIns="60580" rIns="121193" bIns="60580" anchor="t" anchorCtr="0">
            <a:spAutoFit/>
          </a:bodyPr>
          <a:lstStyle/>
          <a:p>
            <a:pPr marL="0" marR="0" lvl="0" indent="0" algn="l" defTabSz="9101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Microsoft Entra</a:t>
            </a:r>
            <a:endParaRPr kumimoji="0" lang="en-US" sz="1000" b="0" i="0" u="none" strike="noStrike" kern="0" cap="none" spc="0" normalizeH="0" baseline="0" noProof="0">
              <a:ln w="3175">
                <a:noFill/>
              </a:ln>
              <a:solidFill>
                <a:srgbClr val="000000"/>
              </a:solidFill>
              <a:effectLst/>
              <a:uLnTx/>
              <a:uFillTx/>
              <a:latin typeface="Segoe UI Semibold" panose="020B0702040204020203" pitchFamily="34" charset="0"/>
              <a:ea typeface="+mj-lt"/>
              <a:cs typeface="Segoe UI Semibold" panose="020B0702040204020203" pitchFamily="34" charset="0"/>
            </a:endParaRPr>
          </a:p>
        </p:txBody>
      </p:sp>
      <p:sp>
        <p:nvSpPr>
          <p:cNvPr id="523" name="TextBox 522">
            <a:extLst>
              <a:ext uri="{FF2B5EF4-FFF2-40B4-BE49-F238E27FC236}">
                <a16:creationId xmlns:a16="http://schemas.microsoft.com/office/drawing/2014/main" id="{9A233791-9187-5F56-F8B8-84401B62A92D}"/>
              </a:ext>
            </a:extLst>
          </p:cNvPr>
          <p:cNvSpPr txBox="1"/>
          <p:nvPr/>
        </p:nvSpPr>
        <p:spPr>
          <a:xfrm>
            <a:off x="7266129" y="389516"/>
            <a:ext cx="894715" cy="23774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Unified identity</a:t>
            </a:r>
          </a:p>
        </p:txBody>
      </p:sp>
      <p:sp>
        <p:nvSpPr>
          <p:cNvPr id="527" name="Rounded Rectangle 34">
            <a:extLst>
              <a:ext uri="{FF2B5EF4-FFF2-40B4-BE49-F238E27FC236}">
                <a16:creationId xmlns:a16="http://schemas.microsoft.com/office/drawing/2014/main" id="{5DDE86D6-239C-B039-B55D-7B7BB8454B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4930488" y="166930"/>
            <a:ext cx="1552302" cy="495574"/>
          </a:xfrm>
          <a:prstGeom prst="roundRect">
            <a:avLst>
              <a:gd name="adj" fmla="val 4249"/>
            </a:avLst>
          </a:prstGeom>
          <a:solidFill>
            <a:srgbClr val="FFFFFF"/>
          </a:solidFill>
          <a:ln w="3175" cap="flat" cmpd="sng" algn="ctr">
            <a:noFill/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1" i="0" u="none" strike="noStrike" kern="0" cap="none" spc="0" normalizeH="0" baseline="0" noProof="0" dirty="0">
              <a:ln>
                <a:noFill/>
              </a:ln>
              <a:solidFill>
                <a:srgbClr val="0078D3">
                  <a:lumMod val="7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1" i="0" u="none" strike="noStrike" kern="0" cap="none" spc="0" normalizeH="0" baseline="0" noProof="0" dirty="0">
              <a:ln>
                <a:noFill/>
              </a:ln>
              <a:solidFill>
                <a:srgbClr val="0078D3">
                  <a:lumMod val="7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1" i="0" u="none" strike="noStrike" kern="0" cap="none" spc="0" normalizeH="0" baseline="0" noProof="0" dirty="0">
              <a:ln>
                <a:noFill/>
              </a:ln>
              <a:solidFill>
                <a:srgbClr val="0078D3">
                  <a:lumMod val="7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1" i="0" u="none" strike="noStrike" kern="0" cap="none" spc="0" normalizeH="0" baseline="0" noProof="0" dirty="0">
              <a:ln>
                <a:noFill/>
              </a:ln>
              <a:solidFill>
                <a:srgbClr val="0078D3">
                  <a:lumMod val="7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" b="1" i="0" u="none" strike="noStrike" kern="0" cap="none" spc="0" normalizeH="0" baseline="0" noProof="0" dirty="0">
              <a:ln>
                <a:noFill/>
              </a:ln>
              <a:solidFill>
                <a:srgbClr val="0078D3">
                  <a:lumMod val="7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pic>
        <p:nvPicPr>
          <p:cNvPr id="528" name="Picture 527">
            <a:extLst>
              <a:ext uri="{FF2B5EF4-FFF2-40B4-BE49-F238E27FC236}">
                <a16:creationId xmlns:a16="http://schemas.microsoft.com/office/drawing/2014/main" id="{5F59B45D-B970-5AB5-6AAC-717F5ABA07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32" t="6932" r="6932" b="6932"/>
          <a:stretch/>
        </p:blipFill>
        <p:spPr bwMode="auto">
          <a:xfrm>
            <a:off x="5011600" y="272023"/>
            <a:ext cx="203941" cy="207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29" name="Google Shape;3000;p241">
            <a:extLst>
              <a:ext uri="{FF2B5EF4-FFF2-40B4-BE49-F238E27FC236}">
                <a16:creationId xmlns:a16="http://schemas.microsoft.com/office/drawing/2014/main" id="{838B281D-57DD-28FD-D7B3-1876757E11C5}"/>
              </a:ext>
            </a:extLst>
          </p:cNvPr>
          <p:cNvSpPr txBox="1"/>
          <p:nvPr/>
        </p:nvSpPr>
        <p:spPr>
          <a:xfrm>
            <a:off x="5173593" y="221476"/>
            <a:ext cx="1384489" cy="276231"/>
          </a:xfrm>
          <a:prstGeom prst="rect">
            <a:avLst/>
          </a:prstGeom>
          <a:noFill/>
          <a:ln>
            <a:noFill/>
          </a:ln>
        </p:spPr>
        <p:txBody>
          <a:bodyPr spcFirstLastPara="1" wrap="none" lIns="121193" tIns="60580" rIns="121193" bIns="60580" anchor="t" anchorCtr="0">
            <a:spAutoFit/>
          </a:bodyPr>
          <a:lstStyle/>
          <a:p>
            <a:pPr marL="0" marR="0" lvl="0" indent="0" algn="l" defTabSz="9101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Microsoft Defender</a:t>
            </a:r>
            <a:endParaRPr kumimoji="0" lang="en-US" sz="1000" b="0" i="0" u="none" strike="noStrike" kern="0" cap="none" spc="0" normalizeH="0" baseline="0" noProof="0" dirty="0">
              <a:ln w="3175">
                <a:noFill/>
              </a:ln>
              <a:solidFill>
                <a:srgbClr val="000000"/>
              </a:solidFill>
              <a:effectLst/>
              <a:uLnTx/>
              <a:uFillTx/>
              <a:latin typeface="Segoe UI Semibold" panose="020B0702040204020203" pitchFamily="34" charset="0"/>
              <a:ea typeface="+mj-lt"/>
              <a:cs typeface="Segoe UI Semibold" panose="020B0702040204020203" pitchFamily="34" charset="0"/>
            </a:endParaRPr>
          </a:p>
        </p:txBody>
      </p:sp>
      <p:sp>
        <p:nvSpPr>
          <p:cNvPr id="531" name="TextBox 530">
            <a:extLst>
              <a:ext uri="{FF2B5EF4-FFF2-40B4-BE49-F238E27FC236}">
                <a16:creationId xmlns:a16="http://schemas.microsoft.com/office/drawing/2014/main" id="{FE3DB32F-80E1-FA11-6F32-A5E46E288357}"/>
              </a:ext>
            </a:extLst>
          </p:cNvPr>
          <p:cNvSpPr txBox="1"/>
          <p:nvPr/>
        </p:nvSpPr>
        <p:spPr>
          <a:xfrm>
            <a:off x="5450231" y="377529"/>
            <a:ext cx="883580" cy="23774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Unified security</a:t>
            </a:r>
          </a:p>
        </p:txBody>
      </p:sp>
      <p:sp>
        <p:nvSpPr>
          <p:cNvPr id="533" name="Rectangle: Rounded Corners 532">
            <a:extLst>
              <a:ext uri="{FF2B5EF4-FFF2-40B4-BE49-F238E27FC236}">
                <a16:creationId xmlns:a16="http://schemas.microsoft.com/office/drawing/2014/main" id="{FFE973D0-016E-B908-AF09-1916DF17237D}"/>
              </a:ext>
            </a:extLst>
          </p:cNvPr>
          <p:cNvSpPr/>
          <p:nvPr/>
        </p:nvSpPr>
        <p:spPr>
          <a:xfrm>
            <a:off x="8525852" y="166930"/>
            <a:ext cx="1554480" cy="501586"/>
          </a:xfrm>
          <a:prstGeom prst="roundRect">
            <a:avLst>
              <a:gd name="adj" fmla="val 5159"/>
            </a:avLst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Sans Text Semilight"/>
              <a:ea typeface="+mn-ea"/>
              <a:cs typeface="+mn-cs"/>
            </a:endParaRPr>
          </a:p>
        </p:txBody>
      </p:sp>
      <p:sp>
        <p:nvSpPr>
          <p:cNvPr id="534" name="TextBox 533">
            <a:extLst>
              <a:ext uri="{FF2B5EF4-FFF2-40B4-BE49-F238E27FC236}">
                <a16:creationId xmlns:a16="http://schemas.microsoft.com/office/drawing/2014/main" id="{68BD84D5-B8C9-EA09-C341-C4C8356FA3C4}"/>
              </a:ext>
            </a:extLst>
          </p:cNvPr>
          <p:cNvSpPr txBox="1"/>
          <p:nvPr/>
        </p:nvSpPr>
        <p:spPr>
          <a:xfrm>
            <a:off x="9053272" y="407825"/>
            <a:ext cx="1138934" cy="23774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Govern all data</a:t>
            </a:r>
          </a:p>
        </p:txBody>
      </p:sp>
      <p:pic>
        <p:nvPicPr>
          <p:cNvPr id="535" name="purview">
            <a:extLst>
              <a:ext uri="{FF2B5EF4-FFF2-40B4-BE49-F238E27FC236}">
                <a16:creationId xmlns:a16="http://schemas.microsoft.com/office/drawing/2014/main" id="{97450BC4-BF78-5035-162B-4FBF0DC4D6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/>
        </p:blipFill>
        <p:spPr>
          <a:xfrm>
            <a:off x="8615709" y="285106"/>
            <a:ext cx="216296" cy="211882"/>
          </a:xfrm>
          <a:prstGeom prst="rect">
            <a:avLst/>
          </a:prstGeom>
        </p:spPr>
      </p:pic>
      <p:sp>
        <p:nvSpPr>
          <p:cNvPr id="536" name="Google Shape;3000;p241">
            <a:extLst>
              <a:ext uri="{FF2B5EF4-FFF2-40B4-BE49-F238E27FC236}">
                <a16:creationId xmlns:a16="http://schemas.microsoft.com/office/drawing/2014/main" id="{55B086C8-E640-E2C2-7F22-8768AD41B27A}"/>
              </a:ext>
            </a:extLst>
          </p:cNvPr>
          <p:cNvSpPr txBox="1"/>
          <p:nvPr/>
        </p:nvSpPr>
        <p:spPr>
          <a:xfrm>
            <a:off x="8751921" y="223786"/>
            <a:ext cx="1355438" cy="2666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193" tIns="60580" rIns="121193" bIns="60580" anchor="t" anchorCtr="0">
            <a:spAutoFit/>
          </a:bodyPr>
          <a:lstStyle/>
          <a:p>
            <a:pPr marL="0" marR="0" lvl="0" indent="0" algn="l" defTabSz="9101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Tx/>
              <a:buNone/>
              <a:tabLst/>
              <a:defRPr/>
            </a:pPr>
            <a:r>
              <a:rPr kumimoji="0" lang="en-US" sz="1000" b="1" i="0" u="none" strike="noStrike" kern="0" cap="none" spc="0" normalizeH="0" baseline="0" noProof="0">
                <a:ln>
                  <a:noFill/>
                </a:ln>
                <a:gradFill>
                  <a:gsLst>
                    <a:gs pos="0">
                      <a:srgbClr val="000000"/>
                    </a:gs>
                    <a:gs pos="74000">
                      <a:srgbClr val="000000"/>
                    </a:gs>
                  </a:gsLst>
                  <a:lin ang="10800000" scaled="1"/>
                </a:gra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Microsoft</a:t>
            </a:r>
            <a:r>
              <a:rPr kumimoji="0" lang="en-US" sz="1050" b="1" i="0" u="none" strike="noStrike" kern="0" cap="none" spc="0" normalizeH="0" baseline="0" noProof="0">
                <a:ln>
                  <a:noFill/>
                </a:ln>
                <a:gradFill>
                  <a:gsLst>
                    <a:gs pos="0">
                      <a:srgbClr val="000000"/>
                    </a:gs>
                    <a:gs pos="74000">
                      <a:srgbClr val="000000"/>
                    </a:gs>
                  </a:gsLst>
                  <a:lin ang="10800000" scaled="1"/>
                </a:gra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 Purview</a:t>
            </a:r>
            <a:endParaRPr kumimoji="0" lang="en-US" sz="1050" b="1" i="0" u="none" strike="noStrike" kern="0" cap="none" spc="0" normalizeH="0" baseline="0" noProof="0">
              <a:ln w="3175">
                <a:noFill/>
              </a:ln>
              <a:gradFill>
                <a:gsLst>
                  <a:gs pos="83000">
                    <a:srgbClr val="1576AE"/>
                  </a:gs>
                  <a:gs pos="0">
                    <a:srgbClr val="2D817C"/>
                  </a:gs>
                </a:gsLst>
                <a:lin ang="3000000" scaled="0"/>
              </a:gradFill>
              <a:effectLst/>
              <a:uLnTx/>
              <a:uFillTx/>
              <a:latin typeface="Segoe UI Semibold" panose="020B0702040204020203" pitchFamily="34" charset="0"/>
              <a:ea typeface="+mj-lt"/>
              <a:cs typeface="Segoe UI Semibold" panose="020B0702040204020203" pitchFamily="34" charset="0"/>
            </a:endParaRPr>
          </a:p>
        </p:txBody>
      </p:sp>
      <p:sp>
        <p:nvSpPr>
          <p:cNvPr id="31" name="Rounded Rectangle 34">
            <a:extLst>
              <a:ext uri="{FF2B5EF4-FFF2-40B4-BE49-F238E27FC236}">
                <a16:creationId xmlns:a16="http://schemas.microsoft.com/office/drawing/2014/main" id="{CCACEBE3-60E9-18DE-80E9-BF412C1E88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2999777" y="1120320"/>
            <a:ext cx="6876264" cy="3286579"/>
          </a:xfrm>
          <a:prstGeom prst="roundRect">
            <a:avLst>
              <a:gd name="adj" fmla="val 0"/>
            </a:avLst>
          </a:prstGeom>
          <a:solidFill>
            <a:srgbClr val="EFF8FF"/>
          </a:solidFill>
          <a:ln w="3175">
            <a:solidFill>
              <a:schemeClr val="accent2">
                <a:lumMod val="75000"/>
              </a:schemeClr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Azure landing zone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1" i="0" u="none" strike="noStrike" kern="1200" cap="none" spc="0" normalizeH="0" baseline="0" noProof="0" dirty="0">
              <a:ln>
                <a:noFill/>
              </a:ln>
              <a:solidFill>
                <a:srgbClr val="0078D3">
                  <a:lumMod val="7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1" i="0" u="none" strike="noStrike" kern="1200" cap="none" spc="0" normalizeH="0" baseline="0" noProof="0" dirty="0">
              <a:ln>
                <a:noFill/>
              </a:ln>
              <a:solidFill>
                <a:srgbClr val="0078D3">
                  <a:lumMod val="7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1" i="0" u="none" strike="noStrike" kern="1200" cap="none" spc="0" normalizeH="0" baseline="0" noProof="0" dirty="0">
              <a:ln>
                <a:noFill/>
              </a:ln>
              <a:solidFill>
                <a:srgbClr val="0078D3">
                  <a:lumMod val="7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1" i="0" u="none" strike="noStrike" kern="1200" cap="none" spc="0" normalizeH="0" baseline="0" noProof="0" dirty="0">
              <a:ln>
                <a:noFill/>
              </a:ln>
              <a:solidFill>
                <a:srgbClr val="0078D3">
                  <a:lumMod val="7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519" name="Rectangle: Rounded Corners 518">
            <a:extLst>
              <a:ext uri="{FF2B5EF4-FFF2-40B4-BE49-F238E27FC236}">
                <a16:creationId xmlns:a16="http://schemas.microsoft.com/office/drawing/2014/main" id="{EA9DAFC7-E0F4-117C-89FD-5B9B0EA5760D}"/>
              </a:ext>
            </a:extLst>
          </p:cNvPr>
          <p:cNvSpPr/>
          <p:nvPr/>
        </p:nvSpPr>
        <p:spPr>
          <a:xfrm>
            <a:off x="3479659" y="1567595"/>
            <a:ext cx="5942857" cy="454626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3175">
            <a:solidFill>
              <a:schemeClr val="bg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0078D3">
                    <a:lumMod val="75000"/>
                  </a:srgbClr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Platform landing zone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Governance and centralized resources for application landing zones.</a:t>
            </a:r>
          </a:p>
        </p:txBody>
      </p:sp>
      <p:pic>
        <p:nvPicPr>
          <p:cNvPr id="638" name="Graphic 637">
            <a:extLst>
              <a:ext uri="{FF2B5EF4-FFF2-40B4-BE49-F238E27FC236}">
                <a16:creationId xmlns:a16="http://schemas.microsoft.com/office/drawing/2014/main" id="{6F39F76D-9844-5D5D-C0DF-1D0C9EAEE23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112902" y="1218035"/>
            <a:ext cx="159710" cy="159710"/>
          </a:xfrm>
          <a:prstGeom prst="rect">
            <a:avLst/>
          </a:prstGeom>
        </p:spPr>
      </p:pic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D794BF05-AD58-AA23-2D02-B8612009858D}"/>
              </a:ext>
            </a:extLst>
          </p:cNvPr>
          <p:cNvSpPr/>
          <p:nvPr/>
        </p:nvSpPr>
        <p:spPr>
          <a:xfrm>
            <a:off x="3479659" y="2346947"/>
            <a:ext cx="5942858" cy="1055543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3175">
            <a:solidFill>
              <a:schemeClr val="bg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0078D3">
                    <a:lumMod val="75000"/>
                  </a:srgbClr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A</a:t>
            </a:r>
            <a:r>
              <a:rPr kumimoji="0" lang="en-US" sz="1000" b="1" i="0" u="none" strike="noStrike" kern="1200" cap="none" spc="0" normalizeH="0" baseline="0" noProof="0" dirty="0" err="1">
                <a:ln>
                  <a:noFill/>
                </a:ln>
                <a:solidFill>
                  <a:srgbClr val="0078D3">
                    <a:lumMod val="75000"/>
                  </a:srgbClr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pplication</a:t>
            </a: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0078D3">
                    <a:lumMod val="75000"/>
                  </a:srgbClr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 landing zones</a:t>
            </a:r>
            <a:endParaRPr kumimoji="0" lang="en-US" sz="900" b="1" i="0" u="none" strike="noStrike" kern="1200" cap="none" spc="0" normalizeH="0" baseline="0" noProof="0" dirty="0">
              <a:ln>
                <a:noFill/>
              </a:ln>
              <a:solidFill>
                <a:srgbClr val="0078D3">
                  <a:lumMod val="7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sp>
        <p:nvSpPr>
          <p:cNvPr id="19" name="Rounded Rectangle 34">
            <a:extLst>
              <a:ext uri="{FF2B5EF4-FFF2-40B4-BE49-F238E27FC236}">
                <a16:creationId xmlns:a16="http://schemas.microsoft.com/office/drawing/2014/main" id="{C1D763D1-47F9-3277-285E-AA9C8325F9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3780693" y="2765601"/>
            <a:ext cx="1369752" cy="44902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3175">
            <a:solidFill>
              <a:schemeClr val="bg1">
                <a:lumMod val="50000"/>
                <a:lumOff val="50000"/>
              </a:schemeClr>
            </a:solidFill>
          </a:ln>
          <a:effectLst>
            <a:outerShdw blurRad="50800" sx="99000" sy="99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Application landing zone </a:t>
            </a:r>
            <a:r>
              <a:rPr kumimoji="0" lang="en-US" sz="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Azure workload</a:t>
            </a:r>
          </a:p>
        </p:txBody>
      </p:sp>
      <p:sp>
        <p:nvSpPr>
          <p:cNvPr id="585" name="Rounded Rectangle 34">
            <a:extLst>
              <a:ext uri="{FF2B5EF4-FFF2-40B4-BE49-F238E27FC236}">
                <a16:creationId xmlns:a16="http://schemas.microsoft.com/office/drawing/2014/main" id="{DFE847B1-3509-B5DD-955F-79F9F5AF76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7695973" y="2774884"/>
            <a:ext cx="1369752" cy="44902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3175">
            <a:solidFill>
              <a:schemeClr val="bg1">
                <a:lumMod val="50000"/>
                <a:lumOff val="50000"/>
              </a:schemeClr>
            </a:solidFill>
          </a:ln>
          <a:effectLst>
            <a:outerShdw blurRad="50800" sx="99000" sy="99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Application landing zone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Azure workload</a:t>
            </a:r>
          </a:p>
        </p:txBody>
      </p:sp>
      <p:sp>
        <p:nvSpPr>
          <p:cNvPr id="530" name="Rectangle: Rounded Corners 529">
            <a:extLst>
              <a:ext uri="{FF2B5EF4-FFF2-40B4-BE49-F238E27FC236}">
                <a16:creationId xmlns:a16="http://schemas.microsoft.com/office/drawing/2014/main" id="{84E71A79-CFCF-C883-9C2F-180F848862D5}"/>
              </a:ext>
            </a:extLst>
          </p:cNvPr>
          <p:cNvSpPr/>
          <p:nvPr/>
        </p:nvSpPr>
        <p:spPr>
          <a:xfrm>
            <a:off x="3188752" y="1191069"/>
            <a:ext cx="615148" cy="5393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    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78D3">
                    <a:lumMod val="75000"/>
                  </a:srgbClr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Azure</a:t>
            </a:r>
          </a:p>
        </p:txBody>
      </p:sp>
      <p:cxnSp>
        <p:nvCxnSpPr>
          <p:cNvPr id="540" name="Connector: Elbow 539">
            <a:extLst>
              <a:ext uri="{FF2B5EF4-FFF2-40B4-BE49-F238E27FC236}">
                <a16:creationId xmlns:a16="http://schemas.microsoft.com/office/drawing/2014/main" id="{13150E28-5B79-AF70-DCFE-9FC9829CDD48}"/>
              </a:ext>
            </a:extLst>
          </p:cNvPr>
          <p:cNvCxnSpPr>
            <a:cxnSpLocks/>
            <a:stCxn id="522" idx="0"/>
            <a:endCxn id="585" idx="2"/>
          </p:cNvCxnSpPr>
          <p:nvPr/>
        </p:nvCxnSpPr>
        <p:spPr>
          <a:xfrm rot="5400000" flipH="1" flipV="1">
            <a:off x="7148619" y="2501970"/>
            <a:ext cx="510291" cy="1954169"/>
          </a:xfrm>
          <a:prstGeom prst="bentConnector3">
            <a:avLst>
              <a:gd name="adj1" fmla="val 34525"/>
            </a:avLst>
          </a:prstGeom>
          <a:ln>
            <a:solidFill>
              <a:schemeClr val="bg1"/>
            </a:solidFill>
            <a:prstDash val="dash"/>
            <a:tailEnd type="triangle" w="sm" len="sm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41" name="Connector: Elbow 540">
            <a:extLst>
              <a:ext uri="{FF2B5EF4-FFF2-40B4-BE49-F238E27FC236}">
                <a16:creationId xmlns:a16="http://schemas.microsoft.com/office/drawing/2014/main" id="{FB63C25C-25D2-615E-4587-2EE9DD2B9F1D}"/>
              </a:ext>
            </a:extLst>
          </p:cNvPr>
          <p:cNvCxnSpPr>
            <a:cxnSpLocks/>
            <a:stCxn id="522" idx="0"/>
            <a:endCxn id="19" idx="2"/>
          </p:cNvCxnSpPr>
          <p:nvPr/>
        </p:nvCxnSpPr>
        <p:spPr>
          <a:xfrm rot="16200000" flipV="1">
            <a:off x="5186338" y="2493856"/>
            <a:ext cx="519574" cy="1961111"/>
          </a:xfrm>
          <a:prstGeom prst="bentConnector3">
            <a:avLst>
              <a:gd name="adj1" fmla="val 34001"/>
            </a:avLst>
          </a:prstGeom>
          <a:ln>
            <a:solidFill>
              <a:schemeClr val="bg1"/>
            </a:solidFill>
            <a:prstDash val="dash"/>
            <a:tailEnd type="triangle" w="sm" len="sm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42" name="Straight Arrow Connector 541">
            <a:extLst>
              <a:ext uri="{FF2B5EF4-FFF2-40B4-BE49-F238E27FC236}">
                <a16:creationId xmlns:a16="http://schemas.microsoft.com/office/drawing/2014/main" id="{5772E381-4372-3893-619A-B246CABB3E5E}"/>
              </a:ext>
            </a:extLst>
          </p:cNvPr>
          <p:cNvCxnSpPr>
            <a:cxnSpLocks/>
            <a:stCxn id="522" idx="0"/>
          </p:cNvCxnSpPr>
          <p:nvPr/>
        </p:nvCxnSpPr>
        <p:spPr>
          <a:xfrm flipH="1" flipV="1">
            <a:off x="6425797" y="3231746"/>
            <a:ext cx="883" cy="502453"/>
          </a:xfrm>
          <a:prstGeom prst="straightConnector1">
            <a:avLst/>
          </a:prstGeom>
          <a:ln>
            <a:solidFill>
              <a:schemeClr val="bg1"/>
            </a:solidFill>
            <a:prstDash val="dash"/>
            <a:headEnd type="non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2" name="Rounded Rectangle 34">
            <a:extLst>
              <a:ext uri="{FF2B5EF4-FFF2-40B4-BE49-F238E27FC236}">
                <a16:creationId xmlns:a16="http://schemas.microsoft.com/office/drawing/2014/main" id="{E0B99F10-663C-7120-5E05-BF00A4E788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5534519" y="3734199"/>
            <a:ext cx="1784321" cy="494901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3175" cap="flat" cmpd="sng" algn="ctr">
            <a:noFill/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sp>
        <p:nvSpPr>
          <p:cNvPr id="524" name="TextBox 523">
            <a:extLst>
              <a:ext uri="{FF2B5EF4-FFF2-40B4-BE49-F238E27FC236}">
                <a16:creationId xmlns:a16="http://schemas.microsoft.com/office/drawing/2014/main" id="{6E40B1BF-AF59-4388-7B37-624C9A4947C5}"/>
              </a:ext>
            </a:extLst>
          </p:cNvPr>
          <p:cNvSpPr txBox="1"/>
          <p:nvPr/>
        </p:nvSpPr>
        <p:spPr>
          <a:xfrm>
            <a:off x="5651507" y="3782904"/>
            <a:ext cx="1577204" cy="15388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281933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Microsoft Foundry</a:t>
            </a:r>
          </a:p>
        </p:txBody>
      </p:sp>
      <p:sp>
        <p:nvSpPr>
          <p:cNvPr id="518" name="Rounded Rectangle 34">
            <a:extLst>
              <a:ext uri="{FF2B5EF4-FFF2-40B4-BE49-F238E27FC236}">
                <a16:creationId xmlns:a16="http://schemas.microsoft.com/office/drawing/2014/main" id="{A0BEA9AA-FA94-90F2-49FD-8546A15D8B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5739342" y="3975604"/>
            <a:ext cx="1463735" cy="160297"/>
          </a:xfrm>
          <a:prstGeom prst="roundRect">
            <a:avLst>
              <a:gd name="adj" fmla="val 13343"/>
            </a:avLst>
          </a:prstGeom>
          <a:solidFill>
            <a:srgbClr val="8661C5">
              <a:lumMod val="75000"/>
            </a:srgbClr>
          </a:solidFill>
          <a:ln w="19050" cap="flat" cmpd="sng" algn="ctr">
            <a:noFill/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Foundry IQ</a:t>
            </a:r>
          </a:p>
        </p:txBody>
      </p:sp>
      <p:pic>
        <p:nvPicPr>
          <p:cNvPr id="525" name="Graphic 524">
            <a:extLst>
              <a:ext uri="{FF2B5EF4-FFF2-40B4-BE49-F238E27FC236}">
                <a16:creationId xmlns:a16="http://schemas.microsoft.com/office/drawing/2014/main" id="{911EC323-3D41-2F2E-A640-FB1ACDC72DB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707398" y="3787964"/>
            <a:ext cx="171450" cy="171450"/>
          </a:xfrm>
          <a:prstGeom prst="rect">
            <a:avLst/>
          </a:prstGeom>
          <a:effectLst/>
        </p:spPr>
      </p:pic>
      <p:sp>
        <p:nvSpPr>
          <p:cNvPr id="568" name="TextBox 567">
            <a:extLst>
              <a:ext uri="{FF2B5EF4-FFF2-40B4-BE49-F238E27FC236}">
                <a16:creationId xmlns:a16="http://schemas.microsoft.com/office/drawing/2014/main" id="{8B8F3214-3CD6-43F1-E283-CE710C4EAB5A}"/>
              </a:ext>
            </a:extLst>
          </p:cNvPr>
          <p:cNvSpPr txBox="1"/>
          <p:nvPr/>
        </p:nvSpPr>
        <p:spPr>
          <a:xfrm>
            <a:off x="7357305" y="3821239"/>
            <a:ext cx="212947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Add Foundry to the workloads that need AI.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sp>
        <p:nvSpPr>
          <p:cNvPr id="3" name="Rounded Rectangle 34">
            <a:extLst>
              <a:ext uri="{FF2B5EF4-FFF2-40B4-BE49-F238E27FC236}">
                <a16:creationId xmlns:a16="http://schemas.microsoft.com/office/drawing/2014/main" id="{7E9AA366-A968-082E-967B-A6D4A4D092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5302724" y="2774884"/>
            <a:ext cx="2246145" cy="456862"/>
          </a:xfrm>
          <a:prstGeom prst="roundRect">
            <a:avLst>
              <a:gd name="adj" fmla="val 0"/>
            </a:avLst>
          </a:prstGeom>
          <a:solidFill>
            <a:schemeClr val="accent5">
              <a:lumMod val="20000"/>
              <a:lumOff val="80000"/>
            </a:schemeClr>
          </a:solidFill>
          <a:ln w="12700">
            <a:solidFill>
              <a:schemeClr val="accent5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Application landing zone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Azure VMware Solution workload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BD556291-65EF-5A72-400A-411889E468B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231204" y="2602328"/>
            <a:ext cx="366978" cy="376887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59589751-56FA-F35D-FA22-9C83CDC1536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680149" y="8040729"/>
            <a:ext cx="1524132" cy="518205"/>
          </a:xfrm>
          <a:prstGeom prst="rect">
            <a:avLst/>
          </a:prstGeom>
        </p:spPr>
      </p:pic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BB10092A-FC64-8795-6B26-D5E929C4972C}"/>
              </a:ext>
            </a:extLst>
          </p:cNvPr>
          <p:cNvSpPr/>
          <p:nvPr/>
        </p:nvSpPr>
        <p:spPr>
          <a:xfrm>
            <a:off x="2999777" y="6984396"/>
            <a:ext cx="6876264" cy="653709"/>
          </a:xfrm>
          <a:prstGeom prst="roundRect">
            <a:avLst>
              <a:gd name="adj" fmla="val 0"/>
            </a:avLst>
          </a:prstGeom>
          <a:solidFill>
            <a:srgbClr val="F7F7F7"/>
          </a:solidFill>
          <a:ln w="3175">
            <a:solidFill>
              <a:schemeClr val="bg1">
                <a:lumMod val="50000"/>
                <a:lumOff val="50000"/>
              </a:schemeClr>
            </a:solidFill>
          </a:ln>
          <a:effectLst>
            <a:outerShdw blurRad="50800" sx="99000" sy="99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4572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Data sources</a:t>
            </a:r>
          </a:p>
        </p:txBody>
      </p:sp>
      <p:pic>
        <p:nvPicPr>
          <p:cNvPr id="47" name="Picture 90">
            <a:extLst>
              <a:ext uri="{FF2B5EF4-FFF2-40B4-BE49-F238E27FC236}">
                <a16:creationId xmlns:a16="http://schemas.microsoft.com/office/drawing/2014/main" id="{69A09123-A0BC-DA05-4F10-942976FFC3C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576924" y="7105799"/>
            <a:ext cx="349292" cy="328745"/>
          </a:xfrm>
          <a:prstGeom prst="rect">
            <a:avLst/>
          </a:prstGeom>
        </p:spPr>
      </p:pic>
      <p:sp>
        <p:nvSpPr>
          <p:cNvPr id="48" name="TextBox 98">
            <a:extLst>
              <a:ext uri="{FF2B5EF4-FFF2-40B4-BE49-F238E27FC236}">
                <a16:creationId xmlns:a16="http://schemas.microsoft.com/office/drawing/2014/main" id="{DD27288B-9DFA-B7D1-994F-5C8273FB4266}"/>
              </a:ext>
            </a:extLst>
          </p:cNvPr>
          <p:cNvSpPr txBox="1"/>
          <p:nvPr/>
        </p:nvSpPr>
        <p:spPr>
          <a:xfrm>
            <a:off x="5405690" y="7418666"/>
            <a:ext cx="672682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Dataverse</a:t>
            </a:r>
            <a:endParaRPr kumimoji="0" lang="en-US" sz="9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FCC6EA5C-5A8D-E382-0405-F1C32CA8A429}"/>
              </a:ext>
            </a:extLst>
          </p:cNvPr>
          <p:cNvSpPr/>
          <p:nvPr/>
        </p:nvSpPr>
        <p:spPr>
          <a:xfrm>
            <a:off x="4035903" y="7366067"/>
            <a:ext cx="1015699" cy="25908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On-premises</a:t>
            </a:r>
          </a:p>
        </p:txBody>
      </p:sp>
      <p:pic>
        <p:nvPicPr>
          <p:cNvPr id="50" name="Graphic 49" descr="Building with solid fill">
            <a:extLst>
              <a:ext uri="{FF2B5EF4-FFF2-40B4-BE49-F238E27FC236}">
                <a16:creationId xmlns:a16="http://schemas.microsoft.com/office/drawing/2014/main" id="{4B2F1099-6490-EF67-2718-2E8D32A5346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416419" y="7132595"/>
            <a:ext cx="275152" cy="275152"/>
          </a:xfrm>
          <a:prstGeom prst="rect">
            <a:avLst/>
          </a:prstGeom>
        </p:spPr>
      </p:pic>
      <p:pic>
        <p:nvPicPr>
          <p:cNvPr id="51" name="Graphic 50">
            <a:extLst>
              <a:ext uri="{FF2B5EF4-FFF2-40B4-BE49-F238E27FC236}">
                <a16:creationId xmlns:a16="http://schemas.microsoft.com/office/drawing/2014/main" id="{03BFB8E6-92BF-0625-436B-E6530EDB873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980582" y="7128341"/>
            <a:ext cx="283661" cy="283661"/>
          </a:xfrm>
          <a:prstGeom prst="rect">
            <a:avLst/>
          </a:prstGeom>
        </p:spPr>
      </p:pic>
      <p:sp>
        <p:nvSpPr>
          <p:cNvPr id="52" name="TextBox 51">
            <a:extLst>
              <a:ext uri="{FF2B5EF4-FFF2-40B4-BE49-F238E27FC236}">
                <a16:creationId xmlns:a16="http://schemas.microsoft.com/office/drawing/2014/main" id="{4BEE9F28-FD06-CB60-CEA7-96AEF95F91BE}"/>
              </a:ext>
            </a:extLst>
          </p:cNvPr>
          <p:cNvSpPr txBox="1"/>
          <p:nvPr/>
        </p:nvSpPr>
        <p:spPr>
          <a:xfrm>
            <a:off x="7644083" y="7397290"/>
            <a:ext cx="991523" cy="196641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281933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Azure workloads</a:t>
            </a:r>
          </a:p>
        </p:txBody>
      </p:sp>
      <p:sp>
        <p:nvSpPr>
          <p:cNvPr id="53" name="TextBox 95">
            <a:extLst>
              <a:ext uri="{FF2B5EF4-FFF2-40B4-BE49-F238E27FC236}">
                <a16:creationId xmlns:a16="http://schemas.microsoft.com/office/drawing/2014/main" id="{7060FD65-C299-B8BD-AEDC-602DAA55B9FC}"/>
              </a:ext>
            </a:extLst>
          </p:cNvPr>
          <p:cNvSpPr txBox="1"/>
          <p:nvPr/>
        </p:nvSpPr>
        <p:spPr>
          <a:xfrm>
            <a:off x="6539563" y="7418666"/>
            <a:ext cx="817742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Microsoft 365</a:t>
            </a:r>
          </a:p>
        </p:txBody>
      </p:sp>
      <p:pic>
        <p:nvPicPr>
          <p:cNvPr id="54" name="Picture 53">
            <a:extLst>
              <a:ext uri="{FF2B5EF4-FFF2-40B4-BE49-F238E27FC236}">
                <a16:creationId xmlns:a16="http://schemas.microsoft.com/office/drawing/2014/main" id="{FA722E92-3359-1A20-4C51-6D0E9533F26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1569" y="7128341"/>
            <a:ext cx="283660" cy="283660"/>
          </a:xfrm>
          <a:prstGeom prst="rect">
            <a:avLst/>
          </a:prstGeom>
          <a:solidFill>
            <a:srgbClr val="F9F9F9"/>
          </a:solidFill>
        </p:spPr>
      </p:pic>
      <p:pic>
        <p:nvPicPr>
          <p:cNvPr id="55" name="Graphic 54" descr="Cloud with solid fill">
            <a:extLst>
              <a:ext uri="{FF2B5EF4-FFF2-40B4-BE49-F238E27FC236}">
                <a16:creationId xmlns:a16="http://schemas.microsoft.com/office/drawing/2014/main" id="{1BA16F42-1785-11BC-BDA5-D7F70B6928C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9149594" y="7073847"/>
            <a:ext cx="392649" cy="392649"/>
          </a:xfrm>
          <a:prstGeom prst="rect">
            <a:avLst/>
          </a:prstGeom>
        </p:spPr>
      </p:pic>
      <p:sp>
        <p:nvSpPr>
          <p:cNvPr id="56" name="Rectangle: Rounded Corners 55">
            <a:extLst>
              <a:ext uri="{FF2B5EF4-FFF2-40B4-BE49-F238E27FC236}">
                <a16:creationId xmlns:a16="http://schemas.microsoft.com/office/drawing/2014/main" id="{45E045C9-4F37-9522-9691-A8AE00F6B821}"/>
              </a:ext>
            </a:extLst>
          </p:cNvPr>
          <p:cNvSpPr/>
          <p:nvPr/>
        </p:nvSpPr>
        <p:spPr>
          <a:xfrm>
            <a:off x="8824593" y="7366067"/>
            <a:ext cx="1032066" cy="259086"/>
          </a:xfrm>
          <a:prstGeom prst="round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Other clouds</a:t>
            </a:r>
          </a:p>
        </p:txBody>
      </p:sp>
      <p:pic>
        <p:nvPicPr>
          <p:cNvPr id="57" name="Graphic 56" descr="Database with solid fill">
            <a:extLst>
              <a:ext uri="{FF2B5EF4-FFF2-40B4-BE49-F238E27FC236}">
                <a16:creationId xmlns:a16="http://schemas.microsoft.com/office/drawing/2014/main" id="{4EA8F617-F290-2F65-D7FF-D16E9B18C13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3204688" y="7246866"/>
            <a:ext cx="315583" cy="315583"/>
          </a:xfrm>
          <a:prstGeom prst="rect">
            <a:avLst/>
          </a:prstGeom>
        </p:spPr>
      </p:pic>
      <p:pic>
        <p:nvPicPr>
          <p:cNvPr id="58" name="Graphic 57" descr="Document with solid fill">
            <a:extLst>
              <a:ext uri="{FF2B5EF4-FFF2-40B4-BE49-F238E27FC236}">
                <a16:creationId xmlns:a16="http://schemas.microsoft.com/office/drawing/2014/main" id="{6D697933-A773-62A3-9D64-F2F7FBB3A1A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3479659" y="7257103"/>
            <a:ext cx="315583" cy="315583"/>
          </a:xfrm>
          <a:prstGeom prst="rect">
            <a:avLst/>
          </a:prstGeom>
        </p:spPr>
      </p:pic>
      <p:sp>
        <p:nvSpPr>
          <p:cNvPr id="515" name="Rectangle 514">
            <a:extLst>
              <a:ext uri="{FF2B5EF4-FFF2-40B4-BE49-F238E27FC236}">
                <a16:creationId xmlns:a16="http://schemas.microsoft.com/office/drawing/2014/main" id="{11DA9193-658C-C099-4217-40D7C931F7AC}"/>
              </a:ext>
            </a:extLst>
          </p:cNvPr>
          <p:cNvSpPr/>
          <p:nvPr/>
        </p:nvSpPr>
        <p:spPr>
          <a:xfrm>
            <a:off x="2999777" y="4953994"/>
            <a:ext cx="6876264" cy="1577099"/>
          </a:xfrm>
          <a:prstGeom prst="rect">
            <a:avLst/>
          </a:prstGeom>
          <a:solidFill>
            <a:srgbClr val="F7F7F7"/>
          </a:solidFill>
          <a:ln>
            <a:noFill/>
          </a:ln>
          <a:effectLst>
            <a:outerShdw blurRad="508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Microsoft business, data, and AI solutions</a:t>
            </a:r>
          </a:p>
        </p:txBody>
      </p:sp>
      <p:sp>
        <p:nvSpPr>
          <p:cNvPr id="516" name="Rounded Rectangle 34">
            <a:extLst>
              <a:ext uri="{FF2B5EF4-FFF2-40B4-BE49-F238E27FC236}">
                <a16:creationId xmlns:a16="http://schemas.microsoft.com/office/drawing/2014/main" id="{755842E8-43E3-F4E0-4F45-ED58130FE3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3232551" y="5293324"/>
            <a:ext cx="1950865" cy="922188"/>
          </a:xfrm>
          <a:prstGeom prst="roundRect">
            <a:avLst>
              <a:gd name="adj" fmla="val 6718"/>
            </a:avLst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>
            <a:outerShdw blurRad="50800" sx="99000" sy="99000" algn="ctr" rotWithShape="0">
              <a:prstClr val="black">
                <a:alpha val="40000"/>
              </a:prstClr>
            </a:outerShdw>
          </a:effectLst>
        </p:spPr>
        <p:txBody>
          <a:bodyPr rtlCol="0"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SaaS AI platform </a:t>
            </a:r>
          </a:p>
        </p:txBody>
      </p:sp>
      <p:grpSp>
        <p:nvGrpSpPr>
          <p:cNvPr id="526" name="Group 525">
            <a:extLst>
              <a:ext uri="{FF2B5EF4-FFF2-40B4-BE49-F238E27FC236}">
                <a16:creationId xmlns:a16="http://schemas.microsoft.com/office/drawing/2014/main" id="{2D5D06EF-D807-0606-0586-89F023F221D9}"/>
              </a:ext>
            </a:extLst>
          </p:cNvPr>
          <p:cNvGrpSpPr/>
          <p:nvPr/>
        </p:nvGrpSpPr>
        <p:grpSpPr>
          <a:xfrm>
            <a:off x="3331394" y="5350919"/>
            <a:ext cx="1717055" cy="217868"/>
            <a:chOff x="3427993" y="5501033"/>
            <a:chExt cx="1717055" cy="217868"/>
          </a:xfrm>
        </p:grpSpPr>
        <p:sp>
          <p:nvSpPr>
            <p:cNvPr id="532" name="TextBox 531">
              <a:extLst>
                <a:ext uri="{FF2B5EF4-FFF2-40B4-BE49-F238E27FC236}">
                  <a16:creationId xmlns:a16="http://schemas.microsoft.com/office/drawing/2014/main" id="{20A8BEDE-0218-319E-FD3A-C376D1453008}"/>
                </a:ext>
              </a:extLst>
            </p:cNvPr>
            <p:cNvSpPr txBox="1"/>
            <p:nvPr/>
          </p:nvSpPr>
          <p:spPr>
            <a:xfrm>
              <a:off x="3689908" y="5536709"/>
              <a:ext cx="1455140" cy="15388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281933"/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rPr>
                <a:t>Microsoft Copilot Studio </a:t>
              </a:r>
            </a:p>
          </p:txBody>
        </p:sp>
        <p:pic>
          <p:nvPicPr>
            <p:cNvPr id="537" name="Graphic 536">
              <a:extLst>
                <a:ext uri="{FF2B5EF4-FFF2-40B4-BE49-F238E27FC236}">
                  <a16:creationId xmlns:a16="http://schemas.microsoft.com/office/drawing/2014/main" id="{779FD2D7-31D3-A553-1B90-242DAA6645E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3427993" y="5501033"/>
              <a:ext cx="219431" cy="217868"/>
            </a:xfrm>
            <a:prstGeom prst="rect">
              <a:avLst/>
            </a:prstGeom>
          </p:spPr>
        </p:pic>
      </p:grpSp>
      <p:sp>
        <p:nvSpPr>
          <p:cNvPr id="538" name="Rounded Rectangle 34">
            <a:extLst>
              <a:ext uri="{FF2B5EF4-FFF2-40B4-BE49-F238E27FC236}">
                <a16:creationId xmlns:a16="http://schemas.microsoft.com/office/drawing/2014/main" id="{CF1B69A3-BDB7-0C4B-7946-46BADAA58F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7504681" y="5272369"/>
            <a:ext cx="2121854" cy="960212"/>
          </a:xfrm>
          <a:prstGeom prst="roundRect">
            <a:avLst>
              <a:gd name="adj" fmla="val 5506"/>
            </a:avLst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>
            <a:outerShdw blurRad="63500" sx="99000" sy="99000" algn="ctr" rotWithShape="0">
              <a:prstClr val="black">
                <a:alpha val="40000"/>
              </a:prstClr>
            </a:outerShdw>
          </a:effectLst>
        </p:spPr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1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grpSp>
        <p:nvGrpSpPr>
          <p:cNvPr id="539" name="Group 538">
            <a:extLst>
              <a:ext uri="{FF2B5EF4-FFF2-40B4-BE49-F238E27FC236}">
                <a16:creationId xmlns:a16="http://schemas.microsoft.com/office/drawing/2014/main" id="{40055953-F598-9CA5-2437-E7296B61750D}"/>
              </a:ext>
            </a:extLst>
          </p:cNvPr>
          <p:cNvGrpSpPr/>
          <p:nvPr/>
        </p:nvGrpSpPr>
        <p:grpSpPr>
          <a:xfrm>
            <a:off x="7889293" y="5650190"/>
            <a:ext cx="1351585" cy="711458"/>
            <a:chOff x="6050395" y="8633361"/>
            <a:chExt cx="1351585" cy="711458"/>
          </a:xfrm>
        </p:grpSpPr>
        <p:pic>
          <p:nvPicPr>
            <p:cNvPr id="543" name="Graphic 542">
              <a:extLst>
                <a:ext uri="{FF2B5EF4-FFF2-40B4-BE49-F238E27FC236}">
                  <a16:creationId xmlns:a16="http://schemas.microsoft.com/office/drawing/2014/main" id="{8EF355B1-5CC6-B958-D495-D6E7726CF98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6051992" y="8633361"/>
              <a:ext cx="146051" cy="146051"/>
            </a:xfrm>
            <a:prstGeom prst="rect">
              <a:avLst/>
            </a:prstGeom>
          </p:spPr>
        </p:pic>
        <p:sp>
          <p:nvSpPr>
            <p:cNvPr id="544" name="TextBox 95">
              <a:extLst>
                <a:ext uri="{FF2B5EF4-FFF2-40B4-BE49-F238E27FC236}">
                  <a16:creationId xmlns:a16="http://schemas.microsoft.com/office/drawing/2014/main" id="{E14320A1-FC1B-9E51-AEA5-14691F96267F}"/>
                </a:ext>
              </a:extLst>
            </p:cNvPr>
            <p:cNvSpPr txBox="1"/>
            <p:nvPr/>
          </p:nvSpPr>
          <p:spPr>
            <a:xfrm>
              <a:off x="6050395" y="8636933"/>
              <a:ext cx="1351585" cy="70788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rPr>
                <a:t>Microsoft 365 Copilot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1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AI for work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endParaRPr>
            </a:p>
          </p:txBody>
        </p:sp>
      </p:grpSp>
      <p:grpSp>
        <p:nvGrpSpPr>
          <p:cNvPr id="545" name="Group 544">
            <a:extLst>
              <a:ext uri="{FF2B5EF4-FFF2-40B4-BE49-F238E27FC236}">
                <a16:creationId xmlns:a16="http://schemas.microsoft.com/office/drawing/2014/main" id="{6F62C864-35EC-1C5B-2114-E85A54F41F03}"/>
              </a:ext>
            </a:extLst>
          </p:cNvPr>
          <p:cNvGrpSpPr/>
          <p:nvPr/>
        </p:nvGrpSpPr>
        <p:grpSpPr>
          <a:xfrm>
            <a:off x="5550686" y="5267310"/>
            <a:ext cx="1741246" cy="971890"/>
            <a:chOff x="4412147" y="10333215"/>
            <a:chExt cx="1741246" cy="971890"/>
          </a:xfrm>
        </p:grpSpPr>
        <p:sp>
          <p:nvSpPr>
            <p:cNvPr id="546" name="Rounded Rectangle 34">
              <a:extLst>
                <a:ext uri="{FF2B5EF4-FFF2-40B4-BE49-F238E27FC236}">
                  <a16:creationId xmlns:a16="http://schemas.microsoft.com/office/drawing/2014/main" id="{86ADFE5C-8167-74BB-B2EB-49E46BE220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/>
          </p:nvSpPr>
          <p:spPr bwMode="auto">
            <a:xfrm>
              <a:off x="4412147" y="10333215"/>
              <a:ext cx="1741246" cy="971890"/>
            </a:xfrm>
            <a:prstGeom prst="roundRect">
              <a:avLst>
                <a:gd name="adj" fmla="val 5896"/>
              </a:avLst>
            </a:prstGeom>
            <a:solidFill>
              <a:srgbClr val="FFFFFF"/>
            </a:solidFill>
            <a:ln w="12700" cap="flat" cmpd="sng" algn="ctr">
              <a:noFill/>
              <a:prstDash val="solid"/>
              <a:miter lim="800000"/>
            </a:ln>
            <a:effectLst>
              <a:outerShdw blurRad="63500" sx="99000" sy="99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b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SaaS data and analytics platform</a:t>
              </a:r>
            </a:p>
          </p:txBody>
        </p:sp>
        <p:pic>
          <p:nvPicPr>
            <p:cNvPr id="547" name="Picture 546">
              <a:extLst>
                <a:ext uri="{FF2B5EF4-FFF2-40B4-BE49-F238E27FC236}">
                  <a16:creationId xmlns:a16="http://schemas.microsoft.com/office/drawing/2014/main" id="{26F95940-016E-7033-526F-C96B782AE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81352" y="10432207"/>
              <a:ext cx="179792" cy="179792"/>
            </a:xfrm>
            <a:prstGeom prst="rect">
              <a:avLst/>
            </a:prstGeom>
          </p:spPr>
        </p:pic>
        <p:sp>
          <p:nvSpPr>
            <p:cNvPr id="548" name="Rectangle: Rounded Corners 547">
              <a:extLst>
                <a:ext uri="{FF2B5EF4-FFF2-40B4-BE49-F238E27FC236}">
                  <a16:creationId xmlns:a16="http://schemas.microsoft.com/office/drawing/2014/main" id="{2E4F563A-CB32-0E75-B7A2-D5D6EEA4B87D}"/>
                </a:ext>
              </a:extLst>
            </p:cNvPr>
            <p:cNvSpPr/>
            <p:nvPr/>
          </p:nvSpPr>
          <p:spPr>
            <a:xfrm>
              <a:off x="4579622" y="10416824"/>
              <a:ext cx="1249824" cy="170925"/>
            </a:xfrm>
            <a:prstGeom prst="round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rPr>
                <a:t>Microsoft Fabric</a:t>
              </a:r>
            </a:p>
          </p:txBody>
        </p:sp>
        <p:sp>
          <p:nvSpPr>
            <p:cNvPr id="549" name="Rounded Rectangle 34">
              <a:extLst>
                <a:ext uri="{FF2B5EF4-FFF2-40B4-BE49-F238E27FC236}">
                  <a16:creationId xmlns:a16="http://schemas.microsoft.com/office/drawing/2014/main" id="{2B190785-583C-3377-8C9F-8B76C6433D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/>
          </p:nvSpPr>
          <p:spPr bwMode="auto">
            <a:xfrm>
              <a:off x="4553519" y="10735148"/>
              <a:ext cx="1520500" cy="182096"/>
            </a:xfrm>
            <a:prstGeom prst="roundRect">
              <a:avLst>
                <a:gd name="adj" fmla="val 13343"/>
              </a:avLst>
            </a:prstGeom>
            <a:solidFill>
              <a:srgbClr val="B9DCD2">
                <a:lumMod val="50000"/>
              </a:srgbClr>
            </a:solidFill>
            <a:ln w="19050" cap="flat" cmpd="sng" algn="ctr">
              <a:noFill/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rPr>
                <a:t>Fabric IQ</a:t>
              </a:r>
            </a:p>
          </p:txBody>
        </p:sp>
      </p:grpSp>
      <p:sp>
        <p:nvSpPr>
          <p:cNvPr id="550" name="Rounded Rectangle 34">
            <a:extLst>
              <a:ext uri="{FF2B5EF4-FFF2-40B4-BE49-F238E27FC236}">
                <a16:creationId xmlns:a16="http://schemas.microsoft.com/office/drawing/2014/main" id="{5BDA421E-A29C-2122-2E0E-A108F2668D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7723371" y="5847915"/>
            <a:ext cx="1739900" cy="182096"/>
          </a:xfrm>
          <a:prstGeom prst="roundRect">
            <a:avLst>
              <a:gd name="adj" fmla="val 13343"/>
            </a:avLst>
          </a:prstGeom>
          <a:solidFill>
            <a:srgbClr val="0078D3">
              <a:lumMod val="75000"/>
            </a:srgbClr>
          </a:solidFill>
          <a:ln w="19050" cap="flat" cmpd="sng" algn="ctr">
            <a:noFill/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Work IQ</a:t>
            </a:r>
          </a:p>
        </p:txBody>
      </p:sp>
      <p:grpSp>
        <p:nvGrpSpPr>
          <p:cNvPr id="551" name="Group 550">
            <a:extLst>
              <a:ext uri="{FF2B5EF4-FFF2-40B4-BE49-F238E27FC236}">
                <a16:creationId xmlns:a16="http://schemas.microsoft.com/office/drawing/2014/main" id="{F5EBB92A-DF52-E006-CE40-FA415640203B}"/>
              </a:ext>
            </a:extLst>
          </p:cNvPr>
          <p:cNvGrpSpPr/>
          <p:nvPr/>
        </p:nvGrpSpPr>
        <p:grpSpPr>
          <a:xfrm>
            <a:off x="7592988" y="5325101"/>
            <a:ext cx="1161013" cy="242985"/>
            <a:chOff x="5837618" y="5140719"/>
            <a:chExt cx="1161013" cy="242985"/>
          </a:xfrm>
        </p:grpSpPr>
        <p:pic>
          <p:nvPicPr>
            <p:cNvPr id="552" name="Picture 551">
              <a:extLst>
                <a:ext uri="{FF2B5EF4-FFF2-40B4-BE49-F238E27FC236}">
                  <a16:creationId xmlns:a16="http://schemas.microsoft.com/office/drawing/2014/main" id="{00208835-D739-179A-18E4-031BDB87B250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7618" y="5140719"/>
              <a:ext cx="242985" cy="242985"/>
            </a:xfrm>
            <a:prstGeom prst="rect">
              <a:avLst/>
            </a:prstGeom>
            <a:solidFill>
              <a:srgbClr val="F9F9F9"/>
            </a:solidFill>
          </p:spPr>
        </p:pic>
        <p:sp>
          <p:nvSpPr>
            <p:cNvPr id="553" name="TextBox 95">
              <a:extLst>
                <a:ext uri="{FF2B5EF4-FFF2-40B4-BE49-F238E27FC236}">
                  <a16:creationId xmlns:a16="http://schemas.microsoft.com/office/drawing/2014/main" id="{DA435D16-4588-0E01-C1BD-0B541EF0A478}"/>
                </a:ext>
              </a:extLst>
            </p:cNvPr>
            <p:cNvSpPr txBox="1"/>
            <p:nvPr/>
          </p:nvSpPr>
          <p:spPr>
            <a:xfrm>
              <a:off x="6061483" y="5189972"/>
              <a:ext cx="937148" cy="153888"/>
            </a:xfrm>
            <a:prstGeom prst="rect">
              <a:avLst/>
            </a:prstGeom>
            <a:noFill/>
            <a:effectLst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rPr>
                <a:t>Microsoft 365</a:t>
              </a:r>
            </a:p>
          </p:txBody>
        </p:sp>
      </p:grpSp>
      <p:sp>
        <p:nvSpPr>
          <p:cNvPr id="554" name="Rounded Rectangle 34">
            <a:extLst>
              <a:ext uri="{FF2B5EF4-FFF2-40B4-BE49-F238E27FC236}">
                <a16:creationId xmlns:a16="http://schemas.microsoft.com/office/drawing/2014/main" id="{929AF365-A71C-1AA0-C02E-39FEB65964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3452037" y="5669244"/>
            <a:ext cx="1527392" cy="172862"/>
          </a:xfrm>
          <a:prstGeom prst="roundRect">
            <a:avLst>
              <a:gd name="adj" fmla="val 13343"/>
            </a:avLst>
          </a:prstGeom>
          <a:solidFill>
            <a:srgbClr val="F2F2F2"/>
          </a:solidFill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Agents and workflows</a:t>
            </a:r>
          </a:p>
        </p:txBody>
      </p:sp>
      <p:sp>
        <p:nvSpPr>
          <p:cNvPr id="555" name="Diamond 554">
            <a:extLst>
              <a:ext uri="{FF2B5EF4-FFF2-40B4-BE49-F238E27FC236}">
                <a16:creationId xmlns:a16="http://schemas.microsoft.com/office/drawing/2014/main" id="{30E7A924-8ECE-2436-72A4-3B18BEF2EBB1}"/>
              </a:ext>
            </a:extLst>
          </p:cNvPr>
          <p:cNvSpPr/>
          <p:nvPr/>
        </p:nvSpPr>
        <p:spPr>
          <a:xfrm>
            <a:off x="6415141" y="6671546"/>
            <a:ext cx="9144" cy="9144"/>
          </a:xfrm>
          <a:prstGeom prst="diamond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Sans Text Semilight"/>
              <a:ea typeface="+mn-ea"/>
              <a:cs typeface="+mn-cs"/>
            </a:endParaRPr>
          </a:p>
        </p:txBody>
      </p:sp>
      <p:sp>
        <p:nvSpPr>
          <p:cNvPr id="567" name="Rounded Rectangle 34">
            <a:extLst>
              <a:ext uri="{FF2B5EF4-FFF2-40B4-BE49-F238E27FC236}">
                <a16:creationId xmlns:a16="http://schemas.microsoft.com/office/drawing/2014/main" id="{9395271C-C66C-4397-0F42-759DDA2F6E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2219424" y="-857707"/>
            <a:ext cx="2246145" cy="456862"/>
          </a:xfrm>
          <a:prstGeom prst="roundRect">
            <a:avLst>
              <a:gd name="adj" fmla="val 0"/>
            </a:avLst>
          </a:prstGeom>
          <a:solidFill>
            <a:schemeClr val="accent5">
              <a:lumMod val="20000"/>
              <a:lumOff val="80000"/>
            </a:schemeClr>
          </a:solidFill>
          <a:ln w="12700">
            <a:solidFill>
              <a:schemeClr val="accent5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Azure VMware Solution</a:t>
            </a:r>
          </a:p>
        </p:txBody>
      </p:sp>
      <p:pic>
        <p:nvPicPr>
          <p:cNvPr id="570" name="Graphic 569">
            <a:extLst>
              <a:ext uri="{FF2B5EF4-FFF2-40B4-BE49-F238E27FC236}">
                <a16:creationId xmlns:a16="http://schemas.microsoft.com/office/drawing/2014/main" id="{E38F142B-0E00-30ED-DFD8-62115C10D48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147904" y="-1030263"/>
            <a:ext cx="366978" cy="376887"/>
          </a:xfrm>
          <a:prstGeom prst="rect">
            <a:avLst/>
          </a:prstGeom>
        </p:spPr>
      </p:pic>
      <p:cxnSp>
        <p:nvCxnSpPr>
          <p:cNvPr id="571" name="Straight Arrow Connector 570">
            <a:extLst>
              <a:ext uri="{FF2B5EF4-FFF2-40B4-BE49-F238E27FC236}">
                <a16:creationId xmlns:a16="http://schemas.microsoft.com/office/drawing/2014/main" id="{C59D3120-345C-4925-F9DC-234E91814C66}"/>
              </a:ext>
            </a:extLst>
          </p:cNvPr>
          <p:cNvCxnSpPr>
            <a:cxnSpLocks/>
            <a:stCxn id="515" idx="0"/>
            <a:endCxn id="31" idx="2"/>
          </p:cNvCxnSpPr>
          <p:nvPr/>
        </p:nvCxnSpPr>
        <p:spPr>
          <a:xfrm flipV="1">
            <a:off x="6437909" y="4406899"/>
            <a:ext cx="0" cy="547095"/>
          </a:xfrm>
          <a:prstGeom prst="straightConnector1">
            <a:avLst/>
          </a:prstGeom>
          <a:ln>
            <a:solidFill>
              <a:schemeClr val="bg1"/>
            </a:solidFill>
            <a:prstDash val="dash"/>
            <a:headEnd type="triangl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2" name="Straight Arrow Connector 571">
            <a:extLst>
              <a:ext uri="{FF2B5EF4-FFF2-40B4-BE49-F238E27FC236}">
                <a16:creationId xmlns:a16="http://schemas.microsoft.com/office/drawing/2014/main" id="{1E1012F4-48BE-0B5B-3F46-88A800C8FCF5}"/>
              </a:ext>
            </a:extLst>
          </p:cNvPr>
          <p:cNvCxnSpPr>
            <a:cxnSpLocks/>
            <a:stCxn id="515" idx="2"/>
            <a:endCxn id="46" idx="0"/>
          </p:cNvCxnSpPr>
          <p:nvPr/>
        </p:nvCxnSpPr>
        <p:spPr>
          <a:xfrm>
            <a:off x="6437909" y="6531093"/>
            <a:ext cx="0" cy="453303"/>
          </a:xfrm>
          <a:prstGeom prst="straightConnector1">
            <a:avLst/>
          </a:prstGeom>
          <a:ln>
            <a:solidFill>
              <a:schemeClr val="bg1"/>
            </a:solidFill>
            <a:prstDash val="dash"/>
            <a:headEnd type="triangl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61">
            <a:extLst>
              <a:ext uri="{FF2B5EF4-FFF2-40B4-BE49-F238E27FC236}">
                <a16:creationId xmlns:a16="http://schemas.microsoft.com/office/drawing/2014/main" id="{9C49E42A-B4EA-DA6F-0B6D-A904E42DDEEE}"/>
              </a:ext>
            </a:extLst>
          </p:cNvPr>
          <p:cNvSpPr txBox="1"/>
          <p:nvPr/>
        </p:nvSpPr>
        <p:spPr>
          <a:xfrm>
            <a:off x="3532923" y="6675835"/>
            <a:ext cx="5806019" cy="215444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Data sources can be integrated, governed, and secured across Azure and Microsoft platforms.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61983FD4-2814-BB35-91ED-392399914500}"/>
              </a:ext>
            </a:extLst>
          </p:cNvPr>
          <p:cNvSpPr txBox="1"/>
          <p:nvPr/>
        </p:nvSpPr>
        <p:spPr>
          <a:xfrm>
            <a:off x="4421415" y="4582002"/>
            <a:ext cx="4039747" cy="215444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Microsoft business, data, and AI solutions integrate with Azure and each other.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18048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CC4682-6CD7-4EB1-54D3-E7B578446F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" name="Rectangle 564">
            <a:extLst>
              <a:ext uri="{FF2B5EF4-FFF2-40B4-BE49-F238E27FC236}">
                <a16:creationId xmlns:a16="http://schemas.microsoft.com/office/drawing/2014/main" id="{93CFDD06-8EFB-5183-2CF7-9C5B3891E6EB}"/>
              </a:ext>
            </a:extLst>
          </p:cNvPr>
          <p:cNvSpPr/>
          <p:nvPr/>
        </p:nvSpPr>
        <p:spPr>
          <a:xfrm>
            <a:off x="-590353" y="-2396686"/>
            <a:ext cx="13076725" cy="1201232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rPr>
              <a:t>Microsoft’s Cloud Adoption Framework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"/>
                <a:ea typeface="Calibri" panose="020F0502020204030204" pitchFamily="34" charset="0"/>
                <a:cs typeface="Calibri" panose="020F0502020204030204" pitchFamily="34" charset="0"/>
              </a:rPr>
              <a:t>Azure VMware Solution in an Azure landing zone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"/>
                <a:ea typeface="Calibri" panose="020F0502020204030204" pitchFamily="34" charset="0"/>
                <a:cs typeface="Calibri" panose="020F0502020204030204" pitchFamily="34" charset="0"/>
              </a:rPr>
              <a:t>Detailed c</a:t>
            </a:r>
            <a:r>
              <a:rPr kumimoji="0" lang="en-US" sz="14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"/>
                <a:ea typeface="Calibri" panose="020F0502020204030204" pitchFamily="34" charset="0"/>
                <a:cs typeface="Calibri" panose="020F0502020204030204" pitchFamily="34" charset="0"/>
              </a:rPr>
              <a:t>onceptual</a:t>
            </a: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"/>
                <a:ea typeface="Calibri" panose="020F0502020204030204" pitchFamily="34" charset="0"/>
                <a:cs typeface="Calibri" panose="020F0502020204030204" pitchFamily="34" charset="0"/>
              </a:rPr>
              <a:t> architecture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 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5E042EC2-4BB2-913C-C0F4-5942B7AC6FB4}"/>
              </a:ext>
            </a:extLst>
          </p:cNvPr>
          <p:cNvGrpSpPr/>
          <p:nvPr/>
        </p:nvGrpSpPr>
        <p:grpSpPr>
          <a:xfrm>
            <a:off x="140892" y="-1443785"/>
            <a:ext cx="11619815" cy="10231988"/>
            <a:chOff x="1141920" y="-442761"/>
            <a:chExt cx="11619815" cy="10231988"/>
          </a:xfrm>
        </p:grpSpPr>
        <p:sp>
          <p:nvSpPr>
            <p:cNvPr id="10" name="Rounded Rectangle 34">
              <a:extLst>
                <a:ext uri="{FF2B5EF4-FFF2-40B4-BE49-F238E27FC236}">
                  <a16:creationId xmlns:a16="http://schemas.microsoft.com/office/drawing/2014/main" id="{37AF01EA-9523-564B-3125-E12A1075B6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/>
          </p:nvSpPr>
          <p:spPr bwMode="auto">
            <a:xfrm>
              <a:off x="1141920" y="-442761"/>
              <a:ext cx="11619815" cy="10231988"/>
            </a:xfrm>
            <a:prstGeom prst="roundRect">
              <a:avLst>
                <a:gd name="adj" fmla="val 59"/>
              </a:avLst>
            </a:prstGeom>
            <a:solidFill>
              <a:srgbClr val="FFFFFF"/>
            </a:solidFill>
            <a:ln w="3175" cap="flat" cmpd="sng" algn="ctr">
              <a:solidFill>
                <a:schemeClr val="bg1">
                  <a:lumMod val="50000"/>
                  <a:lumOff val="50000"/>
                </a:schemeClr>
              </a:solidFill>
              <a:prstDash val="solid"/>
              <a:miter lim="800000"/>
            </a:ln>
            <a:effectLst>
              <a:outerShdw blurRad="508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t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rPr>
                <a:t>Unified identity, security, and governance</a:t>
              </a:r>
            </a:p>
          </p:txBody>
        </p:sp>
        <p:sp>
          <p:nvSpPr>
            <p:cNvPr id="11" name="Rounded Rectangle 34">
              <a:extLst>
                <a:ext uri="{FF2B5EF4-FFF2-40B4-BE49-F238E27FC236}">
                  <a16:creationId xmlns:a16="http://schemas.microsoft.com/office/drawing/2014/main" id="{7CBDB72A-CBB9-F91A-725A-0CDA6A4315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/>
          </p:nvSpPr>
          <p:spPr bwMode="auto">
            <a:xfrm>
              <a:off x="3181875" y="-27045"/>
              <a:ext cx="1744434" cy="495574"/>
            </a:xfrm>
            <a:prstGeom prst="roundRect">
              <a:avLst>
                <a:gd name="adj" fmla="val 0"/>
              </a:avLst>
            </a:prstGeom>
            <a:solidFill>
              <a:srgbClr val="FFFFFF"/>
            </a:solidFill>
            <a:ln w="3175" cap="flat" cmpd="sng" algn="ctr">
              <a:noFill/>
              <a:prstDash val="solid"/>
              <a:miter lim="800000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t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50" b="1" i="0" u="none" strike="noStrike" kern="0" cap="none" spc="0" normalizeH="0" baseline="0" noProof="0" dirty="0">
                <a:ln>
                  <a:noFill/>
                </a:ln>
                <a:solidFill>
                  <a:srgbClr val="0078D3">
                    <a:lumMod val="75000"/>
                  </a:srgbClr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50" b="1" i="0" u="none" strike="noStrike" kern="0" cap="none" spc="0" normalizeH="0" baseline="0" noProof="0" dirty="0">
                <a:ln>
                  <a:noFill/>
                </a:ln>
                <a:solidFill>
                  <a:srgbClr val="0078D3">
                    <a:lumMod val="75000"/>
                  </a:srgbClr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50" b="1" i="0" u="none" strike="noStrike" kern="0" cap="none" spc="0" normalizeH="0" baseline="0" noProof="0" dirty="0">
                <a:ln>
                  <a:noFill/>
                </a:ln>
                <a:solidFill>
                  <a:srgbClr val="0078D3">
                    <a:lumMod val="75000"/>
                  </a:srgbClr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50" b="1" i="0" u="none" strike="noStrike" kern="0" cap="none" spc="0" normalizeH="0" baseline="0" noProof="0" dirty="0">
                <a:ln>
                  <a:noFill/>
                </a:ln>
                <a:solidFill>
                  <a:srgbClr val="0078D3">
                    <a:lumMod val="75000"/>
                  </a:srgbClr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" b="1" i="0" u="none" strike="noStrike" kern="0" cap="none" spc="0" normalizeH="0" baseline="0" noProof="0" dirty="0">
                <a:ln>
                  <a:noFill/>
                </a:ln>
                <a:solidFill>
                  <a:srgbClr val="0078D3">
                    <a:lumMod val="75000"/>
                  </a:srgbClr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FF275E3B-0654-2CB2-12B0-C5493FD472A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15435" t="6103" r="14388" b="26029"/>
            <a:stretch>
              <a:fillRect/>
            </a:stretch>
          </p:blipFill>
          <p:spPr>
            <a:xfrm>
              <a:off x="3272906" y="66256"/>
              <a:ext cx="228511" cy="220993"/>
            </a:xfrm>
            <a:prstGeom prst="rect">
              <a:avLst/>
            </a:prstGeom>
          </p:spPr>
        </p:pic>
        <p:sp>
          <p:nvSpPr>
            <p:cNvPr id="14" name="Google Shape;3000;p241">
              <a:extLst>
                <a:ext uri="{FF2B5EF4-FFF2-40B4-BE49-F238E27FC236}">
                  <a16:creationId xmlns:a16="http://schemas.microsoft.com/office/drawing/2014/main" id="{28D18E2C-D69E-AFD5-E93A-CC97D193CA00}"/>
                </a:ext>
              </a:extLst>
            </p:cNvPr>
            <p:cNvSpPr txBox="1"/>
            <p:nvPr/>
          </p:nvSpPr>
          <p:spPr>
            <a:xfrm>
              <a:off x="3486680" y="20797"/>
              <a:ext cx="1443799" cy="2762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none" lIns="121193" tIns="60580" rIns="121193" bIns="60580" anchor="t" anchorCtr="0">
              <a:spAutoFit/>
            </a:bodyPr>
            <a:lstStyle/>
            <a:p>
              <a:pPr marL="0" marR="0" lvl="0" indent="0" algn="l" defTabSz="91010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600"/>
                <a:buFontTx/>
                <a:buNone/>
                <a:tabLst/>
                <a:defRPr/>
              </a:pPr>
              <a:r>
                <a:rPr kumimoji="0" lang="en-US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rPr>
                <a:t>Microsoft Agent 365</a:t>
              </a:r>
              <a:endParaRPr kumimoji="0" lang="en-US" sz="1000" b="0" i="0" u="none" strike="noStrike" kern="0" cap="none" spc="0" normalizeH="0" baseline="0" noProof="0" dirty="0">
                <a:ln w="3175"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 panose="020B0702040204020203" pitchFamily="34" charset="0"/>
                <a:ea typeface="+mj-lt"/>
                <a:cs typeface="Segoe UI Semibold" panose="020B0702040204020203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B286399-4B36-DFE5-81B4-14961D852794}"/>
                </a:ext>
              </a:extLst>
            </p:cNvPr>
            <p:cNvSpPr txBox="1"/>
            <p:nvPr/>
          </p:nvSpPr>
          <p:spPr>
            <a:xfrm>
              <a:off x="3752775" y="182468"/>
              <a:ext cx="1138934" cy="23774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Control agents</a:t>
              </a:r>
            </a:p>
          </p:txBody>
        </p:sp>
        <p:sp>
          <p:nvSpPr>
            <p:cNvPr id="18" name="Rounded Rectangle 34">
              <a:extLst>
                <a:ext uri="{FF2B5EF4-FFF2-40B4-BE49-F238E27FC236}">
                  <a16:creationId xmlns:a16="http://schemas.microsoft.com/office/drawing/2014/main" id="{3AB1B815-8127-2C07-79C3-93FA274F47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/>
          </p:nvSpPr>
          <p:spPr bwMode="auto">
            <a:xfrm>
              <a:off x="7082807" y="-28633"/>
              <a:ext cx="1539272" cy="503174"/>
            </a:xfrm>
            <a:prstGeom prst="roundRect">
              <a:avLst>
                <a:gd name="adj" fmla="val 4249"/>
              </a:avLst>
            </a:prstGeom>
            <a:solidFill>
              <a:srgbClr val="FFFFFF"/>
            </a:solidFill>
            <a:ln w="3175" cap="flat" cmpd="sng" algn="ctr">
              <a:noFill/>
              <a:prstDash val="solid"/>
              <a:miter lim="800000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t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50" b="1" i="0" u="none" strike="noStrike" kern="0" cap="none" spc="0" normalizeH="0" baseline="0" noProof="0">
                <a:ln>
                  <a:noFill/>
                </a:ln>
                <a:solidFill>
                  <a:srgbClr val="0078D3">
                    <a:lumMod val="75000"/>
                  </a:srgbClr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50" b="1" i="0" u="none" strike="noStrike" kern="0" cap="none" spc="0" normalizeH="0" baseline="0" noProof="0">
                <a:ln>
                  <a:noFill/>
                </a:ln>
                <a:solidFill>
                  <a:srgbClr val="0078D3">
                    <a:lumMod val="75000"/>
                  </a:srgbClr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50" b="1" i="0" u="none" strike="noStrike" kern="0" cap="none" spc="0" normalizeH="0" baseline="0" noProof="0">
                <a:ln>
                  <a:noFill/>
                </a:ln>
                <a:solidFill>
                  <a:srgbClr val="0078D3">
                    <a:lumMod val="75000"/>
                  </a:srgbClr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50" b="1" i="0" u="none" strike="noStrike" kern="0" cap="none" spc="0" normalizeH="0" baseline="0" noProof="0">
                <a:ln>
                  <a:noFill/>
                </a:ln>
                <a:solidFill>
                  <a:srgbClr val="0078D3">
                    <a:lumMod val="75000"/>
                  </a:srgbClr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" b="1" i="0" u="none" strike="noStrike" kern="0" cap="none" spc="0" normalizeH="0" baseline="0" noProof="0">
                <a:ln>
                  <a:noFill/>
                </a:ln>
                <a:solidFill>
                  <a:srgbClr val="0078D3">
                    <a:lumMod val="75000"/>
                  </a:srgbClr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2C7A745C-EA1A-48DA-C0FB-512662DBE5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60923" y="48028"/>
              <a:ext cx="231375" cy="234589"/>
            </a:xfrm>
            <a:prstGeom prst="rect">
              <a:avLst/>
            </a:prstGeom>
          </p:spPr>
        </p:pic>
        <p:sp>
          <p:nvSpPr>
            <p:cNvPr id="21" name="Google Shape;3000;p241">
              <a:extLst>
                <a:ext uri="{FF2B5EF4-FFF2-40B4-BE49-F238E27FC236}">
                  <a16:creationId xmlns:a16="http://schemas.microsoft.com/office/drawing/2014/main" id="{3145F891-BE13-F58D-4844-9B71B1A186DB}"/>
                </a:ext>
              </a:extLst>
            </p:cNvPr>
            <p:cNvSpPr txBox="1"/>
            <p:nvPr/>
          </p:nvSpPr>
          <p:spPr>
            <a:xfrm>
              <a:off x="7379944" y="27762"/>
              <a:ext cx="1144038" cy="2762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193" tIns="60580" rIns="121193" bIns="60580" anchor="t" anchorCtr="0">
              <a:spAutoFit/>
            </a:bodyPr>
            <a:lstStyle/>
            <a:p>
              <a:pPr marL="0" marR="0" lvl="0" indent="0" algn="l" defTabSz="91010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600"/>
                <a:buFontTx/>
                <a:buNone/>
                <a:tabLst/>
                <a:defRPr/>
              </a:pPr>
              <a:r>
                <a:rPr kumimoji="0" lang="en-US" sz="10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rPr>
                <a:t>Microsoft Entra</a:t>
              </a:r>
              <a:endParaRPr kumimoji="0" lang="en-US" sz="1000" b="0" i="0" u="none" strike="noStrike" kern="0" cap="none" spc="0" normalizeH="0" baseline="0" noProof="0">
                <a:ln w="3175"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 panose="020B0702040204020203" pitchFamily="34" charset="0"/>
                <a:ea typeface="+mj-lt"/>
                <a:cs typeface="Segoe UI Semibold" panose="020B0702040204020203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011747F-C0F4-FB89-05C4-92C59641B6A4}"/>
                </a:ext>
              </a:extLst>
            </p:cNvPr>
            <p:cNvSpPr txBox="1"/>
            <p:nvPr/>
          </p:nvSpPr>
          <p:spPr>
            <a:xfrm>
              <a:off x="7583761" y="195541"/>
              <a:ext cx="894715" cy="23774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1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Unified identity</a:t>
              </a:r>
            </a:p>
          </p:txBody>
        </p:sp>
        <p:sp>
          <p:nvSpPr>
            <p:cNvPr id="28" name="Rounded Rectangle 34">
              <a:extLst>
                <a:ext uri="{FF2B5EF4-FFF2-40B4-BE49-F238E27FC236}">
                  <a16:creationId xmlns:a16="http://schemas.microsoft.com/office/drawing/2014/main" id="{206E08D8-910D-C764-106F-F14664F557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/>
          </p:nvSpPr>
          <p:spPr bwMode="auto">
            <a:xfrm>
              <a:off x="5248120" y="-27045"/>
              <a:ext cx="1552302" cy="495574"/>
            </a:xfrm>
            <a:prstGeom prst="roundRect">
              <a:avLst>
                <a:gd name="adj" fmla="val 4249"/>
              </a:avLst>
            </a:prstGeom>
            <a:solidFill>
              <a:srgbClr val="FFFFFF"/>
            </a:solidFill>
            <a:ln w="3175" cap="flat" cmpd="sng" algn="ctr">
              <a:noFill/>
              <a:prstDash val="solid"/>
              <a:miter lim="800000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t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50" b="1" i="0" u="none" strike="noStrike" kern="0" cap="none" spc="0" normalizeH="0" baseline="0" noProof="0" dirty="0">
                <a:ln>
                  <a:noFill/>
                </a:ln>
                <a:solidFill>
                  <a:srgbClr val="0078D3">
                    <a:lumMod val="75000"/>
                  </a:srgbClr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50" b="1" i="0" u="none" strike="noStrike" kern="0" cap="none" spc="0" normalizeH="0" baseline="0" noProof="0" dirty="0">
                <a:ln>
                  <a:noFill/>
                </a:ln>
                <a:solidFill>
                  <a:srgbClr val="0078D3">
                    <a:lumMod val="75000"/>
                  </a:srgbClr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50" b="1" i="0" u="none" strike="noStrike" kern="0" cap="none" spc="0" normalizeH="0" baseline="0" noProof="0" dirty="0">
                <a:ln>
                  <a:noFill/>
                </a:ln>
                <a:solidFill>
                  <a:srgbClr val="0078D3">
                    <a:lumMod val="75000"/>
                  </a:srgbClr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50" b="1" i="0" u="none" strike="noStrike" kern="0" cap="none" spc="0" normalizeH="0" baseline="0" noProof="0" dirty="0">
                <a:ln>
                  <a:noFill/>
                </a:ln>
                <a:solidFill>
                  <a:srgbClr val="0078D3">
                    <a:lumMod val="75000"/>
                  </a:srgbClr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" b="1" i="0" u="none" strike="noStrike" kern="0" cap="none" spc="0" normalizeH="0" baseline="0" noProof="0" dirty="0">
                <a:ln>
                  <a:noFill/>
                </a:ln>
                <a:solidFill>
                  <a:srgbClr val="0078D3">
                    <a:lumMod val="75000"/>
                  </a:srgbClr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E69E077F-BF35-043F-C42F-E5B3A4939B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932" t="6932" r="6932" b="6932"/>
            <a:stretch/>
          </p:blipFill>
          <p:spPr bwMode="auto">
            <a:xfrm>
              <a:off x="5329232" y="78048"/>
              <a:ext cx="203941" cy="20756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7" name="Google Shape;3000;p241">
              <a:extLst>
                <a:ext uri="{FF2B5EF4-FFF2-40B4-BE49-F238E27FC236}">
                  <a16:creationId xmlns:a16="http://schemas.microsoft.com/office/drawing/2014/main" id="{AC3F0A4F-3B89-7EE6-7B89-439AA592D09E}"/>
                </a:ext>
              </a:extLst>
            </p:cNvPr>
            <p:cNvSpPr txBox="1"/>
            <p:nvPr/>
          </p:nvSpPr>
          <p:spPr>
            <a:xfrm>
              <a:off x="5491225" y="27501"/>
              <a:ext cx="1384489" cy="2762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none" lIns="121193" tIns="60580" rIns="121193" bIns="60580" anchor="t" anchorCtr="0">
              <a:spAutoFit/>
            </a:bodyPr>
            <a:lstStyle/>
            <a:p>
              <a:pPr marL="0" marR="0" lvl="0" indent="0" algn="l" defTabSz="91010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600"/>
                <a:buFontTx/>
                <a:buNone/>
                <a:tabLst/>
                <a:defRPr/>
              </a:pPr>
              <a:r>
                <a:rPr kumimoji="0" lang="en-US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rPr>
                <a:t>Microsoft Defender</a:t>
              </a:r>
              <a:endParaRPr kumimoji="0" lang="en-US" sz="1000" b="0" i="0" u="none" strike="noStrike" kern="0" cap="none" spc="0" normalizeH="0" baseline="0" noProof="0" dirty="0">
                <a:ln w="3175"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 panose="020B0702040204020203" pitchFamily="34" charset="0"/>
                <a:ea typeface="+mj-lt"/>
                <a:cs typeface="Segoe UI Semibold" panose="020B0702040204020203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4EF2EE95-9601-E2CA-F484-C922FCAB49A1}"/>
                </a:ext>
              </a:extLst>
            </p:cNvPr>
            <p:cNvSpPr txBox="1"/>
            <p:nvPr/>
          </p:nvSpPr>
          <p:spPr>
            <a:xfrm>
              <a:off x="5767863" y="183554"/>
              <a:ext cx="883580" cy="23774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Unified security</a:t>
              </a:r>
            </a:p>
          </p:txBody>
        </p:sp>
        <p:sp>
          <p:nvSpPr>
            <p:cNvPr id="40" name="Rectangle: Rounded Corners 39">
              <a:extLst>
                <a:ext uri="{FF2B5EF4-FFF2-40B4-BE49-F238E27FC236}">
                  <a16:creationId xmlns:a16="http://schemas.microsoft.com/office/drawing/2014/main" id="{BEE30F4F-D348-88BE-99DF-3EAA81828BDA}"/>
                </a:ext>
              </a:extLst>
            </p:cNvPr>
            <p:cNvSpPr/>
            <p:nvPr/>
          </p:nvSpPr>
          <p:spPr>
            <a:xfrm>
              <a:off x="8843484" y="-27045"/>
              <a:ext cx="1554480" cy="501586"/>
            </a:xfrm>
            <a:prstGeom prst="roundRect">
              <a:avLst>
                <a:gd name="adj" fmla="val 5159"/>
              </a:avLst>
            </a:prstGeom>
            <a:solidFill>
              <a:srgbClr val="FFFFFF"/>
            </a:solidFill>
            <a:ln w="12700" cap="flat" cmpd="sng" algn="ctr">
              <a:noFill/>
              <a:prstDash val="solid"/>
              <a:miter lim="800000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Sans Text Semilight"/>
                <a:ea typeface="+mn-ea"/>
                <a:cs typeface="+mn-cs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1AF7F5DC-F7BA-92F6-3F1F-8BA89724E2BC}"/>
                </a:ext>
              </a:extLst>
            </p:cNvPr>
            <p:cNvSpPr txBox="1"/>
            <p:nvPr/>
          </p:nvSpPr>
          <p:spPr>
            <a:xfrm>
              <a:off x="9370904" y="213850"/>
              <a:ext cx="1138934" cy="23774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0" i="1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Govern all data</a:t>
              </a:r>
            </a:p>
          </p:txBody>
        </p:sp>
        <p:pic>
          <p:nvPicPr>
            <p:cNvPr id="42" name="purview">
              <a:extLst>
                <a:ext uri="{FF2B5EF4-FFF2-40B4-BE49-F238E27FC236}">
                  <a16:creationId xmlns:a16="http://schemas.microsoft.com/office/drawing/2014/main" id="{AB36E6BC-7778-DE77-B76E-717D186D4B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/>
          </p:blipFill>
          <p:spPr>
            <a:xfrm>
              <a:off x="8933341" y="91131"/>
              <a:ext cx="216296" cy="211882"/>
            </a:xfrm>
            <a:prstGeom prst="rect">
              <a:avLst/>
            </a:prstGeom>
          </p:spPr>
        </p:pic>
        <p:sp>
          <p:nvSpPr>
            <p:cNvPr id="47" name="Google Shape;3000;p241">
              <a:extLst>
                <a:ext uri="{FF2B5EF4-FFF2-40B4-BE49-F238E27FC236}">
                  <a16:creationId xmlns:a16="http://schemas.microsoft.com/office/drawing/2014/main" id="{CC191184-174C-A1F9-9009-5EDC95ECCF2D}"/>
                </a:ext>
              </a:extLst>
            </p:cNvPr>
            <p:cNvSpPr txBox="1"/>
            <p:nvPr/>
          </p:nvSpPr>
          <p:spPr>
            <a:xfrm>
              <a:off x="9069553" y="29811"/>
              <a:ext cx="1355438" cy="2666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193" tIns="60580" rIns="121193" bIns="60580" anchor="t" anchorCtr="0">
              <a:spAutoFit/>
            </a:bodyPr>
            <a:lstStyle/>
            <a:p>
              <a:pPr marL="0" marR="0" lvl="0" indent="0" algn="l" defTabSz="91010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600"/>
                <a:buFontTx/>
                <a:buNone/>
                <a:tabLst/>
                <a:defRPr/>
              </a:pPr>
              <a:r>
                <a:rPr kumimoji="0" lang="en-US" sz="1000" b="1" i="0" u="none" strike="noStrike" kern="0" cap="none" spc="0" normalizeH="0" baseline="0" noProof="0">
                  <a:ln>
                    <a:noFill/>
                  </a:ln>
                  <a:gradFill>
                    <a:gsLst>
                      <a:gs pos="0">
                        <a:srgbClr val="000000"/>
                      </a:gs>
                      <a:gs pos="74000">
                        <a:srgbClr val="000000"/>
                      </a:gs>
                    </a:gsLst>
                    <a:lin ang="10800000" scaled="1"/>
                  </a:gra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rPr>
                <a:t>Microsoft</a:t>
              </a:r>
              <a:r>
                <a:rPr kumimoji="0" lang="en-US" sz="1050" b="1" i="0" u="none" strike="noStrike" kern="0" cap="none" spc="0" normalizeH="0" baseline="0" noProof="0">
                  <a:ln>
                    <a:noFill/>
                  </a:ln>
                  <a:gradFill>
                    <a:gsLst>
                      <a:gs pos="0">
                        <a:srgbClr val="000000"/>
                      </a:gs>
                      <a:gs pos="74000">
                        <a:srgbClr val="000000"/>
                      </a:gs>
                    </a:gsLst>
                    <a:lin ang="10800000" scaled="1"/>
                  </a:gra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rPr>
                <a:t> Purview</a:t>
              </a:r>
              <a:endParaRPr kumimoji="0" lang="en-US" sz="1050" b="1" i="0" u="none" strike="noStrike" kern="0" cap="none" spc="0" normalizeH="0" baseline="0" noProof="0">
                <a:ln w="3175">
                  <a:noFill/>
                </a:ln>
                <a:gradFill>
                  <a:gsLst>
                    <a:gs pos="83000">
                      <a:srgbClr val="1576AE"/>
                    </a:gs>
                    <a:gs pos="0">
                      <a:srgbClr val="2D817C"/>
                    </a:gs>
                  </a:gsLst>
                  <a:lin ang="3000000" scaled="0"/>
                </a:gradFill>
                <a:effectLst/>
                <a:uLnTx/>
                <a:uFillTx/>
                <a:latin typeface="Segoe UI Semibold" panose="020B0702040204020203" pitchFamily="34" charset="0"/>
                <a:ea typeface="+mj-lt"/>
                <a:cs typeface="Segoe UI Semibold" panose="020B0702040204020203" pitchFamily="34" charset="0"/>
              </a:endParaRPr>
            </a:p>
          </p:txBody>
        </p:sp>
      </p:grpSp>
      <p:sp>
        <p:nvSpPr>
          <p:cNvPr id="31" name="Rounded Rectangle 34">
            <a:extLst>
              <a:ext uri="{FF2B5EF4-FFF2-40B4-BE49-F238E27FC236}">
                <a16:creationId xmlns:a16="http://schemas.microsoft.com/office/drawing/2014/main" id="{6970911B-FCFB-C17A-DA58-7B6DE94E44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606570" y="-45807"/>
            <a:ext cx="10724101" cy="8305609"/>
          </a:xfrm>
          <a:prstGeom prst="roundRect">
            <a:avLst>
              <a:gd name="adj" fmla="val 0"/>
            </a:avLst>
          </a:prstGeom>
          <a:solidFill>
            <a:srgbClr val="EBF6FF"/>
          </a:solidFill>
          <a:ln w="38100"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Azure landing zone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1" i="0" u="none" strike="noStrike" kern="1200" cap="none" spc="0" normalizeH="0" baseline="0" noProof="0" dirty="0">
              <a:ln>
                <a:noFill/>
              </a:ln>
              <a:solidFill>
                <a:srgbClr val="0078D3">
                  <a:lumMod val="7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1" i="0" u="none" strike="noStrike" kern="1200" cap="none" spc="0" normalizeH="0" baseline="0" noProof="0" dirty="0">
              <a:ln>
                <a:noFill/>
              </a:ln>
              <a:solidFill>
                <a:srgbClr val="0078D3">
                  <a:lumMod val="7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1" i="0" u="none" strike="noStrike" kern="1200" cap="none" spc="0" normalizeH="0" baseline="0" noProof="0" dirty="0">
              <a:ln>
                <a:noFill/>
              </a:ln>
              <a:solidFill>
                <a:srgbClr val="0078D3">
                  <a:lumMod val="7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1" i="0" u="none" strike="noStrike" kern="1200" cap="none" spc="0" normalizeH="0" baseline="0" noProof="0" dirty="0">
              <a:ln>
                <a:noFill/>
              </a:ln>
              <a:solidFill>
                <a:srgbClr val="0078D3">
                  <a:lumMod val="7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637" name="Rectangle: Rounded Corners 636">
            <a:extLst>
              <a:ext uri="{FF2B5EF4-FFF2-40B4-BE49-F238E27FC236}">
                <a16:creationId xmlns:a16="http://schemas.microsoft.com/office/drawing/2014/main" id="{3E4AC8A0-0168-22F9-BA68-52CB633E4B39}"/>
              </a:ext>
            </a:extLst>
          </p:cNvPr>
          <p:cNvSpPr/>
          <p:nvPr/>
        </p:nvSpPr>
        <p:spPr>
          <a:xfrm>
            <a:off x="868004" y="69723"/>
            <a:ext cx="615148" cy="5393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    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78D3">
                    <a:lumMod val="75000"/>
                  </a:srgbClr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Azure</a:t>
            </a:r>
          </a:p>
        </p:txBody>
      </p:sp>
      <p:pic>
        <p:nvPicPr>
          <p:cNvPr id="638" name="Graphic 637">
            <a:extLst>
              <a:ext uri="{FF2B5EF4-FFF2-40B4-BE49-F238E27FC236}">
                <a16:creationId xmlns:a16="http://schemas.microsoft.com/office/drawing/2014/main" id="{5F3A6875-174C-5599-41D2-52157401E31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76415" y="84062"/>
            <a:ext cx="159710" cy="159710"/>
          </a:xfrm>
          <a:prstGeom prst="rect">
            <a:avLst/>
          </a:prstGeom>
        </p:spPr>
      </p:pic>
      <p:pic>
        <p:nvPicPr>
          <p:cNvPr id="558" name="Picture 557">
            <a:extLst>
              <a:ext uri="{FF2B5EF4-FFF2-40B4-BE49-F238E27FC236}">
                <a16:creationId xmlns:a16="http://schemas.microsoft.com/office/drawing/2014/main" id="{EA5730DB-67AF-C174-4815-DECA54D1CB22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3478" t="22936" r="3508" b="28354"/>
          <a:stretch>
            <a:fillRect/>
          </a:stretch>
        </p:blipFill>
        <p:spPr>
          <a:xfrm>
            <a:off x="-359891" y="9020440"/>
            <a:ext cx="2077419" cy="369888"/>
          </a:xfrm>
          <a:prstGeom prst="rect">
            <a:avLst/>
          </a:prstGeom>
        </p:spPr>
      </p:pic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B4C49654-3543-4C76-E6D7-5B990586BD8D}"/>
              </a:ext>
            </a:extLst>
          </p:cNvPr>
          <p:cNvSpPr/>
          <p:nvPr/>
        </p:nvSpPr>
        <p:spPr>
          <a:xfrm>
            <a:off x="1167851" y="4155159"/>
            <a:ext cx="9619846" cy="3813947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31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78D3">
                  <a:lumMod val="7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0" u="none" strike="noStrike" kern="1200" cap="none" spc="0" normalizeH="0" baseline="0" noProof="0" dirty="0">
              <a:ln>
                <a:noFill/>
              </a:ln>
              <a:solidFill>
                <a:srgbClr val="0078D3">
                  <a:lumMod val="7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78D3">
                  <a:lumMod val="7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78D3">
                  <a:lumMod val="7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78D3">
                  <a:lumMod val="7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78D3">
                  <a:lumMod val="7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78D3">
                  <a:lumMod val="7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1" i="0" u="none" strike="noStrike" kern="1200" cap="none" spc="0" normalizeH="0" baseline="0" noProof="0" dirty="0">
              <a:ln>
                <a:noFill/>
              </a:ln>
              <a:solidFill>
                <a:srgbClr val="0078D3">
                  <a:lumMod val="7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0" u="none" strike="noStrike" kern="1200" cap="none" spc="0" normalizeH="0" baseline="0" noProof="0" dirty="0">
              <a:ln>
                <a:noFill/>
              </a:ln>
              <a:solidFill>
                <a:srgbClr val="0078D3">
                  <a:lumMod val="7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1" i="0" u="none" strike="noStrike" kern="1200" cap="none" spc="0" normalizeH="0" baseline="0" noProof="0" dirty="0">
              <a:ln>
                <a:noFill/>
              </a:ln>
              <a:solidFill>
                <a:srgbClr val="0078D3">
                  <a:lumMod val="7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BE8DE41C-26B9-F537-8202-7FEFBC61E523}"/>
              </a:ext>
            </a:extLst>
          </p:cNvPr>
          <p:cNvSpPr txBox="1"/>
          <p:nvPr/>
        </p:nvSpPr>
        <p:spPr>
          <a:xfrm>
            <a:off x="6947427" y="7125383"/>
            <a:ext cx="21294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Add a </a:t>
            </a:r>
            <a:r>
              <a:rPr kumimoji="0" lang="en-US" sz="8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Foundry</a:t>
            </a:r>
            <a:r>
              <a:rPr kumimoji="0" lang="en-US" sz="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resource to the environments where you need PaaS AI.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grpSp>
        <p:nvGrpSpPr>
          <p:cNvPr id="924" name="Group 923">
            <a:extLst>
              <a:ext uri="{FF2B5EF4-FFF2-40B4-BE49-F238E27FC236}">
                <a16:creationId xmlns:a16="http://schemas.microsoft.com/office/drawing/2014/main" id="{BD21D579-7A73-01C1-24DC-0466F9167700}"/>
              </a:ext>
            </a:extLst>
          </p:cNvPr>
          <p:cNvGrpSpPr/>
          <p:nvPr/>
        </p:nvGrpSpPr>
        <p:grpSpPr>
          <a:xfrm>
            <a:off x="9156135" y="68434"/>
            <a:ext cx="1608261" cy="274728"/>
            <a:chOff x="3443406" y="7100148"/>
            <a:chExt cx="1659381" cy="274728"/>
          </a:xfrm>
        </p:grpSpPr>
        <p:sp>
          <p:nvSpPr>
            <p:cNvPr id="920" name="Rectangle: Rounded Corners 919">
              <a:extLst>
                <a:ext uri="{FF2B5EF4-FFF2-40B4-BE49-F238E27FC236}">
                  <a16:creationId xmlns:a16="http://schemas.microsoft.com/office/drawing/2014/main" id="{28792FAA-246F-D00C-ECA3-5DBCD35DF606}"/>
                </a:ext>
              </a:extLst>
            </p:cNvPr>
            <p:cNvSpPr/>
            <p:nvPr/>
          </p:nvSpPr>
          <p:spPr>
            <a:xfrm>
              <a:off x="3443406" y="7100148"/>
              <a:ext cx="1659381" cy="274728"/>
            </a:xfrm>
            <a:prstGeom prst="roundRect">
              <a:avLst>
                <a:gd name="adj" fmla="val 0"/>
              </a:avLst>
            </a:prstGeom>
            <a:solidFill>
              <a:srgbClr val="FFFFFF"/>
            </a:solidFill>
            <a:ln w="3175" cap="flat" cmpd="sng" algn="ctr">
              <a:solidFill>
                <a:schemeClr val="bg1">
                  <a:lumMod val="50000"/>
                  <a:lumOff val="50000"/>
                </a:schemeClr>
              </a:solidFill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0" i="1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One or more Azure subscriptions</a:t>
              </a:r>
            </a:p>
          </p:txBody>
        </p:sp>
        <p:grpSp>
          <p:nvGrpSpPr>
            <p:cNvPr id="913" name="Group 912">
              <a:extLst>
                <a:ext uri="{FF2B5EF4-FFF2-40B4-BE49-F238E27FC236}">
                  <a16:creationId xmlns:a16="http://schemas.microsoft.com/office/drawing/2014/main" id="{9A1E2511-09DC-8241-48A5-E63C9BC7C1B9}"/>
                </a:ext>
              </a:extLst>
            </p:cNvPr>
            <p:cNvGrpSpPr/>
            <p:nvPr/>
          </p:nvGrpSpPr>
          <p:grpSpPr>
            <a:xfrm>
              <a:off x="3500387" y="7173180"/>
              <a:ext cx="187620" cy="145313"/>
              <a:chOff x="691486" y="408295"/>
              <a:chExt cx="307235" cy="228600"/>
            </a:xfrm>
          </p:grpSpPr>
          <p:sp>
            <p:nvSpPr>
              <p:cNvPr id="914" name="Oval 913">
                <a:extLst>
                  <a:ext uri="{FF2B5EF4-FFF2-40B4-BE49-F238E27FC236}">
                    <a16:creationId xmlns:a16="http://schemas.microsoft.com/office/drawing/2014/main" id="{88711A35-3BFB-8CBD-74D3-4C85F877AFAB}"/>
                  </a:ext>
                </a:extLst>
              </p:cNvPr>
              <p:cNvSpPr/>
              <p:nvPr/>
            </p:nvSpPr>
            <p:spPr>
              <a:xfrm>
                <a:off x="815841" y="420201"/>
                <a:ext cx="182880" cy="182880"/>
              </a:xfrm>
              <a:prstGeom prst="ellipse">
                <a:avLst/>
              </a:prstGeom>
              <a:solidFill>
                <a:srgbClr val="FFFFFF"/>
              </a:solidFill>
              <a:ln w="19050" cap="flat" cmpd="sng" algn="ctr">
                <a:solidFill>
                  <a:srgbClr val="FFB900">
                    <a:lumMod val="60000"/>
                    <a:lumOff val="40000"/>
                    <a:alpha val="50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endParaRPr>
              </a:p>
            </p:txBody>
          </p:sp>
          <p:sp>
            <p:nvSpPr>
              <p:cNvPr id="915" name="Oval 914">
                <a:extLst>
                  <a:ext uri="{FF2B5EF4-FFF2-40B4-BE49-F238E27FC236}">
                    <a16:creationId xmlns:a16="http://schemas.microsoft.com/office/drawing/2014/main" id="{F3E33586-A364-5C49-36DE-1542D81AF149}"/>
                  </a:ext>
                </a:extLst>
              </p:cNvPr>
              <p:cNvSpPr/>
              <p:nvPr/>
            </p:nvSpPr>
            <p:spPr>
              <a:xfrm>
                <a:off x="760306" y="417820"/>
                <a:ext cx="201168" cy="201168"/>
              </a:xfrm>
              <a:prstGeom prst="ellipse">
                <a:avLst/>
              </a:prstGeom>
              <a:solidFill>
                <a:srgbClr val="FFFFFF">
                  <a:alpha val="75000"/>
                </a:srgbClr>
              </a:solidFill>
              <a:ln w="19050" cap="flat" cmpd="sng" algn="ctr">
                <a:solidFill>
                  <a:srgbClr val="FFB900">
                    <a:lumMod val="60000"/>
                    <a:lumOff val="40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endParaRPr>
              </a:p>
            </p:txBody>
          </p:sp>
          <p:grpSp>
            <p:nvGrpSpPr>
              <p:cNvPr id="916" name="Group 915">
                <a:extLst>
                  <a:ext uri="{FF2B5EF4-FFF2-40B4-BE49-F238E27FC236}">
                    <a16:creationId xmlns:a16="http://schemas.microsoft.com/office/drawing/2014/main" id="{C2169490-D906-EBB3-07C7-00B1930C7D03}"/>
                  </a:ext>
                </a:extLst>
              </p:cNvPr>
              <p:cNvGrpSpPr/>
              <p:nvPr/>
            </p:nvGrpSpPr>
            <p:grpSpPr>
              <a:xfrm>
                <a:off x="691486" y="408295"/>
                <a:ext cx="228600" cy="228600"/>
                <a:chOff x="707361" y="417820"/>
                <a:chExt cx="228600" cy="228600"/>
              </a:xfrm>
            </p:grpSpPr>
            <p:sp>
              <p:nvSpPr>
                <p:cNvPr id="917" name="Oval 916">
                  <a:extLst>
                    <a:ext uri="{FF2B5EF4-FFF2-40B4-BE49-F238E27FC236}">
                      <a16:creationId xmlns:a16="http://schemas.microsoft.com/office/drawing/2014/main" id="{775550CC-1638-8D05-7A02-F029A50501FB}"/>
                    </a:ext>
                  </a:extLst>
                </p:cNvPr>
                <p:cNvSpPr/>
                <p:nvPr/>
              </p:nvSpPr>
              <p:spPr>
                <a:xfrm>
                  <a:off x="707361" y="417820"/>
                  <a:ext cx="228600" cy="228600"/>
                </a:xfrm>
                <a:prstGeom prst="ellipse">
                  <a:avLst/>
                </a:prstGeom>
                <a:solidFill>
                  <a:srgbClr val="FFFFFF"/>
                </a:solidFill>
                <a:ln w="19050" cap="flat" cmpd="sng" algn="ctr">
                  <a:solidFill>
                    <a:srgbClr val="FFB900">
                      <a:lumMod val="60000"/>
                      <a:lumOff val="40000"/>
                    </a:srgbClr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endParaRPr>
                </a:p>
              </p:txBody>
            </p:sp>
            <p:pic>
              <p:nvPicPr>
                <p:cNvPr id="918" name="Picture 917">
                  <a:extLst>
                    <a:ext uri="{FF2B5EF4-FFF2-40B4-BE49-F238E27FC236}">
                      <a16:creationId xmlns:a16="http://schemas.microsoft.com/office/drawing/2014/main" id="{515DCAD2-6DD5-1BA2-8BDD-1DF48F1F79E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 flipH="1">
                  <a:off x="760308" y="434924"/>
                  <a:ext cx="128275" cy="199320"/>
                </a:xfrm>
                <a:prstGeom prst="rect">
                  <a:avLst/>
                </a:prstGeom>
              </p:spPr>
            </p:pic>
          </p:grpSp>
        </p:grpSp>
      </p:grpSp>
      <p:sp>
        <p:nvSpPr>
          <p:cNvPr id="30" name="Rounded Rectangle 34">
            <a:extLst>
              <a:ext uri="{FF2B5EF4-FFF2-40B4-BE49-F238E27FC236}">
                <a16:creationId xmlns:a16="http://schemas.microsoft.com/office/drawing/2014/main" id="{0CABEB6D-C2AB-9717-5346-F201E785B1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1108581" y="542061"/>
            <a:ext cx="9671716" cy="3228805"/>
          </a:xfrm>
          <a:prstGeom prst="roundRect">
            <a:avLst>
              <a:gd name="adj" fmla="val 1558"/>
            </a:avLst>
          </a:prstGeom>
          <a:solidFill>
            <a:srgbClr val="FFFFFF"/>
          </a:solidFill>
          <a:ln w="31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E4A8584B-5C39-D480-6102-96DBD18D2EC5}"/>
              </a:ext>
            </a:extLst>
          </p:cNvPr>
          <p:cNvSpPr/>
          <p:nvPr/>
        </p:nvSpPr>
        <p:spPr>
          <a:xfrm>
            <a:off x="1402497" y="1053261"/>
            <a:ext cx="9262987" cy="1475298"/>
          </a:xfrm>
          <a:prstGeom prst="rect">
            <a:avLst/>
          </a:prstGeom>
          <a:solidFill>
            <a:srgbClr val="F8F8F8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57" name="Rectangle: Rounded Corners 56">
            <a:extLst>
              <a:ext uri="{FF2B5EF4-FFF2-40B4-BE49-F238E27FC236}">
                <a16:creationId xmlns:a16="http://schemas.microsoft.com/office/drawing/2014/main" id="{D2939265-73FC-C970-EA19-A2992B3DB7B2}"/>
              </a:ext>
            </a:extLst>
          </p:cNvPr>
          <p:cNvSpPr/>
          <p:nvPr/>
        </p:nvSpPr>
        <p:spPr>
          <a:xfrm>
            <a:off x="7258200" y="1139119"/>
            <a:ext cx="1191742" cy="246420"/>
          </a:xfrm>
          <a:prstGeom prst="roundRect">
            <a:avLst/>
          </a:prstGeom>
          <a:solidFill>
            <a:srgbClr val="FFFFFF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Intermediate root</a:t>
            </a:r>
          </a:p>
        </p:txBody>
      </p:sp>
      <p:sp>
        <p:nvSpPr>
          <p:cNvPr id="59" name="Rectangle: Rounded Corners 58">
            <a:extLst>
              <a:ext uri="{FF2B5EF4-FFF2-40B4-BE49-F238E27FC236}">
                <a16:creationId xmlns:a16="http://schemas.microsoft.com/office/drawing/2014/main" id="{58C7DD4B-07F0-58FD-DE78-96DB970820AB}"/>
              </a:ext>
            </a:extLst>
          </p:cNvPr>
          <p:cNvSpPr/>
          <p:nvPr/>
        </p:nvSpPr>
        <p:spPr>
          <a:xfrm>
            <a:off x="6944509" y="1632514"/>
            <a:ext cx="1093317" cy="340343"/>
          </a:xfrm>
          <a:prstGeom prst="roundRect">
            <a:avLst>
              <a:gd name="adj" fmla="val 26121"/>
            </a:avLst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Landing zones</a:t>
            </a:r>
          </a:p>
        </p:txBody>
      </p:sp>
      <p:sp>
        <p:nvSpPr>
          <p:cNvPr id="922" name="Rectangle: Rounded Corners 921">
            <a:extLst>
              <a:ext uri="{FF2B5EF4-FFF2-40B4-BE49-F238E27FC236}">
                <a16:creationId xmlns:a16="http://schemas.microsoft.com/office/drawing/2014/main" id="{717F2D27-25BB-6603-C110-0EC40B4AF0C5}"/>
              </a:ext>
            </a:extLst>
          </p:cNvPr>
          <p:cNvSpPr/>
          <p:nvPr/>
        </p:nvSpPr>
        <p:spPr>
          <a:xfrm>
            <a:off x="2992221" y="1615111"/>
            <a:ext cx="870338" cy="327570"/>
          </a:xfrm>
          <a:prstGeom prst="roundRect">
            <a:avLst/>
          </a:prstGeom>
          <a:solidFill>
            <a:srgbClr val="FFFFFF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Platform</a:t>
            </a:r>
          </a:p>
        </p:txBody>
      </p:sp>
      <p:sp>
        <p:nvSpPr>
          <p:cNvPr id="923" name="Rectangle: Rounded Corners 922">
            <a:extLst>
              <a:ext uri="{FF2B5EF4-FFF2-40B4-BE49-F238E27FC236}">
                <a16:creationId xmlns:a16="http://schemas.microsoft.com/office/drawing/2014/main" id="{55F93B2D-7C67-7187-0410-6EE98D6DACD4}"/>
              </a:ext>
            </a:extLst>
          </p:cNvPr>
          <p:cNvSpPr/>
          <p:nvPr/>
        </p:nvSpPr>
        <p:spPr>
          <a:xfrm>
            <a:off x="5495084" y="2165049"/>
            <a:ext cx="1176598" cy="284542"/>
          </a:xfrm>
          <a:prstGeom prst="roundRect">
            <a:avLst>
              <a:gd name="adj" fmla="val 26121"/>
            </a:avLst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Internal (“Corp”)</a:t>
            </a:r>
          </a:p>
        </p:txBody>
      </p:sp>
      <p:sp>
        <p:nvSpPr>
          <p:cNvPr id="926" name="Rectangle: Rounded Corners 925">
            <a:extLst>
              <a:ext uri="{FF2B5EF4-FFF2-40B4-BE49-F238E27FC236}">
                <a16:creationId xmlns:a16="http://schemas.microsoft.com/office/drawing/2014/main" id="{67CB0080-AAEF-1589-2ACB-FC020CE69B43}"/>
              </a:ext>
            </a:extLst>
          </p:cNvPr>
          <p:cNvSpPr/>
          <p:nvPr/>
        </p:nvSpPr>
        <p:spPr>
          <a:xfrm>
            <a:off x="2417771" y="2143483"/>
            <a:ext cx="989457" cy="284542"/>
          </a:xfrm>
          <a:prstGeom prst="roundRect">
            <a:avLst/>
          </a:prstGeom>
          <a:solidFill>
            <a:srgbClr val="FFFFFF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Management</a:t>
            </a:r>
          </a:p>
        </p:txBody>
      </p:sp>
      <p:sp>
        <p:nvSpPr>
          <p:cNvPr id="928" name="Rectangle: Rounded Corners 927">
            <a:extLst>
              <a:ext uri="{FF2B5EF4-FFF2-40B4-BE49-F238E27FC236}">
                <a16:creationId xmlns:a16="http://schemas.microsoft.com/office/drawing/2014/main" id="{A1260AFF-28ED-F346-3EC6-7E14A2EE7C13}"/>
              </a:ext>
            </a:extLst>
          </p:cNvPr>
          <p:cNvSpPr/>
          <p:nvPr/>
        </p:nvSpPr>
        <p:spPr>
          <a:xfrm>
            <a:off x="4377939" y="2146777"/>
            <a:ext cx="954503" cy="284542"/>
          </a:xfrm>
          <a:prstGeom prst="roundRect">
            <a:avLst/>
          </a:prstGeom>
          <a:solidFill>
            <a:srgbClr val="FFFFFF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Connectivity</a:t>
            </a:r>
          </a:p>
        </p:txBody>
      </p:sp>
      <p:sp>
        <p:nvSpPr>
          <p:cNvPr id="931" name="Rectangle: Rounded Corners 930">
            <a:extLst>
              <a:ext uri="{FF2B5EF4-FFF2-40B4-BE49-F238E27FC236}">
                <a16:creationId xmlns:a16="http://schemas.microsoft.com/office/drawing/2014/main" id="{3377647A-8944-147B-2B74-0177D091E852}"/>
              </a:ext>
            </a:extLst>
          </p:cNvPr>
          <p:cNvSpPr/>
          <p:nvPr/>
        </p:nvSpPr>
        <p:spPr>
          <a:xfrm>
            <a:off x="3455178" y="2148387"/>
            <a:ext cx="870338" cy="284542"/>
          </a:xfrm>
          <a:prstGeom prst="roundRect">
            <a:avLst/>
          </a:prstGeom>
          <a:solidFill>
            <a:srgbClr val="FFFFFF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Identity</a:t>
            </a:r>
          </a:p>
        </p:txBody>
      </p:sp>
      <p:sp>
        <p:nvSpPr>
          <p:cNvPr id="933" name="Rectangle: Rounded Corners 932">
            <a:extLst>
              <a:ext uri="{FF2B5EF4-FFF2-40B4-BE49-F238E27FC236}">
                <a16:creationId xmlns:a16="http://schemas.microsoft.com/office/drawing/2014/main" id="{3561D7B4-7019-407D-1598-9B73C04EEE8A}"/>
              </a:ext>
            </a:extLst>
          </p:cNvPr>
          <p:cNvSpPr/>
          <p:nvPr/>
        </p:nvSpPr>
        <p:spPr>
          <a:xfrm>
            <a:off x="1491835" y="2138979"/>
            <a:ext cx="870338" cy="284542"/>
          </a:xfrm>
          <a:prstGeom prst="roundRect">
            <a:avLst/>
          </a:prstGeom>
          <a:solidFill>
            <a:srgbClr val="FFFFFF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Security</a:t>
            </a:r>
          </a:p>
        </p:txBody>
      </p:sp>
      <p:sp>
        <p:nvSpPr>
          <p:cNvPr id="934" name="Rectangle: Rounded Corners 933">
            <a:extLst>
              <a:ext uri="{FF2B5EF4-FFF2-40B4-BE49-F238E27FC236}">
                <a16:creationId xmlns:a16="http://schemas.microsoft.com/office/drawing/2014/main" id="{FF53EB1D-0D2A-32C1-4174-2E49238D5299}"/>
              </a:ext>
            </a:extLst>
          </p:cNvPr>
          <p:cNvSpPr/>
          <p:nvPr/>
        </p:nvSpPr>
        <p:spPr>
          <a:xfrm>
            <a:off x="1354689" y="1083265"/>
            <a:ext cx="1581827" cy="28454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Management groups</a:t>
            </a:r>
          </a:p>
        </p:txBody>
      </p:sp>
      <p:cxnSp>
        <p:nvCxnSpPr>
          <p:cNvPr id="937" name="Straight Connector 54">
            <a:extLst>
              <a:ext uri="{FF2B5EF4-FFF2-40B4-BE49-F238E27FC236}">
                <a16:creationId xmlns:a16="http://schemas.microsoft.com/office/drawing/2014/main" id="{99FFA0C5-0A8F-14A1-7F3D-5D8517546B09}"/>
              </a:ext>
            </a:extLst>
          </p:cNvPr>
          <p:cNvCxnSpPr>
            <a:cxnSpLocks/>
          </p:cNvCxnSpPr>
          <p:nvPr/>
        </p:nvCxnSpPr>
        <p:spPr>
          <a:xfrm rot="16200000" flipH="1">
            <a:off x="4039242" y="1328447"/>
            <a:ext cx="204096" cy="1427801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38" name="Straight Connector 54">
            <a:extLst>
              <a:ext uri="{FF2B5EF4-FFF2-40B4-BE49-F238E27FC236}">
                <a16:creationId xmlns:a16="http://schemas.microsoft.com/office/drawing/2014/main" id="{784631DA-D711-DFF7-DF74-CDD5EB84BD1E}"/>
              </a:ext>
            </a:extLst>
          </p:cNvPr>
          <p:cNvCxnSpPr>
            <a:cxnSpLocks/>
            <a:stCxn id="922" idx="2"/>
            <a:endCxn id="933" idx="0"/>
          </p:cNvCxnSpPr>
          <p:nvPr/>
        </p:nvCxnSpPr>
        <p:spPr>
          <a:xfrm rot="5400000">
            <a:off x="2579048" y="1290637"/>
            <a:ext cx="196298" cy="1500386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39" name="Straight Connector 938">
            <a:extLst>
              <a:ext uri="{FF2B5EF4-FFF2-40B4-BE49-F238E27FC236}">
                <a16:creationId xmlns:a16="http://schemas.microsoft.com/office/drawing/2014/main" id="{E89CE820-E1BF-C0AE-3015-E4EA2924B6CE}"/>
              </a:ext>
            </a:extLst>
          </p:cNvPr>
          <p:cNvCxnSpPr>
            <a:cxnSpLocks/>
            <a:endCxn id="931" idx="0"/>
          </p:cNvCxnSpPr>
          <p:nvPr/>
        </p:nvCxnSpPr>
        <p:spPr>
          <a:xfrm>
            <a:off x="3890347" y="2037489"/>
            <a:ext cx="0" cy="110898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40" name="Straight Connector 939">
            <a:extLst>
              <a:ext uri="{FF2B5EF4-FFF2-40B4-BE49-F238E27FC236}">
                <a16:creationId xmlns:a16="http://schemas.microsoft.com/office/drawing/2014/main" id="{290A744B-36F1-F624-E7D6-829DDA188C8B}"/>
              </a:ext>
            </a:extLst>
          </p:cNvPr>
          <p:cNvCxnSpPr>
            <a:cxnSpLocks/>
          </p:cNvCxnSpPr>
          <p:nvPr/>
        </p:nvCxnSpPr>
        <p:spPr>
          <a:xfrm flipH="1">
            <a:off x="2911041" y="2052937"/>
            <a:ext cx="1458" cy="93483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41" name="Straight Connector 54">
            <a:extLst>
              <a:ext uri="{FF2B5EF4-FFF2-40B4-BE49-F238E27FC236}">
                <a16:creationId xmlns:a16="http://schemas.microsoft.com/office/drawing/2014/main" id="{58DFA528-712F-838B-F808-AB39A020EAB3}"/>
              </a:ext>
            </a:extLst>
          </p:cNvPr>
          <p:cNvCxnSpPr>
            <a:cxnSpLocks/>
            <a:stCxn id="59" idx="2"/>
            <a:endCxn id="923" idx="0"/>
          </p:cNvCxnSpPr>
          <p:nvPr/>
        </p:nvCxnSpPr>
        <p:spPr>
          <a:xfrm rot="5400000">
            <a:off x="6691180" y="1365061"/>
            <a:ext cx="192192" cy="1407785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42" name="Straight Connector 54">
            <a:extLst>
              <a:ext uri="{FF2B5EF4-FFF2-40B4-BE49-F238E27FC236}">
                <a16:creationId xmlns:a16="http://schemas.microsoft.com/office/drawing/2014/main" id="{006A21D7-12FA-C00C-36A3-D6995D68C96C}"/>
              </a:ext>
            </a:extLst>
          </p:cNvPr>
          <p:cNvCxnSpPr>
            <a:cxnSpLocks/>
          </p:cNvCxnSpPr>
          <p:nvPr/>
        </p:nvCxnSpPr>
        <p:spPr>
          <a:xfrm rot="16200000" flipH="1">
            <a:off x="7770924" y="1697864"/>
            <a:ext cx="185562" cy="745074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946" name="Group 945">
            <a:extLst>
              <a:ext uri="{FF2B5EF4-FFF2-40B4-BE49-F238E27FC236}">
                <a16:creationId xmlns:a16="http://schemas.microsoft.com/office/drawing/2014/main" id="{83CCBD82-6BB9-33A4-7C93-5A341C944791}"/>
              </a:ext>
            </a:extLst>
          </p:cNvPr>
          <p:cNvGrpSpPr/>
          <p:nvPr/>
        </p:nvGrpSpPr>
        <p:grpSpPr>
          <a:xfrm>
            <a:off x="1814268" y="2705364"/>
            <a:ext cx="307235" cy="228600"/>
            <a:chOff x="498603" y="346381"/>
            <a:chExt cx="307235" cy="228600"/>
          </a:xfrm>
        </p:grpSpPr>
        <p:sp>
          <p:nvSpPr>
            <p:cNvPr id="947" name="Oval 946">
              <a:extLst>
                <a:ext uri="{FF2B5EF4-FFF2-40B4-BE49-F238E27FC236}">
                  <a16:creationId xmlns:a16="http://schemas.microsoft.com/office/drawing/2014/main" id="{C923A8DF-768C-6644-922F-1CB126BF2727}"/>
                </a:ext>
              </a:extLst>
            </p:cNvPr>
            <p:cNvSpPr/>
            <p:nvPr/>
          </p:nvSpPr>
          <p:spPr>
            <a:xfrm>
              <a:off x="622958" y="358287"/>
              <a:ext cx="182880" cy="182880"/>
            </a:xfrm>
            <a:prstGeom prst="ellipse">
              <a:avLst/>
            </a:prstGeom>
            <a:solidFill>
              <a:srgbClr val="FFFFFF"/>
            </a:solidFill>
            <a:ln w="19050">
              <a:solidFill>
                <a:schemeClr val="accent5">
                  <a:lumMod val="60000"/>
                  <a:lumOff val="40000"/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sp>
          <p:nvSpPr>
            <p:cNvPr id="948" name="Oval 947">
              <a:extLst>
                <a:ext uri="{FF2B5EF4-FFF2-40B4-BE49-F238E27FC236}">
                  <a16:creationId xmlns:a16="http://schemas.microsoft.com/office/drawing/2014/main" id="{8CF053AB-7082-1C6A-EDB8-77547B673598}"/>
                </a:ext>
              </a:extLst>
            </p:cNvPr>
            <p:cNvSpPr/>
            <p:nvPr/>
          </p:nvSpPr>
          <p:spPr>
            <a:xfrm>
              <a:off x="567423" y="355906"/>
              <a:ext cx="201168" cy="201168"/>
            </a:xfrm>
            <a:prstGeom prst="ellipse">
              <a:avLst/>
            </a:prstGeom>
            <a:solidFill>
              <a:srgbClr val="FFFFFF">
                <a:alpha val="75000"/>
              </a:srgbClr>
            </a:solidFill>
            <a:ln w="1905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grpSp>
          <p:nvGrpSpPr>
            <p:cNvPr id="949" name="Group 948">
              <a:extLst>
                <a:ext uri="{FF2B5EF4-FFF2-40B4-BE49-F238E27FC236}">
                  <a16:creationId xmlns:a16="http://schemas.microsoft.com/office/drawing/2014/main" id="{FD0B5115-35D5-193C-67EF-97E663B48E00}"/>
                </a:ext>
              </a:extLst>
            </p:cNvPr>
            <p:cNvGrpSpPr/>
            <p:nvPr/>
          </p:nvGrpSpPr>
          <p:grpSpPr>
            <a:xfrm>
              <a:off x="498603" y="346381"/>
              <a:ext cx="228600" cy="228600"/>
              <a:chOff x="514478" y="355906"/>
              <a:chExt cx="228600" cy="228600"/>
            </a:xfrm>
          </p:grpSpPr>
          <p:sp>
            <p:nvSpPr>
              <p:cNvPr id="950" name="Oval 949">
                <a:extLst>
                  <a:ext uri="{FF2B5EF4-FFF2-40B4-BE49-F238E27FC236}">
                    <a16:creationId xmlns:a16="http://schemas.microsoft.com/office/drawing/2014/main" id="{29A4EAF8-A6E1-D176-A4FD-82EF68A0E717}"/>
                  </a:ext>
                </a:extLst>
              </p:cNvPr>
              <p:cNvSpPr/>
              <p:nvPr/>
            </p:nvSpPr>
            <p:spPr>
              <a:xfrm>
                <a:off x="514478" y="355906"/>
                <a:ext cx="228600" cy="228600"/>
              </a:xfrm>
              <a:prstGeom prst="ellipse">
                <a:avLst/>
              </a:prstGeom>
              <a:solidFill>
                <a:srgbClr val="FFFFFF"/>
              </a:solidFill>
              <a:ln w="1905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endParaRPr>
              </a:p>
            </p:txBody>
          </p:sp>
          <p:pic>
            <p:nvPicPr>
              <p:cNvPr id="951" name="Picture 950">
                <a:extLst>
                  <a:ext uri="{FF2B5EF4-FFF2-40B4-BE49-F238E27FC236}">
                    <a16:creationId xmlns:a16="http://schemas.microsoft.com/office/drawing/2014/main" id="{EC31A50F-91B7-6155-72B8-3B913EB7A01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 flipH="1">
                <a:off x="567423" y="373010"/>
                <a:ext cx="128275" cy="199320"/>
              </a:xfrm>
              <a:prstGeom prst="rect">
                <a:avLst/>
              </a:prstGeom>
            </p:spPr>
          </p:pic>
        </p:grpSp>
      </p:grpSp>
      <p:cxnSp>
        <p:nvCxnSpPr>
          <p:cNvPr id="952" name="Straight Connector 533">
            <a:extLst>
              <a:ext uri="{FF2B5EF4-FFF2-40B4-BE49-F238E27FC236}">
                <a16:creationId xmlns:a16="http://schemas.microsoft.com/office/drawing/2014/main" id="{599BFC85-4860-4415-B3B1-54A75629FCAF}"/>
              </a:ext>
            </a:extLst>
          </p:cNvPr>
          <p:cNvCxnSpPr>
            <a:cxnSpLocks/>
            <a:stCxn id="57" idx="2"/>
            <a:endCxn id="922" idx="0"/>
          </p:cNvCxnSpPr>
          <p:nvPr/>
        </p:nvCxnSpPr>
        <p:spPr>
          <a:xfrm rot="5400000">
            <a:off x="5525945" y="-713015"/>
            <a:ext cx="229572" cy="4426681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53" name="Straight Connector 952">
            <a:extLst>
              <a:ext uri="{FF2B5EF4-FFF2-40B4-BE49-F238E27FC236}">
                <a16:creationId xmlns:a16="http://schemas.microsoft.com/office/drawing/2014/main" id="{E201FFA2-6EA6-8A8E-29EC-8E152CE64171}"/>
              </a:ext>
            </a:extLst>
          </p:cNvPr>
          <p:cNvCxnSpPr>
            <a:cxnSpLocks/>
            <a:stCxn id="933" idx="2"/>
            <a:endCxn id="950" idx="0"/>
          </p:cNvCxnSpPr>
          <p:nvPr/>
        </p:nvCxnSpPr>
        <p:spPr>
          <a:xfrm>
            <a:off x="1927004" y="2423521"/>
            <a:ext cx="1564" cy="281843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954" name="Group 953">
            <a:extLst>
              <a:ext uri="{FF2B5EF4-FFF2-40B4-BE49-F238E27FC236}">
                <a16:creationId xmlns:a16="http://schemas.microsoft.com/office/drawing/2014/main" id="{5CD6559E-8478-ABE7-FF88-34E6DB1477D1}"/>
              </a:ext>
            </a:extLst>
          </p:cNvPr>
          <p:cNvGrpSpPr/>
          <p:nvPr/>
        </p:nvGrpSpPr>
        <p:grpSpPr>
          <a:xfrm>
            <a:off x="2799508" y="2705364"/>
            <a:ext cx="307235" cy="228600"/>
            <a:chOff x="498603" y="346381"/>
            <a:chExt cx="307235" cy="228600"/>
          </a:xfrm>
        </p:grpSpPr>
        <p:sp>
          <p:nvSpPr>
            <p:cNvPr id="955" name="Oval 954">
              <a:extLst>
                <a:ext uri="{FF2B5EF4-FFF2-40B4-BE49-F238E27FC236}">
                  <a16:creationId xmlns:a16="http://schemas.microsoft.com/office/drawing/2014/main" id="{A9CF3955-048E-B012-FDF3-8824D649FCE7}"/>
                </a:ext>
              </a:extLst>
            </p:cNvPr>
            <p:cNvSpPr/>
            <p:nvPr/>
          </p:nvSpPr>
          <p:spPr>
            <a:xfrm>
              <a:off x="622958" y="358287"/>
              <a:ext cx="182880" cy="182880"/>
            </a:xfrm>
            <a:prstGeom prst="ellipse">
              <a:avLst/>
            </a:prstGeom>
            <a:solidFill>
              <a:srgbClr val="FFFFFF"/>
            </a:solidFill>
            <a:ln w="19050">
              <a:solidFill>
                <a:schemeClr val="accent5">
                  <a:lumMod val="60000"/>
                  <a:lumOff val="40000"/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sp>
          <p:nvSpPr>
            <p:cNvPr id="956" name="Oval 955">
              <a:extLst>
                <a:ext uri="{FF2B5EF4-FFF2-40B4-BE49-F238E27FC236}">
                  <a16:creationId xmlns:a16="http://schemas.microsoft.com/office/drawing/2014/main" id="{4DFD9DC6-9735-EA51-555B-4771220BD6D2}"/>
                </a:ext>
              </a:extLst>
            </p:cNvPr>
            <p:cNvSpPr/>
            <p:nvPr/>
          </p:nvSpPr>
          <p:spPr>
            <a:xfrm>
              <a:off x="567423" y="355906"/>
              <a:ext cx="201168" cy="201168"/>
            </a:xfrm>
            <a:prstGeom prst="ellipse">
              <a:avLst/>
            </a:prstGeom>
            <a:solidFill>
              <a:srgbClr val="FFFFFF">
                <a:alpha val="75000"/>
              </a:srgbClr>
            </a:solidFill>
            <a:ln w="1905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grpSp>
          <p:nvGrpSpPr>
            <p:cNvPr id="957" name="Group 956">
              <a:extLst>
                <a:ext uri="{FF2B5EF4-FFF2-40B4-BE49-F238E27FC236}">
                  <a16:creationId xmlns:a16="http://schemas.microsoft.com/office/drawing/2014/main" id="{6FB852D8-D417-A10B-0530-2F3441C8E60F}"/>
                </a:ext>
              </a:extLst>
            </p:cNvPr>
            <p:cNvGrpSpPr/>
            <p:nvPr/>
          </p:nvGrpSpPr>
          <p:grpSpPr>
            <a:xfrm>
              <a:off x="498603" y="346381"/>
              <a:ext cx="228600" cy="228600"/>
              <a:chOff x="514478" y="355906"/>
              <a:chExt cx="228600" cy="228600"/>
            </a:xfrm>
          </p:grpSpPr>
          <p:sp>
            <p:nvSpPr>
              <p:cNvPr id="958" name="Oval 957">
                <a:extLst>
                  <a:ext uri="{FF2B5EF4-FFF2-40B4-BE49-F238E27FC236}">
                    <a16:creationId xmlns:a16="http://schemas.microsoft.com/office/drawing/2014/main" id="{C814FA9B-FEDE-B707-01DE-BD3A9E8B2FA6}"/>
                  </a:ext>
                </a:extLst>
              </p:cNvPr>
              <p:cNvSpPr/>
              <p:nvPr/>
            </p:nvSpPr>
            <p:spPr>
              <a:xfrm>
                <a:off x="514478" y="355906"/>
                <a:ext cx="228600" cy="228600"/>
              </a:xfrm>
              <a:prstGeom prst="ellipse">
                <a:avLst/>
              </a:prstGeom>
              <a:solidFill>
                <a:srgbClr val="FFFFFF"/>
              </a:solidFill>
              <a:ln w="1905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endParaRPr>
              </a:p>
            </p:txBody>
          </p:sp>
          <p:pic>
            <p:nvPicPr>
              <p:cNvPr id="959" name="Picture 958">
                <a:extLst>
                  <a:ext uri="{FF2B5EF4-FFF2-40B4-BE49-F238E27FC236}">
                    <a16:creationId xmlns:a16="http://schemas.microsoft.com/office/drawing/2014/main" id="{066DFC31-3381-D0BA-12B9-429A88EE979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 flipH="1">
                <a:off x="567423" y="373010"/>
                <a:ext cx="128275" cy="199320"/>
              </a:xfrm>
              <a:prstGeom prst="rect">
                <a:avLst/>
              </a:prstGeom>
            </p:spPr>
          </p:pic>
        </p:grpSp>
      </p:grpSp>
      <p:cxnSp>
        <p:nvCxnSpPr>
          <p:cNvPr id="513" name="Straight Connector 512">
            <a:extLst>
              <a:ext uri="{FF2B5EF4-FFF2-40B4-BE49-F238E27FC236}">
                <a16:creationId xmlns:a16="http://schemas.microsoft.com/office/drawing/2014/main" id="{3F5C7EC4-2C5C-EE4C-A7AF-6B34D8B88DFE}"/>
              </a:ext>
            </a:extLst>
          </p:cNvPr>
          <p:cNvCxnSpPr>
            <a:cxnSpLocks/>
            <a:stCxn id="926" idx="2"/>
            <a:endCxn id="958" idx="0"/>
          </p:cNvCxnSpPr>
          <p:nvPr/>
        </p:nvCxnSpPr>
        <p:spPr>
          <a:xfrm>
            <a:off x="2912500" y="2428025"/>
            <a:ext cx="1308" cy="277339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514" name="Group 513">
            <a:extLst>
              <a:ext uri="{FF2B5EF4-FFF2-40B4-BE49-F238E27FC236}">
                <a16:creationId xmlns:a16="http://schemas.microsoft.com/office/drawing/2014/main" id="{126E1505-76D5-6EB6-4E3F-F5BF8105B506}"/>
              </a:ext>
            </a:extLst>
          </p:cNvPr>
          <p:cNvGrpSpPr/>
          <p:nvPr/>
        </p:nvGrpSpPr>
        <p:grpSpPr>
          <a:xfrm>
            <a:off x="3774875" y="2705364"/>
            <a:ext cx="307235" cy="228600"/>
            <a:chOff x="498603" y="346381"/>
            <a:chExt cx="307235" cy="228600"/>
          </a:xfrm>
        </p:grpSpPr>
        <p:sp>
          <p:nvSpPr>
            <p:cNvPr id="516" name="Oval 515">
              <a:extLst>
                <a:ext uri="{FF2B5EF4-FFF2-40B4-BE49-F238E27FC236}">
                  <a16:creationId xmlns:a16="http://schemas.microsoft.com/office/drawing/2014/main" id="{213F4D34-D329-4E7E-FECE-0B36C03C21DA}"/>
                </a:ext>
              </a:extLst>
            </p:cNvPr>
            <p:cNvSpPr/>
            <p:nvPr/>
          </p:nvSpPr>
          <p:spPr>
            <a:xfrm>
              <a:off x="622958" y="358287"/>
              <a:ext cx="182880" cy="182880"/>
            </a:xfrm>
            <a:prstGeom prst="ellipse">
              <a:avLst/>
            </a:prstGeom>
            <a:solidFill>
              <a:srgbClr val="FFFFFF"/>
            </a:solidFill>
            <a:ln w="19050">
              <a:solidFill>
                <a:schemeClr val="accent5">
                  <a:lumMod val="60000"/>
                  <a:lumOff val="40000"/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sp>
          <p:nvSpPr>
            <p:cNvPr id="542" name="Oval 541">
              <a:extLst>
                <a:ext uri="{FF2B5EF4-FFF2-40B4-BE49-F238E27FC236}">
                  <a16:creationId xmlns:a16="http://schemas.microsoft.com/office/drawing/2014/main" id="{54A26673-090C-C926-FC7F-CE41BACE088A}"/>
                </a:ext>
              </a:extLst>
            </p:cNvPr>
            <p:cNvSpPr/>
            <p:nvPr/>
          </p:nvSpPr>
          <p:spPr>
            <a:xfrm>
              <a:off x="567423" y="355906"/>
              <a:ext cx="201168" cy="201168"/>
            </a:xfrm>
            <a:prstGeom prst="ellipse">
              <a:avLst/>
            </a:prstGeom>
            <a:solidFill>
              <a:srgbClr val="FFFFFF">
                <a:alpha val="75000"/>
              </a:srgbClr>
            </a:solidFill>
            <a:ln w="1905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grpSp>
          <p:nvGrpSpPr>
            <p:cNvPr id="546" name="Group 545">
              <a:extLst>
                <a:ext uri="{FF2B5EF4-FFF2-40B4-BE49-F238E27FC236}">
                  <a16:creationId xmlns:a16="http://schemas.microsoft.com/office/drawing/2014/main" id="{BB5484D5-73EA-5A4A-2358-291855E69F34}"/>
                </a:ext>
              </a:extLst>
            </p:cNvPr>
            <p:cNvGrpSpPr/>
            <p:nvPr/>
          </p:nvGrpSpPr>
          <p:grpSpPr>
            <a:xfrm>
              <a:off x="498603" y="346381"/>
              <a:ext cx="228600" cy="228600"/>
              <a:chOff x="514478" y="355906"/>
              <a:chExt cx="228600" cy="228600"/>
            </a:xfrm>
          </p:grpSpPr>
          <p:sp>
            <p:nvSpPr>
              <p:cNvPr id="547" name="Oval 546">
                <a:extLst>
                  <a:ext uri="{FF2B5EF4-FFF2-40B4-BE49-F238E27FC236}">
                    <a16:creationId xmlns:a16="http://schemas.microsoft.com/office/drawing/2014/main" id="{A7372951-E30A-BE95-8186-FCE8E1AA98EF}"/>
                  </a:ext>
                </a:extLst>
              </p:cNvPr>
              <p:cNvSpPr/>
              <p:nvPr/>
            </p:nvSpPr>
            <p:spPr>
              <a:xfrm>
                <a:off x="514478" y="355906"/>
                <a:ext cx="228600" cy="228600"/>
              </a:xfrm>
              <a:prstGeom prst="ellipse">
                <a:avLst/>
              </a:prstGeom>
              <a:solidFill>
                <a:srgbClr val="FFFFFF"/>
              </a:solidFill>
              <a:ln w="1905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endParaRPr>
              </a:p>
            </p:txBody>
          </p:sp>
          <p:pic>
            <p:nvPicPr>
              <p:cNvPr id="548" name="Picture 547">
                <a:extLst>
                  <a:ext uri="{FF2B5EF4-FFF2-40B4-BE49-F238E27FC236}">
                    <a16:creationId xmlns:a16="http://schemas.microsoft.com/office/drawing/2014/main" id="{FE9CE21F-B4B4-B304-9D25-EB5FBC4BE34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 flipH="1">
                <a:off x="567423" y="373010"/>
                <a:ext cx="128275" cy="199320"/>
              </a:xfrm>
              <a:prstGeom prst="rect">
                <a:avLst/>
              </a:prstGeom>
            </p:spPr>
          </p:pic>
        </p:grpSp>
      </p:grpSp>
      <p:cxnSp>
        <p:nvCxnSpPr>
          <p:cNvPr id="549" name="Straight Connector 548">
            <a:extLst>
              <a:ext uri="{FF2B5EF4-FFF2-40B4-BE49-F238E27FC236}">
                <a16:creationId xmlns:a16="http://schemas.microsoft.com/office/drawing/2014/main" id="{EC6170C2-DC81-215B-04EA-4307EE1C6171}"/>
              </a:ext>
            </a:extLst>
          </p:cNvPr>
          <p:cNvCxnSpPr>
            <a:cxnSpLocks/>
            <a:stCxn id="931" idx="2"/>
            <a:endCxn id="547" idx="0"/>
          </p:cNvCxnSpPr>
          <p:nvPr/>
        </p:nvCxnSpPr>
        <p:spPr>
          <a:xfrm flipH="1">
            <a:off x="3889175" y="2432929"/>
            <a:ext cx="1172" cy="272435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550" name="Group 549">
            <a:extLst>
              <a:ext uri="{FF2B5EF4-FFF2-40B4-BE49-F238E27FC236}">
                <a16:creationId xmlns:a16="http://schemas.microsoft.com/office/drawing/2014/main" id="{97FB84B8-6332-33C7-CB16-E3F7049E9FA1}"/>
              </a:ext>
            </a:extLst>
          </p:cNvPr>
          <p:cNvGrpSpPr/>
          <p:nvPr/>
        </p:nvGrpSpPr>
        <p:grpSpPr>
          <a:xfrm>
            <a:off x="4735196" y="2705364"/>
            <a:ext cx="307235" cy="228600"/>
            <a:chOff x="498603" y="346381"/>
            <a:chExt cx="307235" cy="228600"/>
          </a:xfrm>
        </p:grpSpPr>
        <p:sp>
          <p:nvSpPr>
            <p:cNvPr id="551" name="Oval 550">
              <a:extLst>
                <a:ext uri="{FF2B5EF4-FFF2-40B4-BE49-F238E27FC236}">
                  <a16:creationId xmlns:a16="http://schemas.microsoft.com/office/drawing/2014/main" id="{E5D4D756-5E06-3089-CD37-199D0EC6C99E}"/>
                </a:ext>
              </a:extLst>
            </p:cNvPr>
            <p:cNvSpPr/>
            <p:nvPr/>
          </p:nvSpPr>
          <p:spPr>
            <a:xfrm>
              <a:off x="622958" y="358287"/>
              <a:ext cx="182880" cy="182880"/>
            </a:xfrm>
            <a:prstGeom prst="ellipse">
              <a:avLst/>
            </a:prstGeom>
            <a:solidFill>
              <a:srgbClr val="FFFFFF"/>
            </a:solidFill>
            <a:ln w="19050">
              <a:solidFill>
                <a:schemeClr val="accent5">
                  <a:lumMod val="60000"/>
                  <a:lumOff val="40000"/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sp>
          <p:nvSpPr>
            <p:cNvPr id="552" name="Oval 551">
              <a:extLst>
                <a:ext uri="{FF2B5EF4-FFF2-40B4-BE49-F238E27FC236}">
                  <a16:creationId xmlns:a16="http://schemas.microsoft.com/office/drawing/2014/main" id="{0A8B8EC3-DE61-E53A-9944-0A43180316BA}"/>
                </a:ext>
              </a:extLst>
            </p:cNvPr>
            <p:cNvSpPr/>
            <p:nvPr/>
          </p:nvSpPr>
          <p:spPr>
            <a:xfrm>
              <a:off x="567423" y="355906"/>
              <a:ext cx="201168" cy="201168"/>
            </a:xfrm>
            <a:prstGeom prst="ellipse">
              <a:avLst/>
            </a:prstGeom>
            <a:solidFill>
              <a:srgbClr val="FFFFFF">
                <a:alpha val="75000"/>
              </a:srgbClr>
            </a:solidFill>
            <a:ln w="1905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grpSp>
          <p:nvGrpSpPr>
            <p:cNvPr id="553" name="Group 552">
              <a:extLst>
                <a:ext uri="{FF2B5EF4-FFF2-40B4-BE49-F238E27FC236}">
                  <a16:creationId xmlns:a16="http://schemas.microsoft.com/office/drawing/2014/main" id="{6A4D8E99-5476-7319-7029-DB60CB90D9B6}"/>
                </a:ext>
              </a:extLst>
            </p:cNvPr>
            <p:cNvGrpSpPr/>
            <p:nvPr/>
          </p:nvGrpSpPr>
          <p:grpSpPr>
            <a:xfrm>
              <a:off x="498603" y="346381"/>
              <a:ext cx="228600" cy="228600"/>
              <a:chOff x="514478" y="355906"/>
              <a:chExt cx="228600" cy="228600"/>
            </a:xfrm>
          </p:grpSpPr>
          <p:sp>
            <p:nvSpPr>
              <p:cNvPr id="554" name="Oval 553">
                <a:extLst>
                  <a:ext uri="{FF2B5EF4-FFF2-40B4-BE49-F238E27FC236}">
                    <a16:creationId xmlns:a16="http://schemas.microsoft.com/office/drawing/2014/main" id="{9BBB6F12-FF97-752E-E150-0E3438B26994}"/>
                  </a:ext>
                </a:extLst>
              </p:cNvPr>
              <p:cNvSpPr/>
              <p:nvPr/>
            </p:nvSpPr>
            <p:spPr>
              <a:xfrm>
                <a:off x="514478" y="355906"/>
                <a:ext cx="228600" cy="228600"/>
              </a:xfrm>
              <a:prstGeom prst="ellipse">
                <a:avLst/>
              </a:prstGeom>
              <a:solidFill>
                <a:srgbClr val="FFFFFF"/>
              </a:solidFill>
              <a:ln w="1905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endParaRPr>
              </a:p>
            </p:txBody>
          </p:sp>
          <p:pic>
            <p:nvPicPr>
              <p:cNvPr id="555" name="Picture 554">
                <a:extLst>
                  <a:ext uri="{FF2B5EF4-FFF2-40B4-BE49-F238E27FC236}">
                    <a16:creationId xmlns:a16="http://schemas.microsoft.com/office/drawing/2014/main" id="{5B453440-54C0-66D6-FF3E-5DA980AADF8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 flipH="1">
                <a:off x="567423" y="373010"/>
                <a:ext cx="128275" cy="199320"/>
              </a:xfrm>
              <a:prstGeom prst="rect">
                <a:avLst/>
              </a:prstGeom>
            </p:spPr>
          </p:pic>
        </p:grpSp>
      </p:grpSp>
      <p:cxnSp>
        <p:nvCxnSpPr>
          <p:cNvPr id="562" name="Straight Connector 561">
            <a:extLst>
              <a:ext uri="{FF2B5EF4-FFF2-40B4-BE49-F238E27FC236}">
                <a16:creationId xmlns:a16="http://schemas.microsoft.com/office/drawing/2014/main" id="{063930BE-8342-4027-A963-03C5FCFEEAEC}"/>
              </a:ext>
            </a:extLst>
          </p:cNvPr>
          <p:cNvCxnSpPr>
            <a:cxnSpLocks/>
            <a:endCxn id="554" idx="0"/>
          </p:cNvCxnSpPr>
          <p:nvPr/>
        </p:nvCxnSpPr>
        <p:spPr>
          <a:xfrm flipH="1">
            <a:off x="4849496" y="2438623"/>
            <a:ext cx="1172" cy="266741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962" name="Rectangle: Rounded Corners 961">
            <a:extLst>
              <a:ext uri="{FF2B5EF4-FFF2-40B4-BE49-F238E27FC236}">
                <a16:creationId xmlns:a16="http://schemas.microsoft.com/office/drawing/2014/main" id="{E016B226-9FFF-8AA0-900C-5864B5A72956}"/>
              </a:ext>
            </a:extLst>
          </p:cNvPr>
          <p:cNvSpPr/>
          <p:nvPr/>
        </p:nvSpPr>
        <p:spPr>
          <a:xfrm>
            <a:off x="5065153" y="596142"/>
            <a:ext cx="1733902" cy="239505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78D3">
                    <a:lumMod val="75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Platform landing zone</a:t>
            </a:r>
          </a:p>
        </p:txBody>
      </p:sp>
      <p:cxnSp>
        <p:nvCxnSpPr>
          <p:cNvPr id="963" name="Straight Connector 962">
            <a:extLst>
              <a:ext uri="{FF2B5EF4-FFF2-40B4-BE49-F238E27FC236}">
                <a16:creationId xmlns:a16="http://schemas.microsoft.com/office/drawing/2014/main" id="{99EB2BA1-85B6-2C84-52F6-67E325AE7682}"/>
              </a:ext>
            </a:extLst>
          </p:cNvPr>
          <p:cNvCxnSpPr>
            <a:cxnSpLocks/>
            <a:stCxn id="964" idx="2"/>
            <a:endCxn id="57" idx="0"/>
          </p:cNvCxnSpPr>
          <p:nvPr/>
        </p:nvCxnSpPr>
        <p:spPr>
          <a:xfrm>
            <a:off x="7851412" y="921633"/>
            <a:ext cx="2659" cy="217486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964" name="Rectangle: Rounded Corners 963">
            <a:extLst>
              <a:ext uri="{FF2B5EF4-FFF2-40B4-BE49-F238E27FC236}">
                <a16:creationId xmlns:a16="http://schemas.microsoft.com/office/drawing/2014/main" id="{8DCB548C-C0F7-668F-4528-4AEEE23EB81C}"/>
              </a:ext>
            </a:extLst>
          </p:cNvPr>
          <p:cNvSpPr/>
          <p:nvPr/>
        </p:nvSpPr>
        <p:spPr>
          <a:xfrm>
            <a:off x="7173427" y="637091"/>
            <a:ext cx="1355969" cy="284542"/>
          </a:xfrm>
          <a:prstGeom prst="roundRect">
            <a:avLst/>
          </a:prstGeom>
          <a:solidFill>
            <a:srgbClr val="FFFFFF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Tenant root group</a:t>
            </a:r>
          </a:p>
        </p:txBody>
      </p:sp>
      <p:sp>
        <p:nvSpPr>
          <p:cNvPr id="989" name="TextBox 988">
            <a:extLst>
              <a:ext uri="{FF2B5EF4-FFF2-40B4-BE49-F238E27FC236}">
                <a16:creationId xmlns:a16="http://schemas.microsoft.com/office/drawing/2014/main" id="{E4E293D6-48B0-AA82-13BB-E454164F6883}"/>
              </a:ext>
            </a:extLst>
          </p:cNvPr>
          <p:cNvSpPr txBox="1"/>
          <p:nvPr/>
        </p:nvSpPr>
        <p:spPr>
          <a:xfrm>
            <a:off x="5777106" y="1647101"/>
            <a:ext cx="870339" cy="307777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281933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For application landing zones</a:t>
            </a:r>
          </a:p>
        </p:txBody>
      </p:sp>
      <p:cxnSp>
        <p:nvCxnSpPr>
          <p:cNvPr id="990" name="Straight Arrow Connector 989">
            <a:extLst>
              <a:ext uri="{FF2B5EF4-FFF2-40B4-BE49-F238E27FC236}">
                <a16:creationId xmlns:a16="http://schemas.microsoft.com/office/drawing/2014/main" id="{086A9CD2-A287-6458-925C-9455C74DC654}"/>
              </a:ext>
            </a:extLst>
          </p:cNvPr>
          <p:cNvCxnSpPr>
            <a:cxnSpLocks/>
            <a:stCxn id="989" idx="3"/>
            <a:endCxn id="59" idx="1"/>
          </p:cNvCxnSpPr>
          <p:nvPr/>
        </p:nvCxnSpPr>
        <p:spPr>
          <a:xfrm>
            <a:off x="6647445" y="1800990"/>
            <a:ext cx="297064" cy="16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94" name="Rectangle: Rounded Corners 993">
            <a:extLst>
              <a:ext uri="{FF2B5EF4-FFF2-40B4-BE49-F238E27FC236}">
                <a16:creationId xmlns:a16="http://schemas.microsoft.com/office/drawing/2014/main" id="{EAB8AC06-69B0-2D62-FC20-A2207343098B}"/>
              </a:ext>
            </a:extLst>
          </p:cNvPr>
          <p:cNvSpPr/>
          <p:nvPr/>
        </p:nvSpPr>
        <p:spPr>
          <a:xfrm>
            <a:off x="7855863" y="2160801"/>
            <a:ext cx="756583" cy="284542"/>
          </a:xfrm>
          <a:prstGeom prst="roundRect">
            <a:avLst>
              <a:gd name="adj" fmla="val 26121"/>
            </a:avLst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8F8F8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Local</a:t>
            </a:r>
          </a:p>
        </p:txBody>
      </p:sp>
      <p:cxnSp>
        <p:nvCxnSpPr>
          <p:cNvPr id="995" name="Straight Connector 994">
            <a:extLst>
              <a:ext uri="{FF2B5EF4-FFF2-40B4-BE49-F238E27FC236}">
                <a16:creationId xmlns:a16="http://schemas.microsoft.com/office/drawing/2014/main" id="{90717BF4-25B6-21A7-2A12-E7C8D99553F0}"/>
              </a:ext>
            </a:extLst>
          </p:cNvPr>
          <p:cNvCxnSpPr>
            <a:cxnSpLocks/>
          </p:cNvCxnSpPr>
          <p:nvPr/>
        </p:nvCxnSpPr>
        <p:spPr>
          <a:xfrm flipH="1">
            <a:off x="7222493" y="2062051"/>
            <a:ext cx="1172" cy="265986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925" name="Rectangle: Rounded Corners 924">
            <a:extLst>
              <a:ext uri="{FF2B5EF4-FFF2-40B4-BE49-F238E27FC236}">
                <a16:creationId xmlns:a16="http://schemas.microsoft.com/office/drawing/2014/main" id="{FB78AB62-FE7A-A97F-EDE8-2374C325B901}"/>
              </a:ext>
            </a:extLst>
          </p:cNvPr>
          <p:cNvSpPr/>
          <p:nvPr/>
        </p:nvSpPr>
        <p:spPr>
          <a:xfrm>
            <a:off x="6833481" y="2158419"/>
            <a:ext cx="756583" cy="284542"/>
          </a:xfrm>
          <a:prstGeom prst="roundRect">
            <a:avLst>
              <a:gd name="adj" fmla="val 26121"/>
            </a:avLst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8F8F8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Online</a:t>
            </a:r>
          </a:p>
        </p:txBody>
      </p:sp>
      <p:grpSp>
        <p:nvGrpSpPr>
          <p:cNvPr id="781" name="Group 780">
            <a:extLst>
              <a:ext uri="{FF2B5EF4-FFF2-40B4-BE49-F238E27FC236}">
                <a16:creationId xmlns:a16="http://schemas.microsoft.com/office/drawing/2014/main" id="{92B22C6C-3747-D35F-6B60-9CA6C3A9FBC7}"/>
              </a:ext>
            </a:extLst>
          </p:cNvPr>
          <p:cNvGrpSpPr/>
          <p:nvPr/>
        </p:nvGrpSpPr>
        <p:grpSpPr>
          <a:xfrm>
            <a:off x="1793277" y="2997569"/>
            <a:ext cx="3178467" cy="246221"/>
            <a:chOff x="7667727" y="2157394"/>
            <a:chExt cx="3178467" cy="246221"/>
          </a:xfrm>
        </p:grpSpPr>
        <p:grpSp>
          <p:nvGrpSpPr>
            <p:cNvPr id="782" name="direction 1" descr="direction, expand, grow, large">
              <a:extLst>
                <a:ext uri="{FF2B5EF4-FFF2-40B4-BE49-F238E27FC236}">
                  <a16:creationId xmlns:a16="http://schemas.microsoft.com/office/drawing/2014/main" id="{9CFC38A1-2AAA-93FD-3A9F-E60271A2AF0E}"/>
                </a:ext>
              </a:extLst>
            </p:cNvPr>
            <p:cNvGrpSpPr/>
            <p:nvPr/>
          </p:nvGrpSpPr>
          <p:grpSpPr>
            <a:xfrm>
              <a:off x="7667727" y="2198582"/>
              <a:ext cx="176223" cy="163844"/>
              <a:chOff x="11089213" y="1277598"/>
              <a:chExt cx="379202" cy="379202"/>
            </a:xfrm>
          </p:grpSpPr>
          <p:sp>
            <p:nvSpPr>
              <p:cNvPr id="784" name="Freeform: Shape 783">
                <a:extLst>
                  <a:ext uri="{FF2B5EF4-FFF2-40B4-BE49-F238E27FC236}">
                    <a16:creationId xmlns:a16="http://schemas.microsoft.com/office/drawing/2014/main" id="{386DDD8A-44BF-597F-ADCC-3DA448369FFC}"/>
                  </a:ext>
                </a:extLst>
              </p:cNvPr>
              <p:cNvSpPr/>
              <p:nvPr/>
            </p:nvSpPr>
            <p:spPr>
              <a:xfrm>
                <a:off x="11262605" y="1297905"/>
                <a:ext cx="183737" cy="183737"/>
              </a:xfrm>
              <a:custGeom>
                <a:avLst/>
                <a:gdLst>
                  <a:gd name="connsiteX0" fmla="*/ 154423 w 183737"/>
                  <a:gd name="connsiteY0" fmla="*/ 1179 h 183737"/>
                  <a:gd name="connsiteX1" fmla="*/ 182570 w 183737"/>
                  <a:gd name="connsiteY1" fmla="*/ 29267 h 183737"/>
                  <a:gd name="connsiteX2" fmla="*/ 29326 w 183737"/>
                  <a:gd name="connsiteY2" fmla="*/ 182583 h 183737"/>
                  <a:gd name="connsiteX3" fmla="*/ 1179 w 183737"/>
                  <a:gd name="connsiteY3" fmla="*/ 154495 h 183737"/>
                  <a:gd name="connsiteX4" fmla="*/ 154423 w 183737"/>
                  <a:gd name="connsiteY4" fmla="*/ 1179 h 1837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3737" h="183737">
                    <a:moveTo>
                      <a:pt x="154423" y="1179"/>
                    </a:moveTo>
                    <a:lnTo>
                      <a:pt x="182570" y="29267"/>
                    </a:lnTo>
                    <a:lnTo>
                      <a:pt x="29326" y="182583"/>
                    </a:lnTo>
                    <a:lnTo>
                      <a:pt x="1179" y="154495"/>
                    </a:lnTo>
                    <a:lnTo>
                      <a:pt x="154423" y="1179"/>
                    </a:lnTo>
                    <a:close/>
                  </a:path>
                </a:pathLst>
              </a:custGeom>
              <a:solidFill>
                <a:srgbClr val="0078D4"/>
              </a:solidFill>
              <a:ln w="38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225B61"/>
                  </a:solidFill>
                  <a:effectLst/>
                  <a:uLnTx/>
                  <a:uFillTx/>
                  <a:latin typeface="Segoe Sans Text Semilight"/>
                  <a:ea typeface="+mn-ea"/>
                  <a:cs typeface="+mn-cs"/>
                </a:endParaRPr>
              </a:p>
            </p:txBody>
          </p:sp>
          <p:sp>
            <p:nvSpPr>
              <p:cNvPr id="785" name="Freeform: Shape 784">
                <a:extLst>
                  <a:ext uri="{FF2B5EF4-FFF2-40B4-BE49-F238E27FC236}">
                    <a16:creationId xmlns:a16="http://schemas.microsoft.com/office/drawing/2014/main" id="{2FCC2561-FAC4-CAE0-5914-B4A9A9F5C183}"/>
                  </a:ext>
                </a:extLst>
              </p:cNvPr>
              <p:cNvSpPr/>
              <p:nvPr/>
            </p:nvSpPr>
            <p:spPr>
              <a:xfrm>
                <a:off x="11088641" y="1277626"/>
                <a:ext cx="203284" cy="207193"/>
              </a:xfrm>
              <a:custGeom>
                <a:avLst/>
                <a:gdLst>
                  <a:gd name="connsiteX0" fmla="*/ 205244 w 203283"/>
                  <a:gd name="connsiteY0" fmla="*/ 178292 h 207192"/>
                  <a:gd name="connsiteX1" fmla="*/ 67637 w 203283"/>
                  <a:gd name="connsiteY1" fmla="*/ 40971 h 207192"/>
                  <a:gd name="connsiteX2" fmla="*/ 120022 w 203283"/>
                  <a:gd name="connsiteY2" fmla="*/ 40971 h 207192"/>
                  <a:gd name="connsiteX3" fmla="*/ 120022 w 203283"/>
                  <a:gd name="connsiteY3" fmla="*/ 1179 h 207192"/>
                  <a:gd name="connsiteX4" fmla="*/ 1570 w 203283"/>
                  <a:gd name="connsiteY4" fmla="*/ 1179 h 207192"/>
                  <a:gd name="connsiteX5" fmla="*/ 1179 w 203283"/>
                  <a:gd name="connsiteY5" fmla="*/ 1179 h 207192"/>
                  <a:gd name="connsiteX6" fmla="*/ 1179 w 203283"/>
                  <a:gd name="connsiteY6" fmla="*/ 119384 h 207192"/>
                  <a:gd name="connsiteX7" fmla="*/ 41054 w 203283"/>
                  <a:gd name="connsiteY7" fmla="*/ 119384 h 207192"/>
                  <a:gd name="connsiteX8" fmla="*/ 41054 w 203283"/>
                  <a:gd name="connsiteY8" fmla="*/ 71010 h 207192"/>
                  <a:gd name="connsiteX9" fmla="*/ 177097 w 203283"/>
                  <a:gd name="connsiteY9" fmla="*/ 206771 h 207192"/>
                  <a:gd name="connsiteX10" fmla="*/ 205244 w 203283"/>
                  <a:gd name="connsiteY10" fmla="*/ 178292 h 2071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03283" h="207192">
                    <a:moveTo>
                      <a:pt x="205244" y="178292"/>
                    </a:moveTo>
                    <a:lnTo>
                      <a:pt x="67637" y="40971"/>
                    </a:lnTo>
                    <a:lnTo>
                      <a:pt x="120022" y="40971"/>
                    </a:lnTo>
                    <a:lnTo>
                      <a:pt x="120022" y="1179"/>
                    </a:lnTo>
                    <a:lnTo>
                      <a:pt x="1570" y="1179"/>
                    </a:lnTo>
                    <a:lnTo>
                      <a:pt x="1179" y="1179"/>
                    </a:lnTo>
                    <a:lnTo>
                      <a:pt x="1179" y="119384"/>
                    </a:lnTo>
                    <a:lnTo>
                      <a:pt x="41054" y="119384"/>
                    </a:lnTo>
                    <a:lnTo>
                      <a:pt x="41054" y="71010"/>
                    </a:lnTo>
                    <a:lnTo>
                      <a:pt x="177097" y="206771"/>
                    </a:lnTo>
                    <a:lnTo>
                      <a:pt x="205244" y="178292"/>
                    </a:lnTo>
                    <a:close/>
                  </a:path>
                </a:pathLst>
              </a:custGeom>
              <a:solidFill>
                <a:srgbClr val="50E6FF"/>
              </a:solidFill>
              <a:ln w="38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225B61"/>
                  </a:solidFill>
                  <a:effectLst/>
                  <a:uLnTx/>
                  <a:uFillTx/>
                  <a:latin typeface="Segoe Sans Text Semilight"/>
                  <a:ea typeface="+mn-ea"/>
                  <a:cs typeface="+mn-cs"/>
                </a:endParaRPr>
              </a:p>
            </p:txBody>
          </p:sp>
          <p:sp>
            <p:nvSpPr>
              <p:cNvPr id="786" name="Freeform: Shape 785">
                <a:extLst>
                  <a:ext uri="{FF2B5EF4-FFF2-40B4-BE49-F238E27FC236}">
                    <a16:creationId xmlns:a16="http://schemas.microsoft.com/office/drawing/2014/main" id="{13331BD8-1619-BEC6-A411-0271F477358E}"/>
                  </a:ext>
                </a:extLst>
              </p:cNvPr>
              <p:cNvSpPr/>
              <p:nvPr/>
            </p:nvSpPr>
            <p:spPr>
              <a:xfrm>
                <a:off x="11088641" y="1448886"/>
                <a:ext cx="203284" cy="203284"/>
              </a:xfrm>
              <a:custGeom>
                <a:avLst/>
                <a:gdLst>
                  <a:gd name="connsiteX0" fmla="*/ 205244 w 203283"/>
                  <a:gd name="connsiteY0" fmla="*/ 29267 h 203283"/>
                  <a:gd name="connsiteX1" fmla="*/ 177097 w 203283"/>
                  <a:gd name="connsiteY1" fmla="*/ 1179 h 203283"/>
                  <a:gd name="connsiteX2" fmla="*/ 41054 w 203283"/>
                  <a:gd name="connsiteY2" fmla="*/ 136940 h 203283"/>
                  <a:gd name="connsiteX3" fmla="*/ 41054 w 203283"/>
                  <a:gd name="connsiteY3" fmla="*/ 86224 h 203283"/>
                  <a:gd name="connsiteX4" fmla="*/ 1179 w 203283"/>
                  <a:gd name="connsiteY4" fmla="*/ 86224 h 203283"/>
                  <a:gd name="connsiteX5" fmla="*/ 1179 w 203283"/>
                  <a:gd name="connsiteY5" fmla="*/ 204430 h 203283"/>
                  <a:gd name="connsiteX6" fmla="*/ 1179 w 203283"/>
                  <a:gd name="connsiteY6" fmla="*/ 204820 h 203283"/>
                  <a:gd name="connsiteX7" fmla="*/ 119631 w 203283"/>
                  <a:gd name="connsiteY7" fmla="*/ 204820 h 203283"/>
                  <a:gd name="connsiteX8" fmla="*/ 119631 w 203283"/>
                  <a:gd name="connsiteY8" fmla="*/ 165028 h 203283"/>
                  <a:gd name="connsiteX9" fmla="*/ 69201 w 203283"/>
                  <a:gd name="connsiteY9" fmla="*/ 165028 h 203283"/>
                  <a:gd name="connsiteX10" fmla="*/ 205244 w 203283"/>
                  <a:gd name="connsiteY10" fmla="*/ 29267 h 2032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03283" h="203283">
                    <a:moveTo>
                      <a:pt x="205244" y="29267"/>
                    </a:moveTo>
                    <a:lnTo>
                      <a:pt x="177097" y="1179"/>
                    </a:lnTo>
                    <a:lnTo>
                      <a:pt x="41054" y="136940"/>
                    </a:lnTo>
                    <a:lnTo>
                      <a:pt x="41054" y="86224"/>
                    </a:lnTo>
                    <a:lnTo>
                      <a:pt x="1179" y="86224"/>
                    </a:lnTo>
                    <a:lnTo>
                      <a:pt x="1179" y="204430"/>
                    </a:lnTo>
                    <a:lnTo>
                      <a:pt x="1179" y="204820"/>
                    </a:lnTo>
                    <a:lnTo>
                      <a:pt x="119631" y="204820"/>
                    </a:lnTo>
                    <a:lnTo>
                      <a:pt x="119631" y="165028"/>
                    </a:lnTo>
                    <a:lnTo>
                      <a:pt x="69201" y="165028"/>
                    </a:lnTo>
                    <a:lnTo>
                      <a:pt x="205244" y="29267"/>
                    </a:lnTo>
                    <a:close/>
                  </a:path>
                </a:pathLst>
              </a:custGeom>
              <a:solidFill>
                <a:srgbClr val="50E6FF"/>
              </a:solidFill>
              <a:ln w="38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225B61"/>
                  </a:solidFill>
                  <a:effectLst/>
                  <a:uLnTx/>
                  <a:uFillTx/>
                  <a:latin typeface="Segoe Sans Text Semilight"/>
                  <a:ea typeface="+mn-ea"/>
                  <a:cs typeface="+mn-cs"/>
                </a:endParaRPr>
              </a:p>
            </p:txBody>
          </p:sp>
          <p:sp>
            <p:nvSpPr>
              <p:cNvPr id="787" name="Freeform: Shape 786">
                <a:extLst>
                  <a:ext uri="{FF2B5EF4-FFF2-40B4-BE49-F238E27FC236}">
                    <a16:creationId xmlns:a16="http://schemas.microsoft.com/office/drawing/2014/main" id="{850372D1-98CA-BAA3-DB9D-02113F1DED64}"/>
                  </a:ext>
                </a:extLst>
              </p:cNvPr>
              <p:cNvSpPr/>
              <p:nvPr/>
            </p:nvSpPr>
            <p:spPr>
              <a:xfrm>
                <a:off x="11345483" y="1277626"/>
                <a:ext cx="117279" cy="117279"/>
              </a:xfrm>
              <a:custGeom>
                <a:avLst/>
                <a:gdLst>
                  <a:gd name="connsiteX0" fmla="*/ 119631 w 117278"/>
                  <a:gd name="connsiteY0" fmla="*/ 119774 h 117278"/>
                  <a:gd name="connsiteX1" fmla="*/ 119631 w 117278"/>
                  <a:gd name="connsiteY1" fmla="*/ 1569 h 117278"/>
                  <a:gd name="connsiteX2" fmla="*/ 119631 w 117278"/>
                  <a:gd name="connsiteY2" fmla="*/ 1179 h 117278"/>
                  <a:gd name="connsiteX3" fmla="*/ 1179 w 117278"/>
                  <a:gd name="connsiteY3" fmla="*/ 1179 h 117278"/>
                  <a:gd name="connsiteX4" fmla="*/ 1179 w 117278"/>
                  <a:gd name="connsiteY4" fmla="*/ 40971 h 117278"/>
                  <a:gd name="connsiteX5" fmla="*/ 79756 w 117278"/>
                  <a:gd name="connsiteY5" fmla="*/ 40971 h 117278"/>
                  <a:gd name="connsiteX6" fmla="*/ 79756 w 117278"/>
                  <a:gd name="connsiteY6" fmla="*/ 119774 h 117278"/>
                  <a:gd name="connsiteX7" fmla="*/ 119631 w 117278"/>
                  <a:gd name="connsiteY7" fmla="*/ 119774 h 117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278" h="117278">
                    <a:moveTo>
                      <a:pt x="119631" y="119774"/>
                    </a:moveTo>
                    <a:lnTo>
                      <a:pt x="119631" y="1569"/>
                    </a:lnTo>
                    <a:lnTo>
                      <a:pt x="119631" y="1179"/>
                    </a:lnTo>
                    <a:lnTo>
                      <a:pt x="1179" y="1179"/>
                    </a:lnTo>
                    <a:lnTo>
                      <a:pt x="1179" y="40971"/>
                    </a:lnTo>
                    <a:lnTo>
                      <a:pt x="79756" y="40971"/>
                    </a:lnTo>
                    <a:lnTo>
                      <a:pt x="79756" y="119774"/>
                    </a:lnTo>
                    <a:lnTo>
                      <a:pt x="119631" y="119774"/>
                    </a:lnTo>
                    <a:close/>
                  </a:path>
                </a:pathLst>
              </a:custGeom>
              <a:solidFill>
                <a:srgbClr val="0078D4"/>
              </a:solidFill>
              <a:ln w="38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225B61"/>
                  </a:solidFill>
                  <a:effectLst/>
                  <a:uLnTx/>
                  <a:uFillTx/>
                  <a:latin typeface="Segoe Sans Text Semilight"/>
                  <a:ea typeface="+mn-ea"/>
                  <a:cs typeface="+mn-cs"/>
                </a:endParaRPr>
              </a:p>
            </p:txBody>
          </p:sp>
          <p:sp>
            <p:nvSpPr>
              <p:cNvPr id="788" name="Freeform: Shape 787">
                <a:extLst>
                  <a:ext uri="{FF2B5EF4-FFF2-40B4-BE49-F238E27FC236}">
                    <a16:creationId xmlns:a16="http://schemas.microsoft.com/office/drawing/2014/main" id="{A7975A29-0F43-D9BF-64F6-5A85678A0B59}"/>
                  </a:ext>
                </a:extLst>
              </p:cNvPr>
              <p:cNvSpPr/>
              <p:nvPr/>
            </p:nvSpPr>
            <p:spPr>
              <a:xfrm>
                <a:off x="11262216" y="1452796"/>
                <a:ext cx="203284" cy="199374"/>
              </a:xfrm>
              <a:custGeom>
                <a:avLst/>
                <a:gdLst>
                  <a:gd name="connsiteX0" fmla="*/ 163024 w 203283"/>
                  <a:gd name="connsiteY0" fmla="*/ 82713 h 199374"/>
                  <a:gd name="connsiteX1" fmla="*/ 163024 w 203283"/>
                  <a:gd name="connsiteY1" fmla="*/ 134209 h 199374"/>
                  <a:gd name="connsiteX2" fmla="*/ 29717 w 203283"/>
                  <a:gd name="connsiteY2" fmla="*/ 1179 h 199374"/>
                  <a:gd name="connsiteX3" fmla="*/ 1179 w 203283"/>
                  <a:gd name="connsiteY3" fmla="*/ 29267 h 199374"/>
                  <a:gd name="connsiteX4" fmla="*/ 133313 w 203283"/>
                  <a:gd name="connsiteY4" fmla="*/ 161127 h 199374"/>
                  <a:gd name="connsiteX5" fmla="*/ 84056 w 203283"/>
                  <a:gd name="connsiteY5" fmla="*/ 161127 h 199374"/>
                  <a:gd name="connsiteX6" fmla="*/ 84056 w 203283"/>
                  <a:gd name="connsiteY6" fmla="*/ 200919 h 199374"/>
                  <a:gd name="connsiteX7" fmla="*/ 202508 w 203283"/>
                  <a:gd name="connsiteY7" fmla="*/ 200919 h 199374"/>
                  <a:gd name="connsiteX8" fmla="*/ 202899 w 203283"/>
                  <a:gd name="connsiteY8" fmla="*/ 200919 h 199374"/>
                  <a:gd name="connsiteX9" fmla="*/ 202899 w 203283"/>
                  <a:gd name="connsiteY9" fmla="*/ 82713 h 199374"/>
                  <a:gd name="connsiteX10" fmla="*/ 163024 w 203283"/>
                  <a:gd name="connsiteY10" fmla="*/ 82713 h 1993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03283" h="199374">
                    <a:moveTo>
                      <a:pt x="163024" y="82713"/>
                    </a:moveTo>
                    <a:lnTo>
                      <a:pt x="163024" y="134209"/>
                    </a:lnTo>
                    <a:lnTo>
                      <a:pt x="29717" y="1179"/>
                    </a:lnTo>
                    <a:lnTo>
                      <a:pt x="1179" y="29267"/>
                    </a:lnTo>
                    <a:lnTo>
                      <a:pt x="133313" y="161127"/>
                    </a:lnTo>
                    <a:lnTo>
                      <a:pt x="84056" y="161127"/>
                    </a:lnTo>
                    <a:lnTo>
                      <a:pt x="84056" y="200919"/>
                    </a:lnTo>
                    <a:lnTo>
                      <a:pt x="202508" y="200919"/>
                    </a:lnTo>
                    <a:lnTo>
                      <a:pt x="202899" y="200919"/>
                    </a:lnTo>
                    <a:lnTo>
                      <a:pt x="202899" y="82713"/>
                    </a:lnTo>
                    <a:lnTo>
                      <a:pt x="163024" y="82713"/>
                    </a:lnTo>
                    <a:close/>
                  </a:path>
                </a:pathLst>
              </a:custGeom>
              <a:solidFill>
                <a:srgbClr val="50E6FF"/>
              </a:solidFill>
              <a:ln w="38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225B61"/>
                  </a:solidFill>
                  <a:effectLst/>
                  <a:uLnTx/>
                  <a:uFillTx/>
                  <a:latin typeface="Segoe Sans Text Semilight"/>
                  <a:ea typeface="+mn-ea"/>
                  <a:cs typeface="+mn-cs"/>
                </a:endParaRPr>
              </a:p>
            </p:txBody>
          </p:sp>
        </p:grpSp>
        <p:sp>
          <p:nvSpPr>
            <p:cNvPr id="783" name="TextBox 782">
              <a:extLst>
                <a:ext uri="{FF2B5EF4-FFF2-40B4-BE49-F238E27FC236}">
                  <a16:creationId xmlns:a16="http://schemas.microsoft.com/office/drawing/2014/main" id="{DCAA5C56-2EC4-B784-0CEC-069926572D92}"/>
                </a:ext>
              </a:extLst>
            </p:cNvPr>
            <p:cNvSpPr txBox="1"/>
            <p:nvPr/>
          </p:nvSpPr>
          <p:spPr>
            <a:xfrm>
              <a:off x="7786748" y="2157394"/>
              <a:ext cx="3059446" cy="24622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74482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0" cap="none" spc="0" normalizeH="0" baseline="0" noProof="0" dirty="0">
                  <a:ln w="3175"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rPr>
                <a:t>Platform subscriptions for centralized resources</a:t>
              </a:r>
            </a:p>
          </p:txBody>
        </p:sp>
      </p:grpSp>
      <p:cxnSp>
        <p:nvCxnSpPr>
          <p:cNvPr id="795" name="Straight Connector 794">
            <a:extLst>
              <a:ext uri="{FF2B5EF4-FFF2-40B4-BE49-F238E27FC236}">
                <a16:creationId xmlns:a16="http://schemas.microsoft.com/office/drawing/2014/main" id="{8830965D-D619-6359-ECB0-1BE8390BD747}"/>
              </a:ext>
            </a:extLst>
          </p:cNvPr>
          <p:cNvCxnSpPr>
            <a:cxnSpLocks/>
          </p:cNvCxnSpPr>
          <p:nvPr/>
        </p:nvCxnSpPr>
        <p:spPr>
          <a:xfrm flipH="1">
            <a:off x="3492190" y="3958651"/>
            <a:ext cx="6126480" cy="0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04" name="Straight Connector 803">
            <a:extLst>
              <a:ext uri="{FF2B5EF4-FFF2-40B4-BE49-F238E27FC236}">
                <a16:creationId xmlns:a16="http://schemas.microsoft.com/office/drawing/2014/main" id="{22F2E0B2-B305-F7A1-F4F2-BED04E577D29}"/>
              </a:ext>
            </a:extLst>
          </p:cNvPr>
          <p:cNvCxnSpPr>
            <a:cxnSpLocks/>
            <a:endCxn id="622" idx="0"/>
          </p:cNvCxnSpPr>
          <p:nvPr/>
        </p:nvCxnSpPr>
        <p:spPr>
          <a:xfrm flipH="1">
            <a:off x="9613354" y="3958651"/>
            <a:ext cx="751" cy="1167503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11" name="Straight Connector 810">
            <a:extLst>
              <a:ext uri="{FF2B5EF4-FFF2-40B4-BE49-F238E27FC236}">
                <a16:creationId xmlns:a16="http://schemas.microsoft.com/office/drawing/2014/main" id="{8528AB8B-42B7-7AE4-3A69-FAAD5CCBC608}"/>
              </a:ext>
            </a:extLst>
          </p:cNvPr>
          <p:cNvCxnSpPr>
            <a:cxnSpLocks/>
          </p:cNvCxnSpPr>
          <p:nvPr/>
        </p:nvCxnSpPr>
        <p:spPr>
          <a:xfrm>
            <a:off x="3492190" y="3958651"/>
            <a:ext cx="0" cy="953218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30" name="Straight Connector 829">
            <a:extLst>
              <a:ext uri="{FF2B5EF4-FFF2-40B4-BE49-F238E27FC236}">
                <a16:creationId xmlns:a16="http://schemas.microsoft.com/office/drawing/2014/main" id="{F9D26E59-7AF1-4CFA-A0E1-D1F9F3783982}"/>
              </a:ext>
            </a:extLst>
          </p:cNvPr>
          <p:cNvCxnSpPr>
            <a:cxnSpLocks/>
          </p:cNvCxnSpPr>
          <p:nvPr/>
        </p:nvCxnSpPr>
        <p:spPr>
          <a:xfrm>
            <a:off x="8236242" y="2452002"/>
            <a:ext cx="0" cy="327341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1049" name="Group 1048">
            <a:extLst>
              <a:ext uri="{FF2B5EF4-FFF2-40B4-BE49-F238E27FC236}">
                <a16:creationId xmlns:a16="http://schemas.microsoft.com/office/drawing/2014/main" id="{A4AF0398-35DB-2AF7-D772-95A46BE102D6}"/>
              </a:ext>
            </a:extLst>
          </p:cNvPr>
          <p:cNvGrpSpPr/>
          <p:nvPr/>
        </p:nvGrpSpPr>
        <p:grpSpPr>
          <a:xfrm>
            <a:off x="1207569" y="4191300"/>
            <a:ext cx="1756181" cy="274597"/>
            <a:chOff x="2126543" y="8014791"/>
            <a:chExt cx="1756181" cy="274597"/>
          </a:xfrm>
        </p:grpSpPr>
        <p:grpSp>
          <p:nvGrpSpPr>
            <p:cNvPr id="967" name="Group 966">
              <a:extLst>
                <a:ext uri="{FF2B5EF4-FFF2-40B4-BE49-F238E27FC236}">
                  <a16:creationId xmlns:a16="http://schemas.microsoft.com/office/drawing/2014/main" id="{11F07974-33FD-8131-753C-184185DF88A8}"/>
                </a:ext>
              </a:extLst>
            </p:cNvPr>
            <p:cNvGrpSpPr/>
            <p:nvPr/>
          </p:nvGrpSpPr>
          <p:grpSpPr>
            <a:xfrm>
              <a:off x="2126543" y="8014791"/>
              <a:ext cx="276982" cy="274597"/>
              <a:chOff x="8854962" y="5975700"/>
              <a:chExt cx="400295" cy="378533"/>
            </a:xfrm>
          </p:grpSpPr>
          <p:sp>
            <p:nvSpPr>
              <p:cNvPr id="968" name="Oval 967">
                <a:extLst>
                  <a:ext uri="{FF2B5EF4-FFF2-40B4-BE49-F238E27FC236}">
                    <a16:creationId xmlns:a16="http://schemas.microsoft.com/office/drawing/2014/main" id="{50CF2C9F-4E17-162D-9162-F78B3679E5C0}"/>
                  </a:ext>
                </a:extLst>
              </p:cNvPr>
              <p:cNvSpPr/>
              <p:nvPr/>
            </p:nvSpPr>
            <p:spPr>
              <a:xfrm>
                <a:off x="8854962" y="5975700"/>
                <a:ext cx="400295" cy="378533"/>
              </a:xfrm>
              <a:prstGeom prst="ellipse">
                <a:avLst/>
              </a:prstGeom>
              <a:solidFill>
                <a:srgbClr val="F9F9F9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Sans Text Semilight"/>
                  <a:ea typeface="+mn-ea"/>
                  <a:cs typeface="+mn-cs"/>
                </a:endParaRPr>
              </a:p>
            </p:txBody>
          </p:sp>
          <p:pic>
            <p:nvPicPr>
              <p:cNvPr id="969" name="Graphic 968" descr="Users outline">
                <a:extLst>
                  <a:ext uri="{FF2B5EF4-FFF2-40B4-BE49-F238E27FC236}">
                    <a16:creationId xmlns:a16="http://schemas.microsoft.com/office/drawing/2014/main" id="{41064141-CCAF-8F14-B1AC-E212DB0CA7A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p:blipFill>
            <p:spPr>
              <a:xfrm>
                <a:off x="8898469" y="5994322"/>
                <a:ext cx="330120" cy="330120"/>
              </a:xfrm>
              <a:prstGeom prst="rect">
                <a:avLst/>
              </a:prstGeom>
            </p:spPr>
          </p:pic>
        </p:grpSp>
        <p:sp>
          <p:nvSpPr>
            <p:cNvPr id="970" name="TextBox 969">
              <a:extLst>
                <a:ext uri="{FF2B5EF4-FFF2-40B4-BE49-F238E27FC236}">
                  <a16:creationId xmlns:a16="http://schemas.microsoft.com/office/drawing/2014/main" id="{BB8A0174-C7C9-8A41-F812-82772458DDD5}"/>
                </a:ext>
              </a:extLst>
            </p:cNvPr>
            <p:cNvSpPr txBox="1"/>
            <p:nvPr/>
          </p:nvSpPr>
          <p:spPr>
            <a:xfrm>
              <a:off x="2487822" y="8051151"/>
              <a:ext cx="1394902" cy="23774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1" u="none" strike="noStrike" kern="1200" cap="none" spc="0" normalizeH="0" baseline="0" noProof="0" dirty="0">
                  <a:ln>
                    <a:noFill/>
                  </a:ln>
                  <a:solidFill>
                    <a:srgbClr val="281933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Workload personnel manage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1" u="none" strike="noStrike" kern="1200" cap="none" spc="0" normalizeH="0" baseline="0" noProof="0" dirty="0">
                  <a:ln>
                    <a:noFill/>
                  </a:ln>
                  <a:solidFill>
                    <a:srgbClr val="281933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application landing zones. </a:t>
              </a:r>
              <a:endParaRPr kumimoji="0" lang="en-US" sz="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</p:grpSp>
      <p:cxnSp>
        <p:nvCxnSpPr>
          <p:cNvPr id="1039" name="Straight Connector 1038">
            <a:extLst>
              <a:ext uri="{FF2B5EF4-FFF2-40B4-BE49-F238E27FC236}">
                <a16:creationId xmlns:a16="http://schemas.microsoft.com/office/drawing/2014/main" id="{16F37868-56D4-7BF8-6389-EB64DFA41DF2}"/>
              </a:ext>
            </a:extLst>
          </p:cNvPr>
          <p:cNvCxnSpPr>
            <a:cxnSpLocks/>
          </p:cNvCxnSpPr>
          <p:nvPr/>
        </p:nvCxnSpPr>
        <p:spPr>
          <a:xfrm>
            <a:off x="7495204" y="3958651"/>
            <a:ext cx="0" cy="1352766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041" name="Straight Connector 1040">
            <a:extLst>
              <a:ext uri="{FF2B5EF4-FFF2-40B4-BE49-F238E27FC236}">
                <a16:creationId xmlns:a16="http://schemas.microsoft.com/office/drawing/2014/main" id="{FA7947C3-C3D3-BFCB-12AC-C309EC162AF1}"/>
              </a:ext>
            </a:extLst>
          </p:cNvPr>
          <p:cNvCxnSpPr>
            <a:cxnSpLocks/>
            <a:stCxn id="925" idx="2"/>
          </p:cNvCxnSpPr>
          <p:nvPr/>
        </p:nvCxnSpPr>
        <p:spPr>
          <a:xfrm>
            <a:off x="7211773" y="2442961"/>
            <a:ext cx="8393" cy="1498076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024" name="TextBox 1023">
            <a:extLst>
              <a:ext uri="{FF2B5EF4-FFF2-40B4-BE49-F238E27FC236}">
                <a16:creationId xmlns:a16="http://schemas.microsoft.com/office/drawing/2014/main" id="{2E674A2D-0EF7-7543-A702-2136339BDD09}"/>
              </a:ext>
            </a:extLst>
          </p:cNvPr>
          <p:cNvSpPr txBox="1"/>
          <p:nvPr/>
        </p:nvSpPr>
        <p:spPr>
          <a:xfrm>
            <a:off x="5102827" y="4216940"/>
            <a:ext cx="1925584" cy="276999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78D3">
                    <a:lumMod val="75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Application landing zones </a:t>
            </a:r>
          </a:p>
        </p:txBody>
      </p:sp>
      <p:sp>
        <p:nvSpPr>
          <p:cNvPr id="790" name="Rectangle: Rounded Corners 789">
            <a:extLst>
              <a:ext uri="{FF2B5EF4-FFF2-40B4-BE49-F238E27FC236}">
                <a16:creationId xmlns:a16="http://schemas.microsoft.com/office/drawing/2014/main" id="{B21323A3-996A-F3AA-6EDF-F049C7ED709B}"/>
              </a:ext>
            </a:extLst>
          </p:cNvPr>
          <p:cNvSpPr/>
          <p:nvPr/>
        </p:nvSpPr>
        <p:spPr>
          <a:xfrm>
            <a:off x="5720949" y="2706276"/>
            <a:ext cx="2998434" cy="320042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3175" cap="flat" cmpd="sng" algn="ctr">
            <a:solidFill>
              <a:schemeClr val="bg1">
                <a:lumMod val="50000"/>
                <a:lumOff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Distribution and placement of application landing zone subscriptions under the right management group</a:t>
            </a:r>
          </a:p>
        </p:txBody>
      </p:sp>
      <p:grpSp>
        <p:nvGrpSpPr>
          <p:cNvPr id="791" name="gear" descr="gear, wrench, engineer">
            <a:extLst>
              <a:ext uri="{FF2B5EF4-FFF2-40B4-BE49-F238E27FC236}">
                <a16:creationId xmlns:a16="http://schemas.microsoft.com/office/drawing/2014/main" id="{E6EF9195-D876-9B28-6895-E3B60FF40C95}"/>
              </a:ext>
            </a:extLst>
          </p:cNvPr>
          <p:cNvGrpSpPr/>
          <p:nvPr/>
        </p:nvGrpSpPr>
        <p:grpSpPr>
          <a:xfrm>
            <a:off x="5664195" y="2624842"/>
            <a:ext cx="174379" cy="180884"/>
            <a:chOff x="4166111" y="2873847"/>
            <a:chExt cx="498751" cy="424602"/>
          </a:xfrm>
        </p:grpSpPr>
        <p:sp>
          <p:nvSpPr>
            <p:cNvPr id="793" name="Freeform: Shape 792">
              <a:extLst>
                <a:ext uri="{FF2B5EF4-FFF2-40B4-BE49-F238E27FC236}">
                  <a16:creationId xmlns:a16="http://schemas.microsoft.com/office/drawing/2014/main" id="{8D5C6DC3-2E18-4F05-6743-6EC7BBBEECEE}"/>
                </a:ext>
              </a:extLst>
            </p:cNvPr>
            <p:cNvSpPr/>
            <p:nvPr/>
          </p:nvSpPr>
          <p:spPr>
            <a:xfrm>
              <a:off x="4166111" y="2873847"/>
              <a:ext cx="498751" cy="424602"/>
            </a:xfrm>
            <a:custGeom>
              <a:avLst/>
              <a:gdLst>
                <a:gd name="connsiteX0" fmla="*/ 499635 w 498751"/>
                <a:gd name="connsiteY0" fmla="*/ 277035 h 498751"/>
                <a:gd name="connsiteX1" fmla="*/ 499635 w 498751"/>
                <a:gd name="connsiteY1" fmla="*/ 224623 h 498751"/>
                <a:gd name="connsiteX2" fmla="*/ 445560 w 498751"/>
                <a:gd name="connsiteY2" fmla="*/ 224623 h 498751"/>
                <a:gd name="connsiteX3" fmla="*/ 407060 w 498751"/>
                <a:gd name="connsiteY3" fmla="*/ 131698 h 498751"/>
                <a:gd name="connsiteX4" fmla="*/ 445298 w 498751"/>
                <a:gd name="connsiteY4" fmla="*/ 93460 h 498751"/>
                <a:gd name="connsiteX5" fmla="*/ 408285 w 498751"/>
                <a:gd name="connsiteY5" fmla="*/ 56448 h 498751"/>
                <a:gd name="connsiteX6" fmla="*/ 370048 w 498751"/>
                <a:gd name="connsiteY6" fmla="*/ 94686 h 498751"/>
                <a:gd name="connsiteX7" fmla="*/ 277123 w 498751"/>
                <a:gd name="connsiteY7" fmla="*/ 56186 h 498751"/>
                <a:gd name="connsiteX8" fmla="*/ 277123 w 498751"/>
                <a:gd name="connsiteY8" fmla="*/ 2111 h 498751"/>
                <a:gd name="connsiteX9" fmla="*/ 224710 w 498751"/>
                <a:gd name="connsiteY9" fmla="*/ 2111 h 498751"/>
                <a:gd name="connsiteX10" fmla="*/ 224710 w 498751"/>
                <a:gd name="connsiteY10" fmla="*/ 56186 h 498751"/>
                <a:gd name="connsiteX11" fmla="*/ 131785 w 498751"/>
                <a:gd name="connsiteY11" fmla="*/ 94686 h 498751"/>
                <a:gd name="connsiteX12" fmla="*/ 93548 w 498751"/>
                <a:gd name="connsiteY12" fmla="*/ 56448 h 498751"/>
                <a:gd name="connsiteX13" fmla="*/ 56536 w 498751"/>
                <a:gd name="connsiteY13" fmla="*/ 93460 h 498751"/>
                <a:gd name="connsiteX14" fmla="*/ 94773 w 498751"/>
                <a:gd name="connsiteY14" fmla="*/ 131698 h 498751"/>
                <a:gd name="connsiteX15" fmla="*/ 56273 w 498751"/>
                <a:gd name="connsiteY15" fmla="*/ 224623 h 498751"/>
                <a:gd name="connsiteX16" fmla="*/ 2111 w 498751"/>
                <a:gd name="connsiteY16" fmla="*/ 224623 h 498751"/>
                <a:gd name="connsiteX17" fmla="*/ 2111 w 498751"/>
                <a:gd name="connsiteY17" fmla="*/ 277035 h 498751"/>
                <a:gd name="connsiteX18" fmla="*/ 56186 w 498751"/>
                <a:gd name="connsiteY18" fmla="*/ 277035 h 498751"/>
                <a:gd name="connsiteX19" fmla="*/ 112010 w 498751"/>
                <a:gd name="connsiteY19" fmla="*/ 389735 h 498751"/>
                <a:gd name="connsiteX20" fmla="*/ 224710 w 498751"/>
                <a:gd name="connsiteY20" fmla="*/ 445560 h 498751"/>
                <a:gd name="connsiteX21" fmla="*/ 224710 w 498751"/>
                <a:gd name="connsiteY21" fmla="*/ 499635 h 498751"/>
                <a:gd name="connsiteX22" fmla="*/ 277123 w 498751"/>
                <a:gd name="connsiteY22" fmla="*/ 499635 h 498751"/>
                <a:gd name="connsiteX23" fmla="*/ 277123 w 498751"/>
                <a:gd name="connsiteY23" fmla="*/ 445560 h 498751"/>
                <a:gd name="connsiteX24" fmla="*/ 370048 w 498751"/>
                <a:gd name="connsiteY24" fmla="*/ 407060 h 498751"/>
                <a:gd name="connsiteX25" fmla="*/ 408285 w 498751"/>
                <a:gd name="connsiteY25" fmla="*/ 445298 h 498751"/>
                <a:gd name="connsiteX26" fmla="*/ 445298 w 498751"/>
                <a:gd name="connsiteY26" fmla="*/ 408285 h 498751"/>
                <a:gd name="connsiteX27" fmla="*/ 407060 w 498751"/>
                <a:gd name="connsiteY27" fmla="*/ 370048 h 498751"/>
                <a:gd name="connsiteX28" fmla="*/ 445560 w 498751"/>
                <a:gd name="connsiteY28" fmla="*/ 277123 h 498751"/>
                <a:gd name="connsiteX29" fmla="*/ 499635 w 498751"/>
                <a:gd name="connsiteY29" fmla="*/ 277123 h 498751"/>
                <a:gd name="connsiteX30" fmla="*/ 499635 w 498751"/>
                <a:gd name="connsiteY30" fmla="*/ 277035 h 498751"/>
                <a:gd name="connsiteX31" fmla="*/ 106848 w 498751"/>
                <a:gd name="connsiteY31" fmla="*/ 250873 h 498751"/>
                <a:gd name="connsiteX32" fmla="*/ 139573 w 498751"/>
                <a:gd name="connsiteY32" fmla="*/ 159523 h 498751"/>
                <a:gd name="connsiteX33" fmla="*/ 222786 w 498751"/>
                <a:gd name="connsiteY33" fmla="*/ 109648 h 498751"/>
                <a:gd name="connsiteX34" fmla="*/ 318773 w 498751"/>
                <a:gd name="connsiteY34" fmla="*/ 123910 h 498751"/>
                <a:gd name="connsiteX35" fmla="*/ 383960 w 498751"/>
                <a:gd name="connsiteY35" fmla="*/ 195835 h 498751"/>
                <a:gd name="connsiteX36" fmla="*/ 388685 w 498751"/>
                <a:gd name="connsiteY36" fmla="*/ 292785 h 498751"/>
                <a:gd name="connsiteX37" fmla="*/ 330848 w 498751"/>
                <a:gd name="connsiteY37" fmla="*/ 370748 h 498751"/>
                <a:gd name="connsiteX38" fmla="*/ 236698 w 498751"/>
                <a:gd name="connsiteY38" fmla="*/ 394285 h 498751"/>
                <a:gd name="connsiteX39" fmla="*/ 148936 w 498751"/>
                <a:gd name="connsiteY39" fmla="*/ 352810 h 498751"/>
                <a:gd name="connsiteX40" fmla="*/ 117610 w 498751"/>
                <a:gd name="connsiteY40" fmla="*/ 306085 h 498751"/>
                <a:gd name="connsiteX41" fmla="*/ 106848 w 498751"/>
                <a:gd name="connsiteY41" fmla="*/ 250873 h 498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498751" h="498751">
                  <a:moveTo>
                    <a:pt x="499635" y="277035"/>
                  </a:moveTo>
                  <a:lnTo>
                    <a:pt x="499635" y="224623"/>
                  </a:lnTo>
                  <a:lnTo>
                    <a:pt x="445560" y="224623"/>
                  </a:lnTo>
                  <a:cubicBezTo>
                    <a:pt x="441098" y="190848"/>
                    <a:pt x="427798" y="158823"/>
                    <a:pt x="407060" y="131698"/>
                  </a:cubicBezTo>
                  <a:lnTo>
                    <a:pt x="445298" y="93460"/>
                  </a:lnTo>
                  <a:lnTo>
                    <a:pt x="408285" y="56448"/>
                  </a:lnTo>
                  <a:lnTo>
                    <a:pt x="370048" y="94686"/>
                  </a:lnTo>
                  <a:cubicBezTo>
                    <a:pt x="342923" y="73948"/>
                    <a:pt x="310898" y="60648"/>
                    <a:pt x="277123" y="56186"/>
                  </a:cubicBezTo>
                  <a:lnTo>
                    <a:pt x="277123" y="2111"/>
                  </a:lnTo>
                  <a:lnTo>
                    <a:pt x="224710" y="2111"/>
                  </a:lnTo>
                  <a:lnTo>
                    <a:pt x="224710" y="56186"/>
                  </a:lnTo>
                  <a:cubicBezTo>
                    <a:pt x="190935" y="60648"/>
                    <a:pt x="158911" y="73948"/>
                    <a:pt x="131785" y="94686"/>
                  </a:cubicBezTo>
                  <a:lnTo>
                    <a:pt x="93548" y="56448"/>
                  </a:lnTo>
                  <a:lnTo>
                    <a:pt x="56536" y="93460"/>
                  </a:lnTo>
                  <a:lnTo>
                    <a:pt x="94773" y="131698"/>
                  </a:lnTo>
                  <a:cubicBezTo>
                    <a:pt x="74036" y="158823"/>
                    <a:pt x="60736" y="190848"/>
                    <a:pt x="56273" y="224623"/>
                  </a:cubicBezTo>
                  <a:lnTo>
                    <a:pt x="2111" y="224623"/>
                  </a:lnTo>
                  <a:lnTo>
                    <a:pt x="2111" y="277035"/>
                  </a:lnTo>
                  <a:lnTo>
                    <a:pt x="56186" y="277035"/>
                  </a:lnTo>
                  <a:cubicBezTo>
                    <a:pt x="61961" y="319648"/>
                    <a:pt x="81561" y="359285"/>
                    <a:pt x="112010" y="389735"/>
                  </a:cubicBezTo>
                  <a:cubicBezTo>
                    <a:pt x="142461" y="420185"/>
                    <a:pt x="182011" y="439785"/>
                    <a:pt x="224710" y="445560"/>
                  </a:cubicBezTo>
                  <a:lnTo>
                    <a:pt x="224710" y="499635"/>
                  </a:lnTo>
                  <a:lnTo>
                    <a:pt x="277123" y="499635"/>
                  </a:lnTo>
                  <a:lnTo>
                    <a:pt x="277123" y="445560"/>
                  </a:lnTo>
                  <a:cubicBezTo>
                    <a:pt x="310898" y="441098"/>
                    <a:pt x="342923" y="427798"/>
                    <a:pt x="370048" y="407060"/>
                  </a:cubicBezTo>
                  <a:lnTo>
                    <a:pt x="408285" y="445298"/>
                  </a:lnTo>
                  <a:lnTo>
                    <a:pt x="445298" y="408285"/>
                  </a:lnTo>
                  <a:lnTo>
                    <a:pt x="407060" y="370048"/>
                  </a:lnTo>
                  <a:cubicBezTo>
                    <a:pt x="427798" y="342923"/>
                    <a:pt x="441098" y="310898"/>
                    <a:pt x="445560" y="277123"/>
                  </a:cubicBezTo>
                  <a:lnTo>
                    <a:pt x="499635" y="277123"/>
                  </a:lnTo>
                  <a:lnTo>
                    <a:pt x="499635" y="277035"/>
                  </a:lnTo>
                  <a:close/>
                  <a:moveTo>
                    <a:pt x="106848" y="250873"/>
                  </a:moveTo>
                  <a:cubicBezTo>
                    <a:pt x="106848" y="217535"/>
                    <a:pt x="118398" y="185248"/>
                    <a:pt x="139573" y="159523"/>
                  </a:cubicBezTo>
                  <a:cubicBezTo>
                    <a:pt x="160748" y="133798"/>
                    <a:pt x="190148" y="116123"/>
                    <a:pt x="222786" y="109648"/>
                  </a:cubicBezTo>
                  <a:cubicBezTo>
                    <a:pt x="255423" y="103173"/>
                    <a:pt x="289373" y="108161"/>
                    <a:pt x="318773" y="123910"/>
                  </a:cubicBezTo>
                  <a:cubicBezTo>
                    <a:pt x="348173" y="139573"/>
                    <a:pt x="371185" y="165035"/>
                    <a:pt x="383960" y="195835"/>
                  </a:cubicBezTo>
                  <a:cubicBezTo>
                    <a:pt x="396735" y="226635"/>
                    <a:pt x="398397" y="260848"/>
                    <a:pt x="388685" y="292785"/>
                  </a:cubicBezTo>
                  <a:cubicBezTo>
                    <a:pt x="378973" y="324635"/>
                    <a:pt x="358585" y="352197"/>
                    <a:pt x="330848" y="370748"/>
                  </a:cubicBezTo>
                  <a:cubicBezTo>
                    <a:pt x="303110" y="389298"/>
                    <a:pt x="269860" y="397610"/>
                    <a:pt x="236698" y="394285"/>
                  </a:cubicBezTo>
                  <a:cubicBezTo>
                    <a:pt x="203535" y="391048"/>
                    <a:pt x="172560" y="376347"/>
                    <a:pt x="148936" y="352810"/>
                  </a:cubicBezTo>
                  <a:cubicBezTo>
                    <a:pt x="135548" y="339510"/>
                    <a:pt x="124873" y="323585"/>
                    <a:pt x="117610" y="306085"/>
                  </a:cubicBezTo>
                  <a:cubicBezTo>
                    <a:pt x="110523" y="288498"/>
                    <a:pt x="106761" y="269773"/>
                    <a:pt x="106848" y="250873"/>
                  </a:cubicBezTo>
                  <a:close/>
                </a:path>
              </a:pathLst>
            </a:custGeom>
            <a:solidFill>
              <a:srgbClr val="50E6FF"/>
            </a:solidFill>
            <a:ln w="515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794" name="Freeform: Shape 793">
              <a:extLst>
                <a:ext uri="{FF2B5EF4-FFF2-40B4-BE49-F238E27FC236}">
                  <a16:creationId xmlns:a16="http://schemas.microsoft.com/office/drawing/2014/main" id="{F91DE4FA-B5E9-9EFA-C9FB-71D358658E5B}"/>
                </a:ext>
              </a:extLst>
            </p:cNvPr>
            <p:cNvSpPr/>
            <p:nvPr/>
          </p:nvSpPr>
          <p:spPr>
            <a:xfrm>
              <a:off x="4180641" y="3008884"/>
              <a:ext cx="348087" cy="289565"/>
            </a:xfrm>
            <a:custGeom>
              <a:avLst/>
              <a:gdLst>
                <a:gd name="connsiteX0" fmla="*/ 286398 w 348086"/>
                <a:gd name="connsiteY0" fmla="*/ 124333 h 348086"/>
                <a:gd name="connsiteX1" fmla="*/ 226548 w 348086"/>
                <a:gd name="connsiteY1" fmla="*/ 64483 h 348086"/>
                <a:gd name="connsiteX2" fmla="*/ 280448 w 348086"/>
                <a:gd name="connsiteY2" fmla="*/ 10583 h 348086"/>
                <a:gd name="connsiteX3" fmla="*/ 216923 w 348086"/>
                <a:gd name="connsiteY3" fmla="*/ 4108 h 348086"/>
                <a:gd name="connsiteX4" fmla="*/ 160310 w 348086"/>
                <a:gd name="connsiteY4" fmla="*/ 33683 h 348086"/>
                <a:gd name="connsiteX5" fmla="*/ 129335 w 348086"/>
                <a:gd name="connsiteY5" fmla="*/ 89508 h 348086"/>
                <a:gd name="connsiteX6" fmla="*/ 134235 w 348086"/>
                <a:gd name="connsiteY6" fmla="*/ 153121 h 348086"/>
                <a:gd name="connsiteX7" fmla="*/ 15236 w 348086"/>
                <a:gd name="connsiteY7" fmla="*/ 272121 h 348086"/>
                <a:gd name="connsiteX8" fmla="*/ 2111 w 348086"/>
                <a:gd name="connsiteY8" fmla="*/ 303883 h 348086"/>
                <a:gd name="connsiteX9" fmla="*/ 15236 w 348086"/>
                <a:gd name="connsiteY9" fmla="*/ 335645 h 348086"/>
                <a:gd name="connsiteX10" fmla="*/ 46998 w 348086"/>
                <a:gd name="connsiteY10" fmla="*/ 348770 h 348086"/>
                <a:gd name="connsiteX11" fmla="*/ 78760 w 348086"/>
                <a:gd name="connsiteY11" fmla="*/ 335645 h 348086"/>
                <a:gd name="connsiteX12" fmla="*/ 197760 w 348086"/>
                <a:gd name="connsiteY12" fmla="*/ 216645 h 348086"/>
                <a:gd name="connsiteX13" fmla="*/ 261373 w 348086"/>
                <a:gd name="connsiteY13" fmla="*/ 221546 h 348086"/>
                <a:gd name="connsiteX14" fmla="*/ 317198 w 348086"/>
                <a:gd name="connsiteY14" fmla="*/ 190571 h 348086"/>
                <a:gd name="connsiteX15" fmla="*/ 346773 w 348086"/>
                <a:gd name="connsiteY15" fmla="*/ 134045 h 348086"/>
                <a:gd name="connsiteX16" fmla="*/ 340298 w 348086"/>
                <a:gd name="connsiteY16" fmla="*/ 70521 h 348086"/>
                <a:gd name="connsiteX17" fmla="*/ 286398 w 348086"/>
                <a:gd name="connsiteY17" fmla="*/ 124333 h 348086"/>
                <a:gd name="connsiteX18" fmla="*/ 63011 w 348086"/>
                <a:gd name="connsiteY18" fmla="*/ 319633 h 348086"/>
                <a:gd name="connsiteX19" fmla="*/ 51548 w 348086"/>
                <a:gd name="connsiteY19" fmla="*/ 325758 h 348086"/>
                <a:gd name="connsiteX20" fmla="*/ 38598 w 348086"/>
                <a:gd name="connsiteY20" fmla="*/ 324445 h 348086"/>
                <a:gd name="connsiteX21" fmla="*/ 28536 w 348086"/>
                <a:gd name="connsiteY21" fmla="*/ 316220 h 348086"/>
                <a:gd name="connsiteX22" fmla="*/ 24773 w 348086"/>
                <a:gd name="connsiteY22" fmla="*/ 303795 h 348086"/>
                <a:gd name="connsiteX23" fmla="*/ 28536 w 348086"/>
                <a:gd name="connsiteY23" fmla="*/ 291371 h 348086"/>
                <a:gd name="connsiteX24" fmla="*/ 38598 w 348086"/>
                <a:gd name="connsiteY24" fmla="*/ 283146 h 348086"/>
                <a:gd name="connsiteX25" fmla="*/ 51548 w 348086"/>
                <a:gd name="connsiteY25" fmla="*/ 281833 h 348086"/>
                <a:gd name="connsiteX26" fmla="*/ 63011 w 348086"/>
                <a:gd name="connsiteY26" fmla="*/ 287958 h 348086"/>
                <a:gd name="connsiteX27" fmla="*/ 69573 w 348086"/>
                <a:gd name="connsiteY27" fmla="*/ 303795 h 348086"/>
                <a:gd name="connsiteX28" fmla="*/ 63011 w 348086"/>
                <a:gd name="connsiteY28" fmla="*/ 319633 h 348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48086" h="348086">
                  <a:moveTo>
                    <a:pt x="286398" y="124333"/>
                  </a:moveTo>
                  <a:lnTo>
                    <a:pt x="226548" y="64483"/>
                  </a:lnTo>
                  <a:lnTo>
                    <a:pt x="280448" y="10583"/>
                  </a:lnTo>
                  <a:cubicBezTo>
                    <a:pt x="260410" y="2271"/>
                    <a:pt x="238273" y="-4"/>
                    <a:pt x="216923" y="4108"/>
                  </a:cubicBezTo>
                  <a:cubicBezTo>
                    <a:pt x="195573" y="8221"/>
                    <a:pt x="175885" y="18458"/>
                    <a:pt x="160310" y="33683"/>
                  </a:cubicBezTo>
                  <a:cubicBezTo>
                    <a:pt x="144735" y="48821"/>
                    <a:pt x="133973" y="68246"/>
                    <a:pt x="129335" y="89508"/>
                  </a:cubicBezTo>
                  <a:cubicBezTo>
                    <a:pt x="124698" y="110771"/>
                    <a:pt x="126448" y="132908"/>
                    <a:pt x="134235" y="153121"/>
                  </a:cubicBezTo>
                  <a:lnTo>
                    <a:pt x="15236" y="272121"/>
                  </a:lnTo>
                  <a:cubicBezTo>
                    <a:pt x="6836" y="280520"/>
                    <a:pt x="2111" y="291983"/>
                    <a:pt x="2111" y="303883"/>
                  </a:cubicBezTo>
                  <a:cubicBezTo>
                    <a:pt x="2111" y="315783"/>
                    <a:pt x="6836" y="327158"/>
                    <a:pt x="15236" y="335645"/>
                  </a:cubicBezTo>
                  <a:cubicBezTo>
                    <a:pt x="23636" y="344046"/>
                    <a:pt x="35098" y="348770"/>
                    <a:pt x="46998" y="348770"/>
                  </a:cubicBezTo>
                  <a:cubicBezTo>
                    <a:pt x="58898" y="348770"/>
                    <a:pt x="70273" y="344046"/>
                    <a:pt x="78760" y="335645"/>
                  </a:cubicBezTo>
                  <a:lnTo>
                    <a:pt x="197760" y="216645"/>
                  </a:lnTo>
                  <a:cubicBezTo>
                    <a:pt x="218060" y="224520"/>
                    <a:pt x="240110" y="226183"/>
                    <a:pt x="261373" y="221546"/>
                  </a:cubicBezTo>
                  <a:cubicBezTo>
                    <a:pt x="282635" y="216908"/>
                    <a:pt x="301973" y="206146"/>
                    <a:pt x="317198" y="190571"/>
                  </a:cubicBezTo>
                  <a:cubicBezTo>
                    <a:pt x="332335" y="174996"/>
                    <a:pt x="342660" y="155308"/>
                    <a:pt x="346773" y="134045"/>
                  </a:cubicBezTo>
                  <a:cubicBezTo>
                    <a:pt x="350885" y="112696"/>
                    <a:pt x="348610" y="90646"/>
                    <a:pt x="340298" y="70521"/>
                  </a:cubicBezTo>
                  <a:lnTo>
                    <a:pt x="286398" y="124333"/>
                  </a:lnTo>
                  <a:close/>
                  <a:moveTo>
                    <a:pt x="63011" y="319633"/>
                  </a:moveTo>
                  <a:cubicBezTo>
                    <a:pt x="59861" y="322783"/>
                    <a:pt x="55835" y="324883"/>
                    <a:pt x="51548" y="325758"/>
                  </a:cubicBezTo>
                  <a:cubicBezTo>
                    <a:pt x="47173" y="326633"/>
                    <a:pt x="42710" y="326196"/>
                    <a:pt x="38598" y="324445"/>
                  </a:cubicBezTo>
                  <a:cubicBezTo>
                    <a:pt x="34486" y="322783"/>
                    <a:pt x="30986" y="319896"/>
                    <a:pt x="28536" y="316220"/>
                  </a:cubicBezTo>
                  <a:cubicBezTo>
                    <a:pt x="26086" y="312545"/>
                    <a:pt x="24773" y="308170"/>
                    <a:pt x="24773" y="303795"/>
                  </a:cubicBezTo>
                  <a:cubicBezTo>
                    <a:pt x="24773" y="299333"/>
                    <a:pt x="26086" y="295045"/>
                    <a:pt x="28536" y="291371"/>
                  </a:cubicBezTo>
                  <a:cubicBezTo>
                    <a:pt x="30986" y="287696"/>
                    <a:pt x="34486" y="284808"/>
                    <a:pt x="38598" y="283146"/>
                  </a:cubicBezTo>
                  <a:cubicBezTo>
                    <a:pt x="42710" y="281483"/>
                    <a:pt x="47173" y="281046"/>
                    <a:pt x="51548" y="281833"/>
                  </a:cubicBezTo>
                  <a:cubicBezTo>
                    <a:pt x="55923" y="282708"/>
                    <a:pt x="59861" y="284808"/>
                    <a:pt x="63011" y="287958"/>
                  </a:cubicBezTo>
                  <a:cubicBezTo>
                    <a:pt x="67211" y="292158"/>
                    <a:pt x="69573" y="297846"/>
                    <a:pt x="69573" y="303795"/>
                  </a:cubicBezTo>
                  <a:cubicBezTo>
                    <a:pt x="69573" y="309746"/>
                    <a:pt x="67211" y="315433"/>
                    <a:pt x="63011" y="319633"/>
                  </a:cubicBezTo>
                  <a:close/>
                </a:path>
              </a:pathLst>
            </a:custGeom>
            <a:solidFill>
              <a:srgbClr val="0078D4"/>
            </a:solidFill>
            <a:ln w="515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cxnSp>
        <p:nvCxnSpPr>
          <p:cNvPr id="1051" name="Straight Connector 1050">
            <a:extLst>
              <a:ext uri="{FF2B5EF4-FFF2-40B4-BE49-F238E27FC236}">
                <a16:creationId xmlns:a16="http://schemas.microsoft.com/office/drawing/2014/main" id="{4A114499-954D-227E-857F-4D52857B10DA}"/>
              </a:ext>
            </a:extLst>
          </p:cNvPr>
          <p:cNvCxnSpPr>
            <a:cxnSpLocks/>
          </p:cNvCxnSpPr>
          <p:nvPr/>
        </p:nvCxnSpPr>
        <p:spPr>
          <a:xfrm>
            <a:off x="6079352" y="2402251"/>
            <a:ext cx="0" cy="327341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F40C26C3-B88A-7398-73AF-DA98C60D1ED7}"/>
              </a:ext>
            </a:extLst>
          </p:cNvPr>
          <p:cNvSpPr/>
          <p:nvPr/>
        </p:nvSpPr>
        <p:spPr>
          <a:xfrm>
            <a:off x="8661777" y="1632514"/>
            <a:ext cx="1021645" cy="340343"/>
          </a:xfrm>
          <a:prstGeom prst="roundRect">
            <a:avLst>
              <a:gd name="adj" fmla="val 26121"/>
            </a:avLst>
          </a:prstGeom>
          <a:solidFill>
            <a:srgbClr val="FFFFFF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Decommissioned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5B58020A-7660-5BA9-0BA3-C7133DB8EFDB}"/>
              </a:ext>
            </a:extLst>
          </p:cNvPr>
          <p:cNvSpPr/>
          <p:nvPr/>
        </p:nvSpPr>
        <p:spPr>
          <a:xfrm>
            <a:off x="9779658" y="1632514"/>
            <a:ext cx="679478" cy="340343"/>
          </a:xfrm>
          <a:prstGeom prst="roundRect">
            <a:avLst>
              <a:gd name="adj" fmla="val 26121"/>
            </a:avLst>
          </a:prstGeom>
          <a:solidFill>
            <a:srgbClr val="FFFFFF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Sandbox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90D3E4FF-F03A-37EE-270C-465959B4C7E8}"/>
              </a:ext>
            </a:extLst>
          </p:cNvPr>
          <p:cNvCxnSpPr>
            <a:cxnSpLocks/>
          </p:cNvCxnSpPr>
          <p:nvPr/>
        </p:nvCxnSpPr>
        <p:spPr>
          <a:xfrm>
            <a:off x="7847501" y="1500717"/>
            <a:ext cx="2271896" cy="0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96" name="Straight Connector 895">
            <a:extLst>
              <a:ext uri="{FF2B5EF4-FFF2-40B4-BE49-F238E27FC236}">
                <a16:creationId xmlns:a16="http://schemas.microsoft.com/office/drawing/2014/main" id="{083A5536-9A8C-4869-3940-439297B833CA}"/>
              </a:ext>
            </a:extLst>
          </p:cNvPr>
          <p:cNvCxnSpPr>
            <a:cxnSpLocks/>
          </p:cNvCxnSpPr>
          <p:nvPr/>
        </p:nvCxnSpPr>
        <p:spPr>
          <a:xfrm>
            <a:off x="10119397" y="1500325"/>
            <a:ext cx="0" cy="135365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01" name="Straight Connector 900">
            <a:extLst>
              <a:ext uri="{FF2B5EF4-FFF2-40B4-BE49-F238E27FC236}">
                <a16:creationId xmlns:a16="http://schemas.microsoft.com/office/drawing/2014/main" id="{957D7C0F-1556-4E4C-6313-B95762863A11}"/>
              </a:ext>
            </a:extLst>
          </p:cNvPr>
          <p:cNvCxnSpPr>
            <a:cxnSpLocks/>
            <a:endCxn id="8" idx="0"/>
          </p:cNvCxnSpPr>
          <p:nvPr/>
        </p:nvCxnSpPr>
        <p:spPr>
          <a:xfrm>
            <a:off x="9170136" y="1500325"/>
            <a:ext cx="2464" cy="132189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521" name="Group 520">
            <a:extLst>
              <a:ext uri="{FF2B5EF4-FFF2-40B4-BE49-F238E27FC236}">
                <a16:creationId xmlns:a16="http://schemas.microsoft.com/office/drawing/2014/main" id="{62A77A4D-FE97-C130-3C46-ECEF4929C719}"/>
              </a:ext>
            </a:extLst>
          </p:cNvPr>
          <p:cNvGrpSpPr/>
          <p:nvPr/>
        </p:nvGrpSpPr>
        <p:grpSpPr>
          <a:xfrm>
            <a:off x="9055836" y="2705364"/>
            <a:ext cx="307235" cy="228600"/>
            <a:chOff x="498603" y="346381"/>
            <a:chExt cx="307235" cy="228600"/>
          </a:xfrm>
        </p:grpSpPr>
        <p:sp>
          <p:nvSpPr>
            <p:cNvPr id="523" name="Oval 522">
              <a:extLst>
                <a:ext uri="{FF2B5EF4-FFF2-40B4-BE49-F238E27FC236}">
                  <a16:creationId xmlns:a16="http://schemas.microsoft.com/office/drawing/2014/main" id="{0757B18E-DF72-691D-B926-0A383684BECD}"/>
                </a:ext>
              </a:extLst>
            </p:cNvPr>
            <p:cNvSpPr/>
            <p:nvPr/>
          </p:nvSpPr>
          <p:spPr>
            <a:xfrm>
              <a:off x="622958" y="358287"/>
              <a:ext cx="182880" cy="182880"/>
            </a:xfrm>
            <a:prstGeom prst="ellipse">
              <a:avLst/>
            </a:prstGeom>
            <a:solidFill>
              <a:srgbClr val="FFFFFF"/>
            </a:solidFill>
            <a:ln w="19050">
              <a:solidFill>
                <a:schemeClr val="accent5">
                  <a:lumMod val="60000"/>
                  <a:lumOff val="40000"/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sp>
          <p:nvSpPr>
            <p:cNvPr id="526" name="Oval 525">
              <a:extLst>
                <a:ext uri="{FF2B5EF4-FFF2-40B4-BE49-F238E27FC236}">
                  <a16:creationId xmlns:a16="http://schemas.microsoft.com/office/drawing/2014/main" id="{AB83B648-2928-FDED-C376-7BAC34C3C66D}"/>
                </a:ext>
              </a:extLst>
            </p:cNvPr>
            <p:cNvSpPr/>
            <p:nvPr/>
          </p:nvSpPr>
          <p:spPr>
            <a:xfrm>
              <a:off x="567423" y="355906"/>
              <a:ext cx="201168" cy="201168"/>
            </a:xfrm>
            <a:prstGeom prst="ellipse">
              <a:avLst/>
            </a:prstGeom>
            <a:solidFill>
              <a:srgbClr val="FFFFFF">
                <a:alpha val="75000"/>
              </a:srgbClr>
            </a:solidFill>
            <a:ln w="1905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grpSp>
          <p:nvGrpSpPr>
            <p:cNvPr id="527" name="Group 526">
              <a:extLst>
                <a:ext uri="{FF2B5EF4-FFF2-40B4-BE49-F238E27FC236}">
                  <a16:creationId xmlns:a16="http://schemas.microsoft.com/office/drawing/2014/main" id="{23355B56-F70B-15D6-EF6C-E0F43C6C4CC2}"/>
                </a:ext>
              </a:extLst>
            </p:cNvPr>
            <p:cNvGrpSpPr/>
            <p:nvPr/>
          </p:nvGrpSpPr>
          <p:grpSpPr>
            <a:xfrm>
              <a:off x="498603" y="346381"/>
              <a:ext cx="228600" cy="228600"/>
              <a:chOff x="514478" y="355906"/>
              <a:chExt cx="228600" cy="228600"/>
            </a:xfrm>
          </p:grpSpPr>
          <p:sp>
            <p:nvSpPr>
              <p:cNvPr id="529" name="Oval 528">
                <a:extLst>
                  <a:ext uri="{FF2B5EF4-FFF2-40B4-BE49-F238E27FC236}">
                    <a16:creationId xmlns:a16="http://schemas.microsoft.com/office/drawing/2014/main" id="{B05A0246-C632-0FEF-C689-FDC65E0FC7A9}"/>
                  </a:ext>
                </a:extLst>
              </p:cNvPr>
              <p:cNvSpPr/>
              <p:nvPr/>
            </p:nvSpPr>
            <p:spPr>
              <a:xfrm>
                <a:off x="514478" y="355906"/>
                <a:ext cx="228600" cy="228600"/>
              </a:xfrm>
              <a:prstGeom prst="ellipse">
                <a:avLst/>
              </a:prstGeom>
              <a:solidFill>
                <a:srgbClr val="FFFFFF"/>
              </a:solidFill>
              <a:ln w="1905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endParaRPr>
              </a:p>
            </p:txBody>
          </p:sp>
          <p:pic>
            <p:nvPicPr>
              <p:cNvPr id="532" name="Picture 531">
                <a:extLst>
                  <a:ext uri="{FF2B5EF4-FFF2-40B4-BE49-F238E27FC236}">
                    <a16:creationId xmlns:a16="http://schemas.microsoft.com/office/drawing/2014/main" id="{41F5034C-0527-D337-D8DC-D730F0F1D9C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 flipH="1">
                <a:off x="567423" y="373010"/>
                <a:ext cx="128275" cy="199320"/>
              </a:xfrm>
              <a:prstGeom prst="rect">
                <a:avLst/>
              </a:prstGeom>
            </p:spPr>
          </p:pic>
        </p:grpSp>
      </p:grpSp>
      <p:cxnSp>
        <p:nvCxnSpPr>
          <p:cNvPr id="533" name="Straight Connector 532">
            <a:extLst>
              <a:ext uri="{FF2B5EF4-FFF2-40B4-BE49-F238E27FC236}">
                <a16:creationId xmlns:a16="http://schemas.microsoft.com/office/drawing/2014/main" id="{E728D563-9B5A-6491-B47B-795B3A500548}"/>
              </a:ext>
            </a:extLst>
          </p:cNvPr>
          <p:cNvCxnSpPr>
            <a:cxnSpLocks/>
            <a:stCxn id="8" idx="2"/>
            <a:endCxn id="529" idx="0"/>
          </p:cNvCxnSpPr>
          <p:nvPr/>
        </p:nvCxnSpPr>
        <p:spPr>
          <a:xfrm flipH="1">
            <a:off x="9170136" y="1972857"/>
            <a:ext cx="2464" cy="732507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535" name="Group 534">
            <a:extLst>
              <a:ext uri="{FF2B5EF4-FFF2-40B4-BE49-F238E27FC236}">
                <a16:creationId xmlns:a16="http://schemas.microsoft.com/office/drawing/2014/main" id="{C11772AD-1E31-F099-997B-4FAFAB9E5136}"/>
              </a:ext>
            </a:extLst>
          </p:cNvPr>
          <p:cNvGrpSpPr/>
          <p:nvPr/>
        </p:nvGrpSpPr>
        <p:grpSpPr>
          <a:xfrm>
            <a:off x="10005939" y="2705364"/>
            <a:ext cx="307235" cy="228600"/>
            <a:chOff x="498603" y="346381"/>
            <a:chExt cx="307235" cy="228600"/>
          </a:xfrm>
        </p:grpSpPr>
        <p:sp>
          <p:nvSpPr>
            <p:cNvPr id="536" name="Oval 535">
              <a:extLst>
                <a:ext uri="{FF2B5EF4-FFF2-40B4-BE49-F238E27FC236}">
                  <a16:creationId xmlns:a16="http://schemas.microsoft.com/office/drawing/2014/main" id="{04F665F2-14F6-0EEB-A950-37ABC70C395B}"/>
                </a:ext>
              </a:extLst>
            </p:cNvPr>
            <p:cNvSpPr/>
            <p:nvPr/>
          </p:nvSpPr>
          <p:spPr>
            <a:xfrm>
              <a:off x="622958" y="358287"/>
              <a:ext cx="182880" cy="182880"/>
            </a:xfrm>
            <a:prstGeom prst="ellipse">
              <a:avLst/>
            </a:prstGeom>
            <a:solidFill>
              <a:srgbClr val="FFFFFF"/>
            </a:solidFill>
            <a:ln w="19050">
              <a:solidFill>
                <a:schemeClr val="accent5">
                  <a:lumMod val="60000"/>
                  <a:lumOff val="40000"/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sp>
          <p:nvSpPr>
            <p:cNvPr id="537" name="Oval 536">
              <a:extLst>
                <a:ext uri="{FF2B5EF4-FFF2-40B4-BE49-F238E27FC236}">
                  <a16:creationId xmlns:a16="http://schemas.microsoft.com/office/drawing/2014/main" id="{A0642BD4-ED5A-B23D-E76C-E539E322B119}"/>
                </a:ext>
              </a:extLst>
            </p:cNvPr>
            <p:cNvSpPr/>
            <p:nvPr/>
          </p:nvSpPr>
          <p:spPr>
            <a:xfrm>
              <a:off x="567423" y="355906"/>
              <a:ext cx="201168" cy="201168"/>
            </a:xfrm>
            <a:prstGeom prst="ellipse">
              <a:avLst/>
            </a:prstGeom>
            <a:solidFill>
              <a:srgbClr val="FFFFFF">
                <a:alpha val="75000"/>
              </a:srgbClr>
            </a:solidFill>
            <a:ln w="1905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grpSp>
          <p:nvGrpSpPr>
            <p:cNvPr id="538" name="Group 537">
              <a:extLst>
                <a:ext uri="{FF2B5EF4-FFF2-40B4-BE49-F238E27FC236}">
                  <a16:creationId xmlns:a16="http://schemas.microsoft.com/office/drawing/2014/main" id="{B23E56A9-298F-08FB-5010-10B50AB3A9E2}"/>
                </a:ext>
              </a:extLst>
            </p:cNvPr>
            <p:cNvGrpSpPr/>
            <p:nvPr/>
          </p:nvGrpSpPr>
          <p:grpSpPr>
            <a:xfrm>
              <a:off x="498603" y="346381"/>
              <a:ext cx="228600" cy="228600"/>
              <a:chOff x="514478" y="355906"/>
              <a:chExt cx="228600" cy="228600"/>
            </a:xfrm>
          </p:grpSpPr>
          <p:sp>
            <p:nvSpPr>
              <p:cNvPr id="539" name="Oval 538">
                <a:extLst>
                  <a:ext uri="{FF2B5EF4-FFF2-40B4-BE49-F238E27FC236}">
                    <a16:creationId xmlns:a16="http://schemas.microsoft.com/office/drawing/2014/main" id="{9548B242-A30B-C805-F6DD-3F94CCE4B36E}"/>
                  </a:ext>
                </a:extLst>
              </p:cNvPr>
              <p:cNvSpPr/>
              <p:nvPr/>
            </p:nvSpPr>
            <p:spPr>
              <a:xfrm>
                <a:off x="514478" y="355906"/>
                <a:ext cx="228600" cy="228600"/>
              </a:xfrm>
              <a:prstGeom prst="ellipse">
                <a:avLst/>
              </a:prstGeom>
              <a:solidFill>
                <a:srgbClr val="FFFFFF"/>
              </a:solidFill>
              <a:ln w="1905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endParaRPr>
              </a:p>
            </p:txBody>
          </p:sp>
          <p:pic>
            <p:nvPicPr>
              <p:cNvPr id="540" name="Picture 539">
                <a:extLst>
                  <a:ext uri="{FF2B5EF4-FFF2-40B4-BE49-F238E27FC236}">
                    <a16:creationId xmlns:a16="http://schemas.microsoft.com/office/drawing/2014/main" id="{CE70AF65-2CD9-ED50-1541-A07FD43E5B0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 flipH="1">
                <a:off x="567423" y="373010"/>
                <a:ext cx="128275" cy="199320"/>
              </a:xfrm>
              <a:prstGeom prst="rect">
                <a:avLst/>
              </a:prstGeom>
            </p:spPr>
          </p:pic>
        </p:grpSp>
      </p:grpSp>
      <p:cxnSp>
        <p:nvCxnSpPr>
          <p:cNvPr id="541" name="Straight Connector 540">
            <a:extLst>
              <a:ext uri="{FF2B5EF4-FFF2-40B4-BE49-F238E27FC236}">
                <a16:creationId xmlns:a16="http://schemas.microsoft.com/office/drawing/2014/main" id="{CB90C947-D630-0228-4423-639B64477603}"/>
              </a:ext>
            </a:extLst>
          </p:cNvPr>
          <p:cNvCxnSpPr>
            <a:cxnSpLocks/>
            <a:stCxn id="22" idx="2"/>
            <a:endCxn id="539" idx="0"/>
          </p:cNvCxnSpPr>
          <p:nvPr/>
        </p:nvCxnSpPr>
        <p:spPr>
          <a:xfrm>
            <a:off x="10119397" y="1972857"/>
            <a:ext cx="842" cy="732507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605" name="Group 604">
            <a:extLst>
              <a:ext uri="{FF2B5EF4-FFF2-40B4-BE49-F238E27FC236}">
                <a16:creationId xmlns:a16="http://schemas.microsoft.com/office/drawing/2014/main" id="{041F6E20-51A8-1F45-9C9A-1EE7AEACE3BC}"/>
              </a:ext>
            </a:extLst>
          </p:cNvPr>
          <p:cNvGrpSpPr/>
          <p:nvPr/>
        </p:nvGrpSpPr>
        <p:grpSpPr>
          <a:xfrm>
            <a:off x="2929201" y="1129332"/>
            <a:ext cx="1632566" cy="215444"/>
            <a:chOff x="3742269" y="2343716"/>
            <a:chExt cx="1632566" cy="215444"/>
          </a:xfrm>
        </p:grpSpPr>
        <p:sp>
          <p:nvSpPr>
            <p:cNvPr id="606" name="TextBox 605">
              <a:extLst>
                <a:ext uri="{FF2B5EF4-FFF2-40B4-BE49-F238E27FC236}">
                  <a16:creationId xmlns:a16="http://schemas.microsoft.com/office/drawing/2014/main" id="{6F78BE63-7BD2-B072-4D6A-816828F5AEA0}"/>
                </a:ext>
              </a:extLst>
            </p:cNvPr>
            <p:cNvSpPr txBox="1"/>
            <p:nvPr/>
          </p:nvSpPr>
          <p:spPr>
            <a:xfrm>
              <a:off x="3798320" y="2343716"/>
              <a:ext cx="913952" cy="21544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74482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 w="3175"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Azure Policy</a:t>
              </a:r>
            </a:p>
          </p:txBody>
        </p:sp>
        <p:sp>
          <p:nvSpPr>
            <p:cNvPr id="608" name="Rectangle 607">
              <a:extLst>
                <a:ext uri="{FF2B5EF4-FFF2-40B4-BE49-F238E27FC236}">
                  <a16:creationId xmlns:a16="http://schemas.microsoft.com/office/drawing/2014/main" id="{9605151E-B91D-A02B-3B3A-D8F1F57711AB}"/>
                </a:ext>
              </a:extLst>
            </p:cNvPr>
            <p:cNvSpPr/>
            <p:nvPr/>
          </p:nvSpPr>
          <p:spPr>
            <a:xfrm>
              <a:off x="3742269" y="2403455"/>
              <a:ext cx="125697" cy="108667"/>
            </a:xfrm>
            <a:prstGeom prst="rect">
              <a:avLst/>
            </a:prstGeom>
            <a:blipFill>
              <a:blip r:embed="rId11">
                <a:extLst>
                  <a:ext uri="{837473B0-CC2E-450A-ABE3-18F120FF3D39}">
                    <a1611:picAttrSrcUrl xmlns:a1611="http://schemas.microsoft.com/office/drawing/2016/11/main" r:id="rId12"/>
                  </a:ext>
                </a:extLst>
              </a:blip>
              <a:srcRect/>
              <a:stretch>
                <a:fillRect l="-45000" r="-45000"/>
              </a:stretch>
            </a:blip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/>
            <a:lstStyle/>
            <a:p>
              <a:pPr marL="0" marR="0" lvl="0" indent="0" algn="l" defTabSz="91436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765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pic>
          <p:nvPicPr>
            <p:cNvPr id="610" name="Picture 609">
              <a:extLst>
                <a:ext uri="{FF2B5EF4-FFF2-40B4-BE49-F238E27FC236}">
                  <a16:creationId xmlns:a16="http://schemas.microsoft.com/office/drawing/2014/main" id="{8D136C26-73FE-104B-CF6A-5A420F664816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4540916" y="2397665"/>
              <a:ext cx="120246" cy="120246"/>
            </a:xfrm>
            <a:prstGeom prst="rect">
              <a:avLst/>
            </a:prstGeom>
          </p:spPr>
        </p:pic>
        <p:sp>
          <p:nvSpPr>
            <p:cNvPr id="611" name="TextBox 610">
              <a:extLst>
                <a:ext uri="{FF2B5EF4-FFF2-40B4-BE49-F238E27FC236}">
                  <a16:creationId xmlns:a16="http://schemas.microsoft.com/office/drawing/2014/main" id="{16CDCA5E-C14B-5F20-39C3-5AC1BB5DA315}"/>
                </a:ext>
              </a:extLst>
            </p:cNvPr>
            <p:cNvSpPr txBox="1"/>
            <p:nvPr/>
          </p:nvSpPr>
          <p:spPr>
            <a:xfrm>
              <a:off x="4552736" y="2343716"/>
              <a:ext cx="822099" cy="21544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74482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 w="3175"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Azure RBAC</a:t>
              </a:r>
            </a:p>
          </p:txBody>
        </p:sp>
      </p:grpSp>
      <p:sp>
        <p:nvSpPr>
          <p:cNvPr id="976" name="Rounded Rectangle 34">
            <a:extLst>
              <a:ext uri="{FF2B5EF4-FFF2-40B4-BE49-F238E27FC236}">
                <a16:creationId xmlns:a16="http://schemas.microsoft.com/office/drawing/2014/main" id="{7D135C59-D044-37CD-2CC8-5237B4FD2F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2549737" y="4633904"/>
            <a:ext cx="1890952" cy="186108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3175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Exampl</a:t>
            </a:r>
            <a:r>
              <a:rPr kumimoji="0" lang="en-US" sz="10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e </a:t>
            </a:r>
            <a:r>
              <a:rPr kumimoji="0" lang="en-US" sz="10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INTERNAL</a:t>
            </a:r>
            <a:r>
              <a:rPr kumimoji="0" lang="en-US" sz="10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workloads</a:t>
            </a:r>
          </a:p>
        </p:txBody>
      </p:sp>
      <p:sp>
        <p:nvSpPr>
          <p:cNvPr id="978" name="Rounded Rectangle 34">
            <a:extLst>
              <a:ext uri="{FF2B5EF4-FFF2-40B4-BE49-F238E27FC236}">
                <a16:creationId xmlns:a16="http://schemas.microsoft.com/office/drawing/2014/main" id="{EE06B03F-77C3-B5AD-45FE-C3A82B3F1C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6430648" y="5134513"/>
            <a:ext cx="2006600" cy="1484611"/>
          </a:xfrm>
          <a:prstGeom prst="roundRect">
            <a:avLst>
              <a:gd name="adj" fmla="val 0"/>
            </a:avLst>
          </a:prstGeom>
          <a:solidFill>
            <a:schemeClr val="accent5">
              <a:lumMod val="20000"/>
              <a:lumOff val="80000"/>
            </a:schemeClr>
          </a:solidFill>
          <a:ln w="12700">
            <a:solidFill>
              <a:schemeClr val="accent5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Application landing zone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Azure VMware Solution workload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sp>
        <p:nvSpPr>
          <p:cNvPr id="979" name="Rounded Rectangle 34">
            <a:extLst>
              <a:ext uri="{FF2B5EF4-FFF2-40B4-BE49-F238E27FC236}">
                <a16:creationId xmlns:a16="http://schemas.microsoft.com/office/drawing/2014/main" id="{E6232FA4-1308-E0EC-D989-93DFDE0807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6446523" y="6424079"/>
            <a:ext cx="1999274" cy="186108"/>
          </a:xfrm>
          <a:prstGeom prst="roundRect">
            <a:avLst>
              <a:gd name="adj" fmla="val 0"/>
            </a:avLst>
          </a:prstGeom>
          <a:noFill/>
          <a:ln w="3175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(All workload environments)</a:t>
            </a:r>
          </a:p>
        </p:txBody>
      </p:sp>
      <p:sp>
        <p:nvSpPr>
          <p:cNvPr id="980" name="Rectangle: Rounded Corners 979">
            <a:extLst>
              <a:ext uri="{FF2B5EF4-FFF2-40B4-BE49-F238E27FC236}">
                <a16:creationId xmlns:a16="http://schemas.microsoft.com/office/drawing/2014/main" id="{0718287A-1CD4-09AE-DD99-1A2303E6FB77}"/>
              </a:ext>
            </a:extLst>
          </p:cNvPr>
          <p:cNvSpPr/>
          <p:nvPr/>
        </p:nvSpPr>
        <p:spPr>
          <a:xfrm>
            <a:off x="6568997" y="5518497"/>
            <a:ext cx="1763736" cy="233126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3175" cap="flat" cmpd="sng" algn="ctr">
            <a:solidFill>
              <a:srgbClr val="000000">
                <a:lumMod val="50000"/>
                <a:lumOff val="50000"/>
              </a:srgbClr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"/>
                <a:ea typeface="+mn-ea"/>
                <a:cs typeface="Segoe UI Semibold" panose="020B0702040204020203" pitchFamily="34" charset="0"/>
              </a:rPr>
              <a:t>Environment (production)</a:t>
            </a:r>
          </a:p>
        </p:txBody>
      </p:sp>
      <p:grpSp>
        <p:nvGrpSpPr>
          <p:cNvPr id="981" name="Group 980">
            <a:extLst>
              <a:ext uri="{FF2B5EF4-FFF2-40B4-BE49-F238E27FC236}">
                <a16:creationId xmlns:a16="http://schemas.microsoft.com/office/drawing/2014/main" id="{4EF669B4-7BC1-F676-6E4F-22A505F95EE8}"/>
              </a:ext>
            </a:extLst>
          </p:cNvPr>
          <p:cNvGrpSpPr/>
          <p:nvPr/>
        </p:nvGrpSpPr>
        <p:grpSpPr>
          <a:xfrm>
            <a:off x="7925232" y="5565657"/>
            <a:ext cx="187620" cy="145313"/>
            <a:chOff x="691486" y="408295"/>
            <a:chExt cx="307235" cy="228600"/>
          </a:xfrm>
        </p:grpSpPr>
        <p:sp>
          <p:nvSpPr>
            <p:cNvPr id="604" name="Oval 603">
              <a:extLst>
                <a:ext uri="{FF2B5EF4-FFF2-40B4-BE49-F238E27FC236}">
                  <a16:creationId xmlns:a16="http://schemas.microsoft.com/office/drawing/2014/main" id="{2EC29CC2-34CE-CF3A-8D3E-40B36119CCDD}"/>
                </a:ext>
              </a:extLst>
            </p:cNvPr>
            <p:cNvSpPr/>
            <p:nvPr/>
          </p:nvSpPr>
          <p:spPr>
            <a:xfrm>
              <a:off x="815841" y="420201"/>
              <a:ext cx="182880" cy="182880"/>
            </a:xfrm>
            <a:prstGeom prst="ellipse">
              <a:avLst/>
            </a:prstGeom>
            <a:solidFill>
              <a:srgbClr val="FFFFFF"/>
            </a:solidFill>
            <a:ln w="19050" cap="flat" cmpd="sng" algn="ctr">
              <a:solidFill>
                <a:srgbClr val="FFB900">
                  <a:lumMod val="60000"/>
                  <a:lumOff val="40000"/>
                  <a:alpha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sp>
          <p:nvSpPr>
            <p:cNvPr id="607" name="Oval 606">
              <a:extLst>
                <a:ext uri="{FF2B5EF4-FFF2-40B4-BE49-F238E27FC236}">
                  <a16:creationId xmlns:a16="http://schemas.microsoft.com/office/drawing/2014/main" id="{73EBC36F-5311-8D9C-9F4C-BE3EC03F02B6}"/>
                </a:ext>
              </a:extLst>
            </p:cNvPr>
            <p:cNvSpPr/>
            <p:nvPr/>
          </p:nvSpPr>
          <p:spPr>
            <a:xfrm>
              <a:off x="760306" y="417820"/>
              <a:ext cx="201168" cy="201168"/>
            </a:xfrm>
            <a:prstGeom prst="ellipse">
              <a:avLst/>
            </a:prstGeom>
            <a:solidFill>
              <a:srgbClr val="FFFFFF">
                <a:alpha val="75000"/>
              </a:srgbClr>
            </a:solidFill>
            <a:ln w="19050" cap="flat" cmpd="sng" algn="ctr">
              <a:solidFill>
                <a:srgbClr val="FFB900">
                  <a:lumMod val="60000"/>
                  <a:lumOff val="4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grpSp>
          <p:nvGrpSpPr>
            <p:cNvPr id="609" name="Group 608">
              <a:extLst>
                <a:ext uri="{FF2B5EF4-FFF2-40B4-BE49-F238E27FC236}">
                  <a16:creationId xmlns:a16="http://schemas.microsoft.com/office/drawing/2014/main" id="{70A1263E-236D-A78E-84A1-0912B68089B0}"/>
                </a:ext>
              </a:extLst>
            </p:cNvPr>
            <p:cNvGrpSpPr/>
            <p:nvPr/>
          </p:nvGrpSpPr>
          <p:grpSpPr>
            <a:xfrm>
              <a:off x="691486" y="408295"/>
              <a:ext cx="228600" cy="228600"/>
              <a:chOff x="707361" y="417820"/>
              <a:chExt cx="228600" cy="228600"/>
            </a:xfrm>
          </p:grpSpPr>
          <p:sp>
            <p:nvSpPr>
              <p:cNvPr id="612" name="Oval 611">
                <a:extLst>
                  <a:ext uri="{FF2B5EF4-FFF2-40B4-BE49-F238E27FC236}">
                    <a16:creationId xmlns:a16="http://schemas.microsoft.com/office/drawing/2014/main" id="{F0DDBDC8-C358-0D7A-2FE9-769B4FB3C947}"/>
                  </a:ext>
                </a:extLst>
              </p:cNvPr>
              <p:cNvSpPr/>
              <p:nvPr/>
            </p:nvSpPr>
            <p:spPr>
              <a:xfrm>
                <a:off x="707361" y="417820"/>
                <a:ext cx="228600" cy="228600"/>
              </a:xfrm>
              <a:prstGeom prst="ellipse">
                <a:avLst/>
              </a:prstGeom>
              <a:solidFill>
                <a:srgbClr val="FFFFFF"/>
              </a:solidFill>
              <a:ln w="19050" cap="flat" cmpd="sng" algn="ctr">
                <a:solidFill>
                  <a:srgbClr val="FFB900">
                    <a:lumMod val="60000"/>
                    <a:lumOff val="40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endParaRPr>
              </a:p>
            </p:txBody>
          </p:sp>
          <p:pic>
            <p:nvPicPr>
              <p:cNvPr id="613" name="Picture 612">
                <a:extLst>
                  <a:ext uri="{FF2B5EF4-FFF2-40B4-BE49-F238E27FC236}">
                    <a16:creationId xmlns:a16="http://schemas.microsoft.com/office/drawing/2014/main" id="{3CDFB9A5-BFE8-8510-80D1-E27276979DA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 flipH="1">
                <a:off x="760308" y="434924"/>
                <a:ext cx="128275" cy="199320"/>
              </a:xfrm>
              <a:prstGeom prst="rect">
                <a:avLst/>
              </a:prstGeom>
            </p:spPr>
          </p:pic>
        </p:grpSp>
      </p:grpSp>
      <p:sp>
        <p:nvSpPr>
          <p:cNvPr id="982" name="Rectangle: Rounded Corners 981">
            <a:extLst>
              <a:ext uri="{FF2B5EF4-FFF2-40B4-BE49-F238E27FC236}">
                <a16:creationId xmlns:a16="http://schemas.microsoft.com/office/drawing/2014/main" id="{CA00D238-C5BB-1E06-E104-ABC02A1B9664}"/>
              </a:ext>
            </a:extLst>
          </p:cNvPr>
          <p:cNvSpPr/>
          <p:nvPr/>
        </p:nvSpPr>
        <p:spPr>
          <a:xfrm>
            <a:off x="6568997" y="6134447"/>
            <a:ext cx="1763736" cy="233126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3175" cap="flat" cmpd="sng" algn="ctr">
            <a:solidFill>
              <a:srgbClr val="000000">
                <a:lumMod val="50000"/>
                <a:lumOff val="50000"/>
              </a:srgbClr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"/>
                <a:ea typeface="+mn-ea"/>
                <a:cs typeface="Segoe UI Semibold" panose="020B0702040204020203" pitchFamily="34" charset="0"/>
              </a:rPr>
              <a:t>Environment (development)</a:t>
            </a:r>
          </a:p>
        </p:txBody>
      </p:sp>
      <p:grpSp>
        <p:nvGrpSpPr>
          <p:cNvPr id="983" name="Group 982">
            <a:extLst>
              <a:ext uri="{FF2B5EF4-FFF2-40B4-BE49-F238E27FC236}">
                <a16:creationId xmlns:a16="http://schemas.microsoft.com/office/drawing/2014/main" id="{715AF93E-03CC-F073-65F2-5D0333C558AB}"/>
              </a:ext>
            </a:extLst>
          </p:cNvPr>
          <p:cNvGrpSpPr/>
          <p:nvPr/>
        </p:nvGrpSpPr>
        <p:grpSpPr>
          <a:xfrm>
            <a:off x="7925232" y="6181607"/>
            <a:ext cx="187620" cy="145313"/>
            <a:chOff x="691486" y="408295"/>
            <a:chExt cx="307235" cy="228600"/>
          </a:xfrm>
        </p:grpSpPr>
        <p:sp>
          <p:nvSpPr>
            <p:cNvPr id="599" name="Oval 598">
              <a:extLst>
                <a:ext uri="{FF2B5EF4-FFF2-40B4-BE49-F238E27FC236}">
                  <a16:creationId xmlns:a16="http://schemas.microsoft.com/office/drawing/2014/main" id="{E2BBD492-D188-EB52-132A-404335A64893}"/>
                </a:ext>
              </a:extLst>
            </p:cNvPr>
            <p:cNvSpPr/>
            <p:nvPr/>
          </p:nvSpPr>
          <p:spPr>
            <a:xfrm>
              <a:off x="815841" y="420201"/>
              <a:ext cx="182880" cy="182880"/>
            </a:xfrm>
            <a:prstGeom prst="ellipse">
              <a:avLst/>
            </a:prstGeom>
            <a:solidFill>
              <a:srgbClr val="FFFFFF"/>
            </a:solidFill>
            <a:ln w="19050" cap="flat" cmpd="sng" algn="ctr">
              <a:solidFill>
                <a:srgbClr val="FFB900">
                  <a:lumMod val="60000"/>
                  <a:lumOff val="40000"/>
                  <a:alpha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sp>
          <p:nvSpPr>
            <p:cNvPr id="600" name="Oval 599">
              <a:extLst>
                <a:ext uri="{FF2B5EF4-FFF2-40B4-BE49-F238E27FC236}">
                  <a16:creationId xmlns:a16="http://schemas.microsoft.com/office/drawing/2014/main" id="{C1548FFC-8C49-84C3-4709-D1FC0AE7E5C2}"/>
                </a:ext>
              </a:extLst>
            </p:cNvPr>
            <p:cNvSpPr/>
            <p:nvPr/>
          </p:nvSpPr>
          <p:spPr>
            <a:xfrm>
              <a:off x="760306" y="417820"/>
              <a:ext cx="201168" cy="201168"/>
            </a:xfrm>
            <a:prstGeom prst="ellipse">
              <a:avLst/>
            </a:prstGeom>
            <a:solidFill>
              <a:srgbClr val="FFFFFF">
                <a:alpha val="75000"/>
              </a:srgbClr>
            </a:solidFill>
            <a:ln w="19050" cap="flat" cmpd="sng" algn="ctr">
              <a:solidFill>
                <a:srgbClr val="FFB900">
                  <a:lumMod val="60000"/>
                  <a:lumOff val="4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grpSp>
          <p:nvGrpSpPr>
            <p:cNvPr id="601" name="Group 600">
              <a:extLst>
                <a:ext uri="{FF2B5EF4-FFF2-40B4-BE49-F238E27FC236}">
                  <a16:creationId xmlns:a16="http://schemas.microsoft.com/office/drawing/2014/main" id="{F29EE706-28FF-4523-C988-D4A1060BF0F2}"/>
                </a:ext>
              </a:extLst>
            </p:cNvPr>
            <p:cNvGrpSpPr/>
            <p:nvPr/>
          </p:nvGrpSpPr>
          <p:grpSpPr>
            <a:xfrm>
              <a:off x="691486" y="408295"/>
              <a:ext cx="228600" cy="228600"/>
              <a:chOff x="707361" y="417820"/>
              <a:chExt cx="228600" cy="228600"/>
            </a:xfrm>
          </p:grpSpPr>
          <p:sp>
            <p:nvSpPr>
              <p:cNvPr id="602" name="Oval 601">
                <a:extLst>
                  <a:ext uri="{FF2B5EF4-FFF2-40B4-BE49-F238E27FC236}">
                    <a16:creationId xmlns:a16="http://schemas.microsoft.com/office/drawing/2014/main" id="{905AD9E2-6CE8-D3F7-D1BD-6C338437A204}"/>
                  </a:ext>
                </a:extLst>
              </p:cNvPr>
              <p:cNvSpPr/>
              <p:nvPr/>
            </p:nvSpPr>
            <p:spPr>
              <a:xfrm>
                <a:off x="707361" y="417820"/>
                <a:ext cx="228600" cy="228600"/>
              </a:xfrm>
              <a:prstGeom prst="ellipse">
                <a:avLst/>
              </a:prstGeom>
              <a:solidFill>
                <a:srgbClr val="FFFFFF"/>
              </a:solidFill>
              <a:ln w="19050" cap="flat" cmpd="sng" algn="ctr">
                <a:solidFill>
                  <a:srgbClr val="FFB900">
                    <a:lumMod val="60000"/>
                    <a:lumOff val="40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endParaRPr>
              </a:p>
            </p:txBody>
          </p:sp>
          <p:pic>
            <p:nvPicPr>
              <p:cNvPr id="603" name="Picture 602">
                <a:extLst>
                  <a:ext uri="{FF2B5EF4-FFF2-40B4-BE49-F238E27FC236}">
                    <a16:creationId xmlns:a16="http://schemas.microsoft.com/office/drawing/2014/main" id="{A183F41D-5362-2DDE-B1D4-EA424BF306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 flipH="1">
                <a:off x="760308" y="434924"/>
                <a:ext cx="128275" cy="199320"/>
              </a:xfrm>
              <a:prstGeom prst="rect">
                <a:avLst/>
              </a:prstGeom>
            </p:spPr>
          </p:pic>
        </p:grpSp>
      </p:grpSp>
      <p:sp>
        <p:nvSpPr>
          <p:cNvPr id="984" name="Rectangle: Rounded Corners 983">
            <a:extLst>
              <a:ext uri="{FF2B5EF4-FFF2-40B4-BE49-F238E27FC236}">
                <a16:creationId xmlns:a16="http://schemas.microsoft.com/office/drawing/2014/main" id="{1ABA43DC-6A3B-627C-95DF-B15F09732054}"/>
              </a:ext>
            </a:extLst>
          </p:cNvPr>
          <p:cNvSpPr/>
          <p:nvPr/>
        </p:nvSpPr>
        <p:spPr>
          <a:xfrm>
            <a:off x="6568997" y="5826472"/>
            <a:ext cx="1763736" cy="233126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3175" cap="flat" cmpd="sng" algn="ctr">
            <a:solidFill>
              <a:srgbClr val="000000">
                <a:lumMod val="50000"/>
                <a:lumOff val="50000"/>
              </a:srgbClr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"/>
                <a:ea typeface="+mn-ea"/>
                <a:cs typeface="Segoe UI Semibold" panose="020B0702040204020203" pitchFamily="34" charset="0"/>
              </a:rPr>
              <a:t>Environment (test)</a:t>
            </a:r>
          </a:p>
        </p:txBody>
      </p:sp>
      <p:grpSp>
        <p:nvGrpSpPr>
          <p:cNvPr id="592" name="Group 591">
            <a:extLst>
              <a:ext uri="{FF2B5EF4-FFF2-40B4-BE49-F238E27FC236}">
                <a16:creationId xmlns:a16="http://schemas.microsoft.com/office/drawing/2014/main" id="{C0ADB1AD-CC96-A9FB-FC8B-AA9504DFF4FD}"/>
              </a:ext>
            </a:extLst>
          </p:cNvPr>
          <p:cNvGrpSpPr/>
          <p:nvPr/>
        </p:nvGrpSpPr>
        <p:grpSpPr>
          <a:xfrm>
            <a:off x="7925232" y="5873632"/>
            <a:ext cx="187620" cy="145313"/>
            <a:chOff x="691486" y="408295"/>
            <a:chExt cx="307235" cy="228600"/>
          </a:xfrm>
        </p:grpSpPr>
        <p:sp>
          <p:nvSpPr>
            <p:cNvPr id="593" name="Oval 592">
              <a:extLst>
                <a:ext uri="{FF2B5EF4-FFF2-40B4-BE49-F238E27FC236}">
                  <a16:creationId xmlns:a16="http://schemas.microsoft.com/office/drawing/2014/main" id="{FE5BFFB6-9B5E-4C86-2D7F-ADC8A9F3B845}"/>
                </a:ext>
              </a:extLst>
            </p:cNvPr>
            <p:cNvSpPr/>
            <p:nvPr/>
          </p:nvSpPr>
          <p:spPr>
            <a:xfrm>
              <a:off x="815841" y="420201"/>
              <a:ext cx="182880" cy="182880"/>
            </a:xfrm>
            <a:prstGeom prst="ellipse">
              <a:avLst/>
            </a:prstGeom>
            <a:solidFill>
              <a:srgbClr val="FFFFFF"/>
            </a:solidFill>
            <a:ln w="19050" cap="flat" cmpd="sng" algn="ctr">
              <a:solidFill>
                <a:srgbClr val="FFB900">
                  <a:lumMod val="60000"/>
                  <a:lumOff val="40000"/>
                  <a:alpha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sp>
          <p:nvSpPr>
            <p:cNvPr id="594" name="Oval 593">
              <a:extLst>
                <a:ext uri="{FF2B5EF4-FFF2-40B4-BE49-F238E27FC236}">
                  <a16:creationId xmlns:a16="http://schemas.microsoft.com/office/drawing/2014/main" id="{C6AE3549-2D29-6F32-D480-FDEF2FBD222C}"/>
                </a:ext>
              </a:extLst>
            </p:cNvPr>
            <p:cNvSpPr/>
            <p:nvPr/>
          </p:nvSpPr>
          <p:spPr>
            <a:xfrm>
              <a:off x="760306" y="417820"/>
              <a:ext cx="201168" cy="201168"/>
            </a:xfrm>
            <a:prstGeom prst="ellipse">
              <a:avLst/>
            </a:prstGeom>
            <a:solidFill>
              <a:srgbClr val="FFFFFF">
                <a:alpha val="75000"/>
              </a:srgbClr>
            </a:solidFill>
            <a:ln w="19050" cap="flat" cmpd="sng" algn="ctr">
              <a:solidFill>
                <a:srgbClr val="FFB900">
                  <a:lumMod val="60000"/>
                  <a:lumOff val="4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grpSp>
          <p:nvGrpSpPr>
            <p:cNvPr id="595" name="Group 594">
              <a:extLst>
                <a:ext uri="{FF2B5EF4-FFF2-40B4-BE49-F238E27FC236}">
                  <a16:creationId xmlns:a16="http://schemas.microsoft.com/office/drawing/2014/main" id="{222B0012-EE8F-0CFB-D616-5E07715AD952}"/>
                </a:ext>
              </a:extLst>
            </p:cNvPr>
            <p:cNvGrpSpPr/>
            <p:nvPr/>
          </p:nvGrpSpPr>
          <p:grpSpPr>
            <a:xfrm>
              <a:off x="691486" y="408295"/>
              <a:ext cx="228600" cy="228600"/>
              <a:chOff x="707361" y="417820"/>
              <a:chExt cx="228600" cy="228600"/>
            </a:xfrm>
          </p:grpSpPr>
          <p:sp>
            <p:nvSpPr>
              <p:cNvPr id="596" name="Oval 595">
                <a:extLst>
                  <a:ext uri="{FF2B5EF4-FFF2-40B4-BE49-F238E27FC236}">
                    <a16:creationId xmlns:a16="http://schemas.microsoft.com/office/drawing/2014/main" id="{3BE24BC0-979D-0F22-F9B0-B3B9DFF25344}"/>
                  </a:ext>
                </a:extLst>
              </p:cNvPr>
              <p:cNvSpPr/>
              <p:nvPr/>
            </p:nvSpPr>
            <p:spPr>
              <a:xfrm>
                <a:off x="707361" y="417820"/>
                <a:ext cx="228600" cy="228600"/>
              </a:xfrm>
              <a:prstGeom prst="ellipse">
                <a:avLst/>
              </a:prstGeom>
              <a:solidFill>
                <a:srgbClr val="FFFFFF"/>
              </a:solidFill>
              <a:ln w="19050" cap="flat" cmpd="sng" algn="ctr">
                <a:solidFill>
                  <a:srgbClr val="FFB900">
                    <a:lumMod val="60000"/>
                    <a:lumOff val="40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endParaRPr>
              </a:p>
            </p:txBody>
          </p:sp>
          <p:pic>
            <p:nvPicPr>
              <p:cNvPr id="598" name="Picture 597">
                <a:extLst>
                  <a:ext uri="{FF2B5EF4-FFF2-40B4-BE49-F238E27FC236}">
                    <a16:creationId xmlns:a16="http://schemas.microsoft.com/office/drawing/2014/main" id="{49950BDD-6AE4-72D6-38AB-4910DC5A191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 flipH="1">
                <a:off x="760308" y="434924"/>
                <a:ext cx="128275" cy="199320"/>
              </a:xfrm>
              <a:prstGeom prst="rect">
                <a:avLst/>
              </a:prstGeom>
            </p:spPr>
          </p:pic>
        </p:grpSp>
      </p:grpSp>
      <p:sp>
        <p:nvSpPr>
          <p:cNvPr id="614" name="Rounded Rectangle 34">
            <a:extLst>
              <a:ext uri="{FF2B5EF4-FFF2-40B4-BE49-F238E27FC236}">
                <a16:creationId xmlns:a16="http://schemas.microsoft.com/office/drawing/2014/main" id="{B86A2952-D750-D754-2E78-76BE99E65E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6549728" y="4654176"/>
            <a:ext cx="1890952" cy="186108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3175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Example </a:t>
            </a:r>
            <a:r>
              <a:rPr kumimoji="0" lang="en-US" sz="10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ONLINE</a:t>
            </a:r>
            <a:r>
              <a:rPr kumimoji="0" lang="en-US" sz="10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workload</a:t>
            </a:r>
          </a:p>
        </p:txBody>
      </p:sp>
      <p:sp>
        <p:nvSpPr>
          <p:cNvPr id="622" name="Rounded Rectangle 34">
            <a:extLst>
              <a:ext uri="{FF2B5EF4-FFF2-40B4-BE49-F238E27FC236}">
                <a16:creationId xmlns:a16="http://schemas.microsoft.com/office/drawing/2014/main" id="{CB299B40-1C94-DA6F-510F-86E86185C6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8610054" y="5126154"/>
            <a:ext cx="2006600" cy="1484611"/>
          </a:xfrm>
          <a:prstGeom prst="roundRect">
            <a:avLst>
              <a:gd name="adj" fmla="val 0"/>
            </a:avLst>
          </a:prstGeom>
          <a:solidFill>
            <a:srgbClr val="F9F9F9"/>
          </a:solidFill>
          <a:ln w="3175">
            <a:solidFill>
              <a:schemeClr val="bg1">
                <a:lumMod val="50000"/>
                <a:lumOff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Application landing zone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Azure workload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sp>
        <p:nvSpPr>
          <p:cNvPr id="623" name="Rounded Rectangle 34">
            <a:extLst>
              <a:ext uri="{FF2B5EF4-FFF2-40B4-BE49-F238E27FC236}">
                <a16:creationId xmlns:a16="http://schemas.microsoft.com/office/drawing/2014/main" id="{F1021278-C9C8-A6C5-788F-B795405058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8625929" y="6419957"/>
            <a:ext cx="1999274" cy="186108"/>
          </a:xfrm>
          <a:prstGeom prst="roundRect">
            <a:avLst>
              <a:gd name="adj" fmla="val 0"/>
            </a:avLst>
          </a:prstGeom>
          <a:noFill/>
          <a:ln w="3175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(All workload environments)</a:t>
            </a:r>
          </a:p>
        </p:txBody>
      </p:sp>
      <p:sp>
        <p:nvSpPr>
          <p:cNvPr id="624" name="Rectangle: Rounded Corners 623">
            <a:extLst>
              <a:ext uri="{FF2B5EF4-FFF2-40B4-BE49-F238E27FC236}">
                <a16:creationId xmlns:a16="http://schemas.microsoft.com/office/drawing/2014/main" id="{A9C5434E-D080-054E-EB66-49E6A239D3B9}"/>
              </a:ext>
            </a:extLst>
          </p:cNvPr>
          <p:cNvSpPr/>
          <p:nvPr/>
        </p:nvSpPr>
        <p:spPr>
          <a:xfrm>
            <a:off x="8748403" y="5514583"/>
            <a:ext cx="1763736" cy="233126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3175" cap="flat" cmpd="sng" algn="ctr">
            <a:solidFill>
              <a:srgbClr val="000000">
                <a:lumMod val="50000"/>
                <a:lumOff val="50000"/>
              </a:srgbClr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"/>
                <a:ea typeface="+mn-ea"/>
                <a:cs typeface="Segoe UI Semibold" panose="020B0702040204020203" pitchFamily="34" charset="0"/>
              </a:rPr>
              <a:t>Environment (production)</a:t>
            </a:r>
          </a:p>
        </p:txBody>
      </p:sp>
      <p:grpSp>
        <p:nvGrpSpPr>
          <p:cNvPr id="626" name="Group 625">
            <a:extLst>
              <a:ext uri="{FF2B5EF4-FFF2-40B4-BE49-F238E27FC236}">
                <a16:creationId xmlns:a16="http://schemas.microsoft.com/office/drawing/2014/main" id="{D51E995B-F0EB-D96F-B1C0-A53B8691F2CB}"/>
              </a:ext>
            </a:extLst>
          </p:cNvPr>
          <p:cNvGrpSpPr/>
          <p:nvPr/>
        </p:nvGrpSpPr>
        <p:grpSpPr>
          <a:xfrm>
            <a:off x="10104638" y="5566823"/>
            <a:ext cx="187620" cy="145313"/>
            <a:chOff x="691486" y="408295"/>
            <a:chExt cx="307235" cy="228600"/>
          </a:xfrm>
        </p:grpSpPr>
        <p:sp>
          <p:nvSpPr>
            <p:cNvPr id="1030" name="Oval 1029">
              <a:extLst>
                <a:ext uri="{FF2B5EF4-FFF2-40B4-BE49-F238E27FC236}">
                  <a16:creationId xmlns:a16="http://schemas.microsoft.com/office/drawing/2014/main" id="{734C527F-D967-2B63-7027-A09993549BCC}"/>
                </a:ext>
              </a:extLst>
            </p:cNvPr>
            <p:cNvSpPr/>
            <p:nvPr/>
          </p:nvSpPr>
          <p:spPr>
            <a:xfrm>
              <a:off x="815841" y="420201"/>
              <a:ext cx="182880" cy="182880"/>
            </a:xfrm>
            <a:prstGeom prst="ellipse">
              <a:avLst/>
            </a:prstGeom>
            <a:solidFill>
              <a:srgbClr val="FFFFFF"/>
            </a:solidFill>
            <a:ln w="19050" cap="flat" cmpd="sng" algn="ctr">
              <a:solidFill>
                <a:srgbClr val="FFB900">
                  <a:lumMod val="60000"/>
                  <a:lumOff val="40000"/>
                  <a:alpha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sp>
          <p:nvSpPr>
            <p:cNvPr id="1031" name="Oval 1030">
              <a:extLst>
                <a:ext uri="{FF2B5EF4-FFF2-40B4-BE49-F238E27FC236}">
                  <a16:creationId xmlns:a16="http://schemas.microsoft.com/office/drawing/2014/main" id="{961055E4-2647-0EC3-002B-DA4EC10A2F73}"/>
                </a:ext>
              </a:extLst>
            </p:cNvPr>
            <p:cNvSpPr/>
            <p:nvPr/>
          </p:nvSpPr>
          <p:spPr>
            <a:xfrm>
              <a:off x="760306" y="417820"/>
              <a:ext cx="201168" cy="201168"/>
            </a:xfrm>
            <a:prstGeom prst="ellipse">
              <a:avLst/>
            </a:prstGeom>
            <a:solidFill>
              <a:srgbClr val="FFFFFF">
                <a:alpha val="75000"/>
              </a:srgbClr>
            </a:solidFill>
            <a:ln w="19050" cap="flat" cmpd="sng" algn="ctr">
              <a:solidFill>
                <a:srgbClr val="FFB900">
                  <a:lumMod val="60000"/>
                  <a:lumOff val="4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grpSp>
          <p:nvGrpSpPr>
            <p:cNvPr id="1032" name="Group 1031">
              <a:extLst>
                <a:ext uri="{FF2B5EF4-FFF2-40B4-BE49-F238E27FC236}">
                  <a16:creationId xmlns:a16="http://schemas.microsoft.com/office/drawing/2014/main" id="{E6AF3FB8-8EB7-70F7-F414-A7D25E5BCA3A}"/>
                </a:ext>
              </a:extLst>
            </p:cNvPr>
            <p:cNvGrpSpPr/>
            <p:nvPr/>
          </p:nvGrpSpPr>
          <p:grpSpPr>
            <a:xfrm>
              <a:off x="691486" y="408295"/>
              <a:ext cx="228600" cy="228600"/>
              <a:chOff x="707361" y="417820"/>
              <a:chExt cx="228600" cy="228600"/>
            </a:xfrm>
          </p:grpSpPr>
          <p:sp>
            <p:nvSpPr>
              <p:cNvPr id="1033" name="Oval 1032">
                <a:extLst>
                  <a:ext uri="{FF2B5EF4-FFF2-40B4-BE49-F238E27FC236}">
                    <a16:creationId xmlns:a16="http://schemas.microsoft.com/office/drawing/2014/main" id="{96AE6EBD-8D94-A0DD-4C26-5FC11D32E082}"/>
                  </a:ext>
                </a:extLst>
              </p:cNvPr>
              <p:cNvSpPr/>
              <p:nvPr/>
            </p:nvSpPr>
            <p:spPr>
              <a:xfrm>
                <a:off x="707361" y="417820"/>
                <a:ext cx="228600" cy="228600"/>
              </a:xfrm>
              <a:prstGeom prst="ellipse">
                <a:avLst/>
              </a:prstGeom>
              <a:solidFill>
                <a:srgbClr val="FFFFFF"/>
              </a:solidFill>
              <a:ln w="19050" cap="flat" cmpd="sng" algn="ctr">
                <a:solidFill>
                  <a:srgbClr val="FFB900">
                    <a:lumMod val="60000"/>
                    <a:lumOff val="40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endParaRPr>
              </a:p>
            </p:txBody>
          </p:sp>
          <p:pic>
            <p:nvPicPr>
              <p:cNvPr id="1034" name="Picture 1033">
                <a:extLst>
                  <a:ext uri="{FF2B5EF4-FFF2-40B4-BE49-F238E27FC236}">
                    <a16:creationId xmlns:a16="http://schemas.microsoft.com/office/drawing/2014/main" id="{A1173334-338F-570A-19B8-D938367B73B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 flipH="1">
                <a:off x="760308" y="434924"/>
                <a:ext cx="128275" cy="199320"/>
              </a:xfrm>
              <a:prstGeom prst="rect">
                <a:avLst/>
              </a:prstGeom>
            </p:spPr>
          </p:pic>
        </p:grpSp>
      </p:grpSp>
      <p:sp>
        <p:nvSpPr>
          <p:cNvPr id="627" name="Rectangle: Rounded Corners 626">
            <a:extLst>
              <a:ext uri="{FF2B5EF4-FFF2-40B4-BE49-F238E27FC236}">
                <a16:creationId xmlns:a16="http://schemas.microsoft.com/office/drawing/2014/main" id="{97310E72-6A30-779E-CF0B-80E25055A013}"/>
              </a:ext>
            </a:extLst>
          </p:cNvPr>
          <p:cNvSpPr/>
          <p:nvPr/>
        </p:nvSpPr>
        <p:spPr>
          <a:xfrm>
            <a:off x="8748403" y="6130533"/>
            <a:ext cx="1763736" cy="233126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3175" cap="flat" cmpd="sng" algn="ctr">
            <a:solidFill>
              <a:srgbClr val="000000">
                <a:lumMod val="50000"/>
                <a:lumOff val="50000"/>
              </a:srgbClr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"/>
                <a:ea typeface="+mn-ea"/>
                <a:cs typeface="Segoe UI Semibold" panose="020B0702040204020203" pitchFamily="34" charset="0"/>
              </a:rPr>
              <a:t>Environment (development)</a:t>
            </a:r>
          </a:p>
        </p:txBody>
      </p:sp>
      <p:grpSp>
        <p:nvGrpSpPr>
          <p:cNvPr id="628" name="Group 627">
            <a:extLst>
              <a:ext uri="{FF2B5EF4-FFF2-40B4-BE49-F238E27FC236}">
                <a16:creationId xmlns:a16="http://schemas.microsoft.com/office/drawing/2014/main" id="{C0EEEDCF-CA3B-D9A2-2837-E7C062D93491}"/>
              </a:ext>
            </a:extLst>
          </p:cNvPr>
          <p:cNvGrpSpPr/>
          <p:nvPr/>
        </p:nvGrpSpPr>
        <p:grpSpPr>
          <a:xfrm>
            <a:off x="10104638" y="6182773"/>
            <a:ext cx="187620" cy="145313"/>
            <a:chOff x="691486" y="408295"/>
            <a:chExt cx="307235" cy="228600"/>
          </a:xfrm>
        </p:grpSpPr>
        <p:sp>
          <p:nvSpPr>
            <p:cNvPr id="1025" name="Oval 1024">
              <a:extLst>
                <a:ext uri="{FF2B5EF4-FFF2-40B4-BE49-F238E27FC236}">
                  <a16:creationId xmlns:a16="http://schemas.microsoft.com/office/drawing/2014/main" id="{5EEA1BDF-DE66-8A07-4FFE-852083CF5B3C}"/>
                </a:ext>
              </a:extLst>
            </p:cNvPr>
            <p:cNvSpPr/>
            <p:nvPr/>
          </p:nvSpPr>
          <p:spPr>
            <a:xfrm>
              <a:off x="815841" y="420201"/>
              <a:ext cx="182880" cy="182880"/>
            </a:xfrm>
            <a:prstGeom prst="ellipse">
              <a:avLst/>
            </a:prstGeom>
            <a:solidFill>
              <a:srgbClr val="FFFFFF"/>
            </a:solidFill>
            <a:ln w="19050" cap="flat" cmpd="sng" algn="ctr">
              <a:solidFill>
                <a:srgbClr val="FFB900">
                  <a:lumMod val="60000"/>
                  <a:lumOff val="40000"/>
                  <a:alpha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sp>
          <p:nvSpPr>
            <p:cNvPr id="1026" name="Oval 1025">
              <a:extLst>
                <a:ext uri="{FF2B5EF4-FFF2-40B4-BE49-F238E27FC236}">
                  <a16:creationId xmlns:a16="http://schemas.microsoft.com/office/drawing/2014/main" id="{7E0BB18D-75FE-F305-C168-3688287830DE}"/>
                </a:ext>
              </a:extLst>
            </p:cNvPr>
            <p:cNvSpPr/>
            <p:nvPr/>
          </p:nvSpPr>
          <p:spPr>
            <a:xfrm>
              <a:off x="760306" y="417820"/>
              <a:ext cx="201168" cy="201168"/>
            </a:xfrm>
            <a:prstGeom prst="ellipse">
              <a:avLst/>
            </a:prstGeom>
            <a:solidFill>
              <a:srgbClr val="FFFFFF">
                <a:alpha val="75000"/>
              </a:srgbClr>
            </a:solidFill>
            <a:ln w="19050" cap="flat" cmpd="sng" algn="ctr">
              <a:solidFill>
                <a:srgbClr val="FFB900">
                  <a:lumMod val="60000"/>
                  <a:lumOff val="4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grpSp>
          <p:nvGrpSpPr>
            <p:cNvPr id="1027" name="Group 1026">
              <a:extLst>
                <a:ext uri="{FF2B5EF4-FFF2-40B4-BE49-F238E27FC236}">
                  <a16:creationId xmlns:a16="http://schemas.microsoft.com/office/drawing/2014/main" id="{CCED6F69-4023-A6F4-86F2-B645656D999D}"/>
                </a:ext>
              </a:extLst>
            </p:cNvPr>
            <p:cNvGrpSpPr/>
            <p:nvPr/>
          </p:nvGrpSpPr>
          <p:grpSpPr>
            <a:xfrm>
              <a:off x="691486" y="408295"/>
              <a:ext cx="228600" cy="228600"/>
              <a:chOff x="707361" y="417820"/>
              <a:chExt cx="228600" cy="228600"/>
            </a:xfrm>
          </p:grpSpPr>
          <p:sp>
            <p:nvSpPr>
              <p:cNvPr id="1028" name="Oval 1027">
                <a:extLst>
                  <a:ext uri="{FF2B5EF4-FFF2-40B4-BE49-F238E27FC236}">
                    <a16:creationId xmlns:a16="http://schemas.microsoft.com/office/drawing/2014/main" id="{48C7DE03-C3C1-497B-1148-9E670C346CFC}"/>
                  </a:ext>
                </a:extLst>
              </p:cNvPr>
              <p:cNvSpPr/>
              <p:nvPr/>
            </p:nvSpPr>
            <p:spPr>
              <a:xfrm>
                <a:off x="707361" y="417820"/>
                <a:ext cx="228600" cy="228600"/>
              </a:xfrm>
              <a:prstGeom prst="ellipse">
                <a:avLst/>
              </a:prstGeom>
              <a:solidFill>
                <a:srgbClr val="FFFFFF"/>
              </a:solidFill>
              <a:ln w="19050" cap="flat" cmpd="sng" algn="ctr">
                <a:solidFill>
                  <a:srgbClr val="FFB900">
                    <a:lumMod val="60000"/>
                    <a:lumOff val="40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endParaRPr>
              </a:p>
            </p:txBody>
          </p:sp>
          <p:pic>
            <p:nvPicPr>
              <p:cNvPr id="1029" name="Picture 1028">
                <a:extLst>
                  <a:ext uri="{FF2B5EF4-FFF2-40B4-BE49-F238E27FC236}">
                    <a16:creationId xmlns:a16="http://schemas.microsoft.com/office/drawing/2014/main" id="{59CDD7CF-CCB8-E48E-692D-6DF1B38FF21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 flipH="1">
                <a:off x="760308" y="434924"/>
                <a:ext cx="128275" cy="199320"/>
              </a:xfrm>
              <a:prstGeom prst="rect">
                <a:avLst/>
              </a:prstGeom>
            </p:spPr>
          </p:pic>
        </p:grpSp>
      </p:grpSp>
      <p:sp>
        <p:nvSpPr>
          <p:cNvPr id="630" name="Rectangle: Rounded Corners 629">
            <a:extLst>
              <a:ext uri="{FF2B5EF4-FFF2-40B4-BE49-F238E27FC236}">
                <a16:creationId xmlns:a16="http://schemas.microsoft.com/office/drawing/2014/main" id="{D4B4B554-A518-568C-9B52-184BEFD939CB}"/>
              </a:ext>
            </a:extLst>
          </p:cNvPr>
          <p:cNvSpPr/>
          <p:nvPr/>
        </p:nvSpPr>
        <p:spPr>
          <a:xfrm>
            <a:off x="8748403" y="5822558"/>
            <a:ext cx="1763736" cy="233126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3175" cap="flat" cmpd="sng" algn="ctr">
            <a:solidFill>
              <a:srgbClr val="000000">
                <a:lumMod val="50000"/>
                <a:lumOff val="50000"/>
              </a:srgbClr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"/>
                <a:ea typeface="+mn-ea"/>
                <a:cs typeface="Segoe UI Semibold" panose="020B0702040204020203" pitchFamily="34" charset="0"/>
              </a:rPr>
              <a:t>Environment (test)</a:t>
            </a:r>
          </a:p>
        </p:txBody>
      </p:sp>
      <p:grpSp>
        <p:nvGrpSpPr>
          <p:cNvPr id="631" name="Group 630">
            <a:extLst>
              <a:ext uri="{FF2B5EF4-FFF2-40B4-BE49-F238E27FC236}">
                <a16:creationId xmlns:a16="http://schemas.microsoft.com/office/drawing/2014/main" id="{A724136B-D5CD-0248-600E-A5FED6EA4336}"/>
              </a:ext>
            </a:extLst>
          </p:cNvPr>
          <p:cNvGrpSpPr/>
          <p:nvPr/>
        </p:nvGrpSpPr>
        <p:grpSpPr>
          <a:xfrm>
            <a:off x="10104638" y="5874798"/>
            <a:ext cx="187620" cy="145313"/>
            <a:chOff x="691486" y="408295"/>
            <a:chExt cx="307235" cy="228600"/>
          </a:xfrm>
        </p:grpSpPr>
        <p:sp>
          <p:nvSpPr>
            <p:cNvPr id="632" name="Oval 631">
              <a:extLst>
                <a:ext uri="{FF2B5EF4-FFF2-40B4-BE49-F238E27FC236}">
                  <a16:creationId xmlns:a16="http://schemas.microsoft.com/office/drawing/2014/main" id="{80F38D89-8871-E16C-C224-0C6F1D020A5B}"/>
                </a:ext>
              </a:extLst>
            </p:cNvPr>
            <p:cNvSpPr/>
            <p:nvPr/>
          </p:nvSpPr>
          <p:spPr>
            <a:xfrm>
              <a:off x="815841" y="420201"/>
              <a:ext cx="182880" cy="182880"/>
            </a:xfrm>
            <a:prstGeom prst="ellipse">
              <a:avLst/>
            </a:prstGeom>
            <a:solidFill>
              <a:srgbClr val="FFFFFF"/>
            </a:solidFill>
            <a:ln w="19050" cap="flat" cmpd="sng" algn="ctr">
              <a:solidFill>
                <a:srgbClr val="FFB900">
                  <a:lumMod val="60000"/>
                  <a:lumOff val="40000"/>
                  <a:alpha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sp>
          <p:nvSpPr>
            <p:cNvPr id="634" name="Oval 633">
              <a:extLst>
                <a:ext uri="{FF2B5EF4-FFF2-40B4-BE49-F238E27FC236}">
                  <a16:creationId xmlns:a16="http://schemas.microsoft.com/office/drawing/2014/main" id="{FAFCB5F8-DC42-F1A1-51C4-ADEA7F96E57D}"/>
                </a:ext>
              </a:extLst>
            </p:cNvPr>
            <p:cNvSpPr/>
            <p:nvPr/>
          </p:nvSpPr>
          <p:spPr>
            <a:xfrm>
              <a:off x="760306" y="417820"/>
              <a:ext cx="201168" cy="201168"/>
            </a:xfrm>
            <a:prstGeom prst="ellipse">
              <a:avLst/>
            </a:prstGeom>
            <a:solidFill>
              <a:srgbClr val="FFFFFF">
                <a:alpha val="75000"/>
              </a:srgbClr>
            </a:solidFill>
            <a:ln w="19050" cap="flat" cmpd="sng" algn="ctr">
              <a:solidFill>
                <a:srgbClr val="FFB900">
                  <a:lumMod val="60000"/>
                  <a:lumOff val="4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grpSp>
          <p:nvGrpSpPr>
            <p:cNvPr id="635" name="Group 634">
              <a:extLst>
                <a:ext uri="{FF2B5EF4-FFF2-40B4-BE49-F238E27FC236}">
                  <a16:creationId xmlns:a16="http://schemas.microsoft.com/office/drawing/2014/main" id="{07985117-9B95-3EAA-6C1D-6630B0ECFE5A}"/>
                </a:ext>
              </a:extLst>
            </p:cNvPr>
            <p:cNvGrpSpPr/>
            <p:nvPr/>
          </p:nvGrpSpPr>
          <p:grpSpPr>
            <a:xfrm>
              <a:off x="691486" y="408295"/>
              <a:ext cx="228600" cy="228600"/>
              <a:chOff x="707361" y="417820"/>
              <a:chExt cx="228600" cy="228600"/>
            </a:xfrm>
          </p:grpSpPr>
          <p:sp>
            <p:nvSpPr>
              <p:cNvPr id="636" name="Oval 635">
                <a:extLst>
                  <a:ext uri="{FF2B5EF4-FFF2-40B4-BE49-F238E27FC236}">
                    <a16:creationId xmlns:a16="http://schemas.microsoft.com/office/drawing/2014/main" id="{D4A83A8F-B8FF-D985-0041-DFBD7005D89F}"/>
                  </a:ext>
                </a:extLst>
              </p:cNvPr>
              <p:cNvSpPr/>
              <p:nvPr/>
            </p:nvSpPr>
            <p:spPr>
              <a:xfrm>
                <a:off x="707361" y="417820"/>
                <a:ext cx="228600" cy="228600"/>
              </a:xfrm>
              <a:prstGeom prst="ellipse">
                <a:avLst/>
              </a:prstGeom>
              <a:solidFill>
                <a:srgbClr val="FFFFFF"/>
              </a:solidFill>
              <a:ln w="19050" cap="flat" cmpd="sng" algn="ctr">
                <a:solidFill>
                  <a:srgbClr val="FFB900">
                    <a:lumMod val="60000"/>
                    <a:lumOff val="40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endParaRPr>
              </a:p>
            </p:txBody>
          </p:sp>
          <p:pic>
            <p:nvPicPr>
              <p:cNvPr id="639" name="Picture 638">
                <a:extLst>
                  <a:ext uri="{FF2B5EF4-FFF2-40B4-BE49-F238E27FC236}">
                    <a16:creationId xmlns:a16="http://schemas.microsoft.com/office/drawing/2014/main" id="{5405FFE9-FB0C-5058-1B3D-6B7C7633904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 flipH="1">
                <a:off x="760308" y="434924"/>
                <a:ext cx="128275" cy="199320"/>
              </a:xfrm>
              <a:prstGeom prst="rect">
                <a:avLst/>
              </a:prstGeom>
            </p:spPr>
          </p:pic>
        </p:grpSp>
      </p:grpSp>
      <p:sp>
        <p:nvSpPr>
          <p:cNvPr id="1035" name="Rounded Rectangle 34">
            <a:extLst>
              <a:ext uri="{FF2B5EF4-FFF2-40B4-BE49-F238E27FC236}">
                <a16:creationId xmlns:a16="http://schemas.microsoft.com/office/drawing/2014/main" id="{9C3E0935-9EAA-7CD6-EA15-D2A7DC7C0C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8672034" y="4668040"/>
            <a:ext cx="1890952" cy="186108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3175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Example </a:t>
            </a:r>
            <a:r>
              <a:rPr kumimoji="0" lang="en-US" sz="10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LOCAL</a:t>
            </a:r>
            <a:r>
              <a:rPr kumimoji="0" lang="en-US" sz="10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workload</a:t>
            </a:r>
          </a:p>
        </p:txBody>
      </p:sp>
      <p:cxnSp>
        <p:nvCxnSpPr>
          <p:cNvPr id="1038" name="Straight Connector 1037">
            <a:extLst>
              <a:ext uri="{FF2B5EF4-FFF2-40B4-BE49-F238E27FC236}">
                <a16:creationId xmlns:a16="http://schemas.microsoft.com/office/drawing/2014/main" id="{4E1E2556-E19A-5A92-5CBF-C10502EF2219}"/>
              </a:ext>
            </a:extLst>
          </p:cNvPr>
          <p:cNvCxnSpPr>
            <a:cxnSpLocks/>
          </p:cNvCxnSpPr>
          <p:nvPr/>
        </p:nvCxnSpPr>
        <p:spPr>
          <a:xfrm flipH="1">
            <a:off x="2381678" y="4929864"/>
            <a:ext cx="2195134" cy="0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044" name="Straight Connector 1043">
            <a:extLst>
              <a:ext uri="{FF2B5EF4-FFF2-40B4-BE49-F238E27FC236}">
                <a16:creationId xmlns:a16="http://schemas.microsoft.com/office/drawing/2014/main" id="{17ADC472-2157-5ED4-A0A2-875F8ED254A8}"/>
              </a:ext>
            </a:extLst>
          </p:cNvPr>
          <p:cNvCxnSpPr>
            <a:cxnSpLocks/>
          </p:cNvCxnSpPr>
          <p:nvPr/>
        </p:nvCxnSpPr>
        <p:spPr>
          <a:xfrm>
            <a:off x="4571459" y="4926699"/>
            <a:ext cx="0" cy="573625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045" name="Straight Connector 1044">
            <a:extLst>
              <a:ext uri="{FF2B5EF4-FFF2-40B4-BE49-F238E27FC236}">
                <a16:creationId xmlns:a16="http://schemas.microsoft.com/office/drawing/2014/main" id="{3D0433A3-F828-A8E9-262C-4C2386319A04}"/>
              </a:ext>
            </a:extLst>
          </p:cNvPr>
          <p:cNvCxnSpPr>
            <a:cxnSpLocks/>
            <a:endCxn id="19" idx="0"/>
          </p:cNvCxnSpPr>
          <p:nvPr/>
        </p:nvCxnSpPr>
        <p:spPr>
          <a:xfrm>
            <a:off x="2381678" y="4929864"/>
            <a:ext cx="998" cy="1316978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629" name="Picture 628">
            <a:extLst>
              <a:ext uri="{FF2B5EF4-FFF2-40B4-BE49-F238E27FC236}">
                <a16:creationId xmlns:a16="http://schemas.microsoft.com/office/drawing/2014/main" id="{5B365E39-70ED-7A4F-DF08-2BE87EBC2E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2462" y="6788763"/>
            <a:ext cx="169199" cy="169199"/>
          </a:xfrm>
          <a:prstGeom prst="rect">
            <a:avLst/>
          </a:prstGeom>
        </p:spPr>
      </p:pic>
      <p:sp>
        <p:nvSpPr>
          <p:cNvPr id="2" name="Rounded Rectangle 34">
            <a:extLst>
              <a:ext uri="{FF2B5EF4-FFF2-40B4-BE49-F238E27FC236}">
                <a16:creationId xmlns:a16="http://schemas.microsoft.com/office/drawing/2014/main" id="{47267CF1-A927-2E58-4EED-C322991E3C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1378378" y="5124866"/>
            <a:ext cx="2006600" cy="896786"/>
          </a:xfrm>
          <a:prstGeom prst="roundRect">
            <a:avLst>
              <a:gd name="adj" fmla="val 0"/>
            </a:avLst>
          </a:prstGeom>
          <a:solidFill>
            <a:srgbClr val="F9F9F9"/>
          </a:solidFill>
          <a:ln w="3175" cap="flat" cmpd="sng" algn="ctr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Application landing zone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Fabric compute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8319059-8E1C-EFC6-B75E-00F75FA606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1835" y="5204845"/>
            <a:ext cx="169199" cy="169199"/>
          </a:xfrm>
          <a:prstGeom prst="rect">
            <a:avLst/>
          </a:prstGeom>
        </p:spPr>
      </p:pic>
      <p:sp>
        <p:nvSpPr>
          <p:cNvPr id="19" name="Rounded Rectangle 34">
            <a:extLst>
              <a:ext uri="{FF2B5EF4-FFF2-40B4-BE49-F238E27FC236}">
                <a16:creationId xmlns:a16="http://schemas.microsoft.com/office/drawing/2014/main" id="{120622CB-92BB-3DA7-0AB5-CA7DDB3D6B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1379376" y="6246842"/>
            <a:ext cx="2006600" cy="1091209"/>
          </a:xfrm>
          <a:prstGeom prst="roundRect">
            <a:avLst>
              <a:gd name="adj" fmla="val 0"/>
            </a:avLst>
          </a:prstGeom>
          <a:solidFill>
            <a:srgbClr val="F9F9F9"/>
          </a:solidFill>
          <a:ln w="3175" cap="flat" cmpd="sng" algn="ctr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Application landing zone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Example Data, AI/ML workload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4822035B-20AE-7663-554F-E590BDB62B86}"/>
              </a:ext>
            </a:extLst>
          </p:cNvPr>
          <p:cNvSpPr/>
          <p:nvPr/>
        </p:nvSpPr>
        <p:spPr>
          <a:xfrm>
            <a:off x="1717528" y="5569804"/>
            <a:ext cx="1426545" cy="233126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3175" cap="flat" cmpd="sng" algn="ctr">
            <a:solidFill>
              <a:srgbClr val="000000">
                <a:lumMod val="50000"/>
                <a:lumOff val="50000"/>
              </a:srgbClr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"/>
                <a:ea typeface="+mn-ea"/>
                <a:cs typeface="Segoe UI Semibold" panose="020B0702040204020203" pitchFamily="34" charset="0"/>
              </a:rPr>
              <a:t> zones  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8F27E9FD-CBBF-E55E-7317-C6E1EBF45F45}"/>
              </a:ext>
            </a:extLst>
          </p:cNvPr>
          <p:cNvSpPr/>
          <p:nvPr/>
        </p:nvSpPr>
        <p:spPr>
          <a:xfrm>
            <a:off x="1628808" y="5621277"/>
            <a:ext cx="1601121" cy="233126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3175" cap="flat" cmpd="sng" algn="ctr">
            <a:solidFill>
              <a:srgbClr val="000000">
                <a:lumMod val="50000"/>
                <a:lumOff val="50000"/>
              </a:srgbClr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"/>
                <a:ea typeface="+mn-ea"/>
                <a:cs typeface="Segoe UI Semibold" panose="020B0702040204020203" pitchFamily="34" charset="0"/>
              </a:rPr>
              <a:t> zones  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F1749CFC-B77A-BACE-8972-F2452C531991}"/>
              </a:ext>
            </a:extLst>
          </p:cNvPr>
          <p:cNvSpPr/>
          <p:nvPr/>
        </p:nvSpPr>
        <p:spPr>
          <a:xfrm>
            <a:off x="1519193" y="5669386"/>
            <a:ext cx="1763736" cy="233126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3175" cap="flat" cmpd="sng" algn="ctr">
            <a:solidFill>
              <a:srgbClr val="000000">
                <a:lumMod val="50000"/>
                <a:lumOff val="50000"/>
              </a:srgbClr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"/>
                <a:ea typeface="+mn-ea"/>
                <a:cs typeface="Segoe UI Semibold" panose="020B0702040204020203" pitchFamily="34" charset="0"/>
              </a:rPr>
              <a:t>Environment (Fabric </a:t>
            </a:r>
            <a:r>
              <a:rPr kumimoji="0" lang="en-US" sz="800" b="0" i="1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"/>
                <a:ea typeface="+mn-ea"/>
                <a:cs typeface="Segoe UI Semibold" panose="020B0702040204020203" pitchFamily="34" charset="0"/>
              </a:rPr>
              <a:t>capacit</a:t>
            </a:r>
            <a:r>
              <a:rPr kumimoji="0" lang="en-US" sz="8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"/>
                <a:ea typeface="+mn-ea"/>
                <a:cs typeface="Segoe UI Semibold" panose="020B0702040204020203" pitchFamily="34" charset="0"/>
              </a:rPr>
              <a:t>y)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ADD45F2E-AE8F-20DF-94F1-59A558301BA2}"/>
              </a:ext>
            </a:extLst>
          </p:cNvPr>
          <p:cNvGrpSpPr/>
          <p:nvPr/>
        </p:nvGrpSpPr>
        <p:grpSpPr>
          <a:xfrm>
            <a:off x="3009901" y="5716420"/>
            <a:ext cx="187620" cy="145313"/>
            <a:chOff x="691486" y="408295"/>
            <a:chExt cx="307235" cy="228600"/>
          </a:xfrm>
        </p:grpSpPr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206D65F2-7F9F-98DE-DE84-350BDC73263E}"/>
                </a:ext>
              </a:extLst>
            </p:cNvPr>
            <p:cNvSpPr/>
            <p:nvPr/>
          </p:nvSpPr>
          <p:spPr>
            <a:xfrm>
              <a:off x="815841" y="420201"/>
              <a:ext cx="182880" cy="182880"/>
            </a:xfrm>
            <a:prstGeom prst="ellipse">
              <a:avLst/>
            </a:prstGeom>
            <a:solidFill>
              <a:srgbClr val="FFFFFF"/>
            </a:solidFill>
            <a:ln w="19050" cap="flat" cmpd="sng" algn="ctr">
              <a:solidFill>
                <a:srgbClr val="FFB900">
                  <a:lumMod val="60000"/>
                  <a:lumOff val="40000"/>
                  <a:alpha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635F284C-F7D9-F0EF-5826-EAC7D21CEDD5}"/>
                </a:ext>
              </a:extLst>
            </p:cNvPr>
            <p:cNvSpPr/>
            <p:nvPr/>
          </p:nvSpPr>
          <p:spPr>
            <a:xfrm>
              <a:off x="760306" y="417820"/>
              <a:ext cx="201168" cy="201168"/>
            </a:xfrm>
            <a:prstGeom prst="ellipse">
              <a:avLst/>
            </a:prstGeom>
            <a:solidFill>
              <a:srgbClr val="FFFFFF">
                <a:alpha val="75000"/>
              </a:srgbClr>
            </a:solidFill>
            <a:ln w="19050" cap="flat" cmpd="sng" algn="ctr">
              <a:solidFill>
                <a:srgbClr val="FFB900">
                  <a:lumMod val="60000"/>
                  <a:lumOff val="4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CE06CAE8-5293-2035-4548-C31E6013AF9C}"/>
                </a:ext>
              </a:extLst>
            </p:cNvPr>
            <p:cNvGrpSpPr/>
            <p:nvPr/>
          </p:nvGrpSpPr>
          <p:grpSpPr>
            <a:xfrm>
              <a:off x="691486" y="408295"/>
              <a:ext cx="228600" cy="228600"/>
              <a:chOff x="707361" y="417820"/>
              <a:chExt cx="228600" cy="228600"/>
            </a:xfrm>
          </p:grpSpPr>
          <p:sp>
            <p:nvSpPr>
              <p:cNvPr id="897" name="Oval 896">
                <a:extLst>
                  <a:ext uri="{FF2B5EF4-FFF2-40B4-BE49-F238E27FC236}">
                    <a16:creationId xmlns:a16="http://schemas.microsoft.com/office/drawing/2014/main" id="{AE9F1E6F-08D0-9EC7-0234-4ED0CE2EB365}"/>
                  </a:ext>
                </a:extLst>
              </p:cNvPr>
              <p:cNvSpPr/>
              <p:nvPr/>
            </p:nvSpPr>
            <p:spPr>
              <a:xfrm>
                <a:off x="707361" y="417820"/>
                <a:ext cx="228600" cy="228600"/>
              </a:xfrm>
              <a:prstGeom prst="ellipse">
                <a:avLst/>
              </a:prstGeom>
              <a:solidFill>
                <a:srgbClr val="FFFFFF"/>
              </a:solidFill>
              <a:ln w="19050" cap="flat" cmpd="sng" algn="ctr">
                <a:solidFill>
                  <a:srgbClr val="FFB900">
                    <a:lumMod val="60000"/>
                    <a:lumOff val="40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endParaRPr>
              </a:p>
            </p:txBody>
          </p:sp>
          <p:pic>
            <p:nvPicPr>
              <p:cNvPr id="898" name="Picture 897">
                <a:extLst>
                  <a:ext uri="{FF2B5EF4-FFF2-40B4-BE49-F238E27FC236}">
                    <a16:creationId xmlns:a16="http://schemas.microsoft.com/office/drawing/2014/main" id="{7A75B589-D14F-19E5-BFF1-495428D0FC2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 flipH="1">
                <a:off x="760308" y="434924"/>
                <a:ext cx="128275" cy="199320"/>
              </a:xfrm>
              <a:prstGeom prst="rect">
                <a:avLst/>
              </a:prstGeom>
            </p:spPr>
          </p:pic>
        </p:grpSp>
      </p:grpSp>
      <p:sp>
        <p:nvSpPr>
          <p:cNvPr id="899" name="Rectangle: Rounded Corners 898">
            <a:extLst>
              <a:ext uri="{FF2B5EF4-FFF2-40B4-BE49-F238E27FC236}">
                <a16:creationId xmlns:a16="http://schemas.microsoft.com/office/drawing/2014/main" id="{DBBCD44B-232E-9DAB-0A7E-ED478403BB82}"/>
              </a:ext>
            </a:extLst>
          </p:cNvPr>
          <p:cNvSpPr/>
          <p:nvPr/>
        </p:nvSpPr>
        <p:spPr>
          <a:xfrm>
            <a:off x="1686169" y="6601641"/>
            <a:ext cx="1426545" cy="233126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3175" cap="flat" cmpd="sng" algn="ctr">
            <a:solidFill>
              <a:srgbClr val="000000">
                <a:lumMod val="50000"/>
                <a:lumOff val="50000"/>
              </a:srgbClr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"/>
                <a:ea typeface="+mn-ea"/>
                <a:cs typeface="Segoe UI Semibold" panose="020B0702040204020203" pitchFamily="34" charset="0"/>
              </a:rPr>
              <a:t> zones  </a:t>
            </a:r>
          </a:p>
        </p:txBody>
      </p:sp>
      <p:sp>
        <p:nvSpPr>
          <p:cNvPr id="900" name="Rectangle: Rounded Corners 899">
            <a:extLst>
              <a:ext uri="{FF2B5EF4-FFF2-40B4-BE49-F238E27FC236}">
                <a16:creationId xmlns:a16="http://schemas.microsoft.com/office/drawing/2014/main" id="{B40B9907-4DFD-2DCA-6EA3-55FF9534B468}"/>
              </a:ext>
            </a:extLst>
          </p:cNvPr>
          <p:cNvSpPr/>
          <p:nvPr/>
        </p:nvSpPr>
        <p:spPr>
          <a:xfrm>
            <a:off x="1597449" y="6653114"/>
            <a:ext cx="1601121" cy="233126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3175" cap="flat" cmpd="sng" algn="ctr">
            <a:solidFill>
              <a:srgbClr val="000000">
                <a:lumMod val="50000"/>
                <a:lumOff val="50000"/>
              </a:srgbClr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"/>
                <a:ea typeface="+mn-ea"/>
                <a:cs typeface="Segoe UI Semibold" panose="020B0702040204020203" pitchFamily="34" charset="0"/>
              </a:rPr>
              <a:t> zones  </a:t>
            </a:r>
          </a:p>
        </p:txBody>
      </p:sp>
      <p:sp>
        <p:nvSpPr>
          <p:cNvPr id="902" name="Rectangle: Rounded Corners 901">
            <a:extLst>
              <a:ext uri="{FF2B5EF4-FFF2-40B4-BE49-F238E27FC236}">
                <a16:creationId xmlns:a16="http://schemas.microsoft.com/office/drawing/2014/main" id="{1AF5564F-0350-AEA7-DA57-8665372109EE}"/>
              </a:ext>
            </a:extLst>
          </p:cNvPr>
          <p:cNvSpPr/>
          <p:nvPr/>
        </p:nvSpPr>
        <p:spPr>
          <a:xfrm>
            <a:off x="1487834" y="6701223"/>
            <a:ext cx="1763736" cy="233126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3175" cap="flat" cmpd="sng" algn="ctr">
            <a:solidFill>
              <a:srgbClr val="000000">
                <a:lumMod val="50000"/>
                <a:lumOff val="50000"/>
              </a:srgbClr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"/>
                <a:ea typeface="+mn-ea"/>
                <a:cs typeface="Segoe UI Semibold" panose="020B0702040204020203" pitchFamily="34" charset="0"/>
              </a:rPr>
              <a:t>Environment (production)</a:t>
            </a:r>
          </a:p>
        </p:txBody>
      </p:sp>
      <p:grpSp>
        <p:nvGrpSpPr>
          <p:cNvPr id="903" name="Group 902">
            <a:extLst>
              <a:ext uri="{FF2B5EF4-FFF2-40B4-BE49-F238E27FC236}">
                <a16:creationId xmlns:a16="http://schemas.microsoft.com/office/drawing/2014/main" id="{A8240CAA-72EF-FF7F-8B18-8DDEE3461E68}"/>
              </a:ext>
            </a:extLst>
          </p:cNvPr>
          <p:cNvGrpSpPr/>
          <p:nvPr/>
        </p:nvGrpSpPr>
        <p:grpSpPr>
          <a:xfrm>
            <a:off x="2790324" y="6752536"/>
            <a:ext cx="187620" cy="145313"/>
            <a:chOff x="691486" y="408295"/>
            <a:chExt cx="307235" cy="228600"/>
          </a:xfrm>
        </p:grpSpPr>
        <p:sp>
          <p:nvSpPr>
            <p:cNvPr id="904" name="Oval 903">
              <a:extLst>
                <a:ext uri="{FF2B5EF4-FFF2-40B4-BE49-F238E27FC236}">
                  <a16:creationId xmlns:a16="http://schemas.microsoft.com/office/drawing/2014/main" id="{252377B8-3A5F-EDF0-B536-A2E67684E634}"/>
                </a:ext>
              </a:extLst>
            </p:cNvPr>
            <p:cNvSpPr/>
            <p:nvPr/>
          </p:nvSpPr>
          <p:spPr>
            <a:xfrm>
              <a:off x="815841" y="420201"/>
              <a:ext cx="182880" cy="182880"/>
            </a:xfrm>
            <a:prstGeom prst="ellipse">
              <a:avLst/>
            </a:prstGeom>
            <a:solidFill>
              <a:srgbClr val="FFFFFF"/>
            </a:solidFill>
            <a:ln w="19050" cap="flat" cmpd="sng" algn="ctr">
              <a:solidFill>
                <a:srgbClr val="FFB900">
                  <a:lumMod val="60000"/>
                  <a:lumOff val="40000"/>
                  <a:alpha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sp>
          <p:nvSpPr>
            <p:cNvPr id="905" name="Oval 904">
              <a:extLst>
                <a:ext uri="{FF2B5EF4-FFF2-40B4-BE49-F238E27FC236}">
                  <a16:creationId xmlns:a16="http://schemas.microsoft.com/office/drawing/2014/main" id="{A4E32F24-7AA0-F961-DDD7-FCF1E30B1336}"/>
                </a:ext>
              </a:extLst>
            </p:cNvPr>
            <p:cNvSpPr/>
            <p:nvPr/>
          </p:nvSpPr>
          <p:spPr>
            <a:xfrm>
              <a:off x="760306" y="417820"/>
              <a:ext cx="201168" cy="201168"/>
            </a:xfrm>
            <a:prstGeom prst="ellipse">
              <a:avLst/>
            </a:prstGeom>
            <a:solidFill>
              <a:srgbClr val="FFFFFF">
                <a:alpha val="75000"/>
              </a:srgbClr>
            </a:solidFill>
            <a:ln w="19050" cap="flat" cmpd="sng" algn="ctr">
              <a:solidFill>
                <a:srgbClr val="FFB900">
                  <a:lumMod val="60000"/>
                  <a:lumOff val="4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grpSp>
          <p:nvGrpSpPr>
            <p:cNvPr id="906" name="Group 905">
              <a:extLst>
                <a:ext uri="{FF2B5EF4-FFF2-40B4-BE49-F238E27FC236}">
                  <a16:creationId xmlns:a16="http://schemas.microsoft.com/office/drawing/2014/main" id="{F9B38257-D2C0-360E-9A3C-3A684742EF13}"/>
                </a:ext>
              </a:extLst>
            </p:cNvPr>
            <p:cNvGrpSpPr/>
            <p:nvPr/>
          </p:nvGrpSpPr>
          <p:grpSpPr>
            <a:xfrm>
              <a:off x="691486" y="408295"/>
              <a:ext cx="228600" cy="228600"/>
              <a:chOff x="707361" y="417820"/>
              <a:chExt cx="228600" cy="228600"/>
            </a:xfrm>
          </p:grpSpPr>
          <p:sp>
            <p:nvSpPr>
              <p:cNvPr id="907" name="Oval 906">
                <a:extLst>
                  <a:ext uri="{FF2B5EF4-FFF2-40B4-BE49-F238E27FC236}">
                    <a16:creationId xmlns:a16="http://schemas.microsoft.com/office/drawing/2014/main" id="{6279FF7E-18D8-81EB-CBD4-8569B23E35AB}"/>
                  </a:ext>
                </a:extLst>
              </p:cNvPr>
              <p:cNvSpPr/>
              <p:nvPr/>
            </p:nvSpPr>
            <p:spPr>
              <a:xfrm>
                <a:off x="707361" y="417820"/>
                <a:ext cx="228600" cy="228600"/>
              </a:xfrm>
              <a:prstGeom prst="ellipse">
                <a:avLst/>
              </a:prstGeom>
              <a:solidFill>
                <a:srgbClr val="FFFFFF"/>
              </a:solidFill>
              <a:ln w="19050" cap="flat" cmpd="sng" algn="ctr">
                <a:solidFill>
                  <a:srgbClr val="FFB900">
                    <a:lumMod val="60000"/>
                    <a:lumOff val="40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endParaRPr>
              </a:p>
            </p:txBody>
          </p:sp>
          <p:pic>
            <p:nvPicPr>
              <p:cNvPr id="908" name="Picture 907">
                <a:extLst>
                  <a:ext uri="{FF2B5EF4-FFF2-40B4-BE49-F238E27FC236}">
                    <a16:creationId xmlns:a16="http://schemas.microsoft.com/office/drawing/2014/main" id="{054B8414-CCC4-45C8-8FAF-2FDF4CD8B8F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 flipH="1">
                <a:off x="760308" y="434924"/>
                <a:ext cx="128275" cy="199320"/>
              </a:xfrm>
              <a:prstGeom prst="rect">
                <a:avLst/>
              </a:prstGeom>
            </p:spPr>
          </p:pic>
        </p:grpSp>
      </p:grpSp>
      <p:sp>
        <p:nvSpPr>
          <p:cNvPr id="909" name="TextBox 908">
            <a:extLst>
              <a:ext uri="{FF2B5EF4-FFF2-40B4-BE49-F238E27FC236}">
                <a16:creationId xmlns:a16="http://schemas.microsoft.com/office/drawing/2014/main" id="{1100268B-366B-5A12-C4BB-D7996D4737E8}"/>
              </a:ext>
            </a:extLst>
          </p:cNvPr>
          <p:cNvSpPr txBox="1"/>
          <p:nvPr/>
        </p:nvSpPr>
        <p:spPr>
          <a:xfrm>
            <a:off x="1357088" y="6982142"/>
            <a:ext cx="21485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Azure Machine Learning, Azure Databricks, AI on Azure Infrastructure, Azure Data Lake Storage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sp>
        <p:nvSpPr>
          <p:cNvPr id="910" name="Rounded Rectangle 34">
            <a:extLst>
              <a:ext uri="{FF2B5EF4-FFF2-40B4-BE49-F238E27FC236}">
                <a16:creationId xmlns:a16="http://schemas.microsoft.com/office/drawing/2014/main" id="{CEDF9CDB-28D9-3546-EE1A-993E1F4FD6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1334281" y="7302102"/>
            <a:ext cx="1999274" cy="186108"/>
          </a:xfrm>
          <a:prstGeom prst="roundRect">
            <a:avLst>
              <a:gd name="adj" fmla="val 0"/>
            </a:avLst>
          </a:prstGeom>
          <a:noFill/>
          <a:ln w="3175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912" name="Rounded Rectangle 34">
            <a:extLst>
              <a:ext uri="{FF2B5EF4-FFF2-40B4-BE49-F238E27FC236}">
                <a16:creationId xmlns:a16="http://schemas.microsoft.com/office/drawing/2014/main" id="{D3EABB58-3BD8-535E-889B-6AA242D819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3595505" y="5135617"/>
            <a:ext cx="2006600" cy="1484611"/>
          </a:xfrm>
          <a:prstGeom prst="roundRect">
            <a:avLst>
              <a:gd name="adj" fmla="val 0"/>
            </a:avLst>
          </a:prstGeom>
          <a:solidFill>
            <a:schemeClr val="accent5">
              <a:lumMod val="20000"/>
              <a:lumOff val="80000"/>
            </a:schemeClr>
          </a:solidFill>
          <a:ln w="12700">
            <a:solidFill>
              <a:schemeClr val="accent5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Application landing zone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Azure VMware Solution workload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sp>
        <p:nvSpPr>
          <p:cNvPr id="919" name="Rounded Rectangle 34">
            <a:extLst>
              <a:ext uri="{FF2B5EF4-FFF2-40B4-BE49-F238E27FC236}">
                <a16:creationId xmlns:a16="http://schemas.microsoft.com/office/drawing/2014/main" id="{A0CD1778-AFEC-B820-B845-5BAF1F890C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3611380" y="6425183"/>
            <a:ext cx="1999274" cy="186108"/>
          </a:xfrm>
          <a:prstGeom prst="roundRect">
            <a:avLst>
              <a:gd name="adj" fmla="val 0"/>
            </a:avLst>
          </a:prstGeom>
          <a:noFill/>
          <a:ln w="3175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(All workload environments)</a:t>
            </a:r>
          </a:p>
        </p:txBody>
      </p:sp>
      <p:sp>
        <p:nvSpPr>
          <p:cNvPr id="921" name="Rectangle: Rounded Corners 920">
            <a:extLst>
              <a:ext uri="{FF2B5EF4-FFF2-40B4-BE49-F238E27FC236}">
                <a16:creationId xmlns:a16="http://schemas.microsoft.com/office/drawing/2014/main" id="{B01592F3-2555-5889-4A24-DD77B3ED6DC4}"/>
              </a:ext>
            </a:extLst>
          </p:cNvPr>
          <p:cNvSpPr/>
          <p:nvPr/>
        </p:nvSpPr>
        <p:spPr>
          <a:xfrm>
            <a:off x="3733854" y="5532301"/>
            <a:ext cx="1763736" cy="233126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3175" cap="flat" cmpd="sng" algn="ctr">
            <a:solidFill>
              <a:srgbClr val="000000">
                <a:lumMod val="50000"/>
                <a:lumOff val="50000"/>
              </a:srgbClr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"/>
                <a:ea typeface="+mn-ea"/>
                <a:cs typeface="Segoe UI Semibold" panose="020B0702040204020203" pitchFamily="34" charset="0"/>
              </a:rPr>
              <a:t>Environment (production)</a:t>
            </a:r>
          </a:p>
        </p:txBody>
      </p:sp>
      <p:grpSp>
        <p:nvGrpSpPr>
          <p:cNvPr id="927" name="Group 926">
            <a:extLst>
              <a:ext uri="{FF2B5EF4-FFF2-40B4-BE49-F238E27FC236}">
                <a16:creationId xmlns:a16="http://schemas.microsoft.com/office/drawing/2014/main" id="{3A0D47EC-6A6D-4E0F-B68C-ABCA314D419B}"/>
              </a:ext>
            </a:extLst>
          </p:cNvPr>
          <p:cNvGrpSpPr/>
          <p:nvPr/>
        </p:nvGrpSpPr>
        <p:grpSpPr>
          <a:xfrm>
            <a:off x="5090089" y="5579461"/>
            <a:ext cx="187620" cy="145313"/>
            <a:chOff x="691486" y="408295"/>
            <a:chExt cx="307235" cy="228600"/>
          </a:xfrm>
        </p:grpSpPr>
        <p:sp>
          <p:nvSpPr>
            <p:cNvPr id="971" name="Oval 970">
              <a:extLst>
                <a:ext uri="{FF2B5EF4-FFF2-40B4-BE49-F238E27FC236}">
                  <a16:creationId xmlns:a16="http://schemas.microsoft.com/office/drawing/2014/main" id="{88DDE74E-04BB-642E-4961-870EC9F7E2A9}"/>
                </a:ext>
              </a:extLst>
            </p:cNvPr>
            <p:cNvSpPr/>
            <p:nvPr/>
          </p:nvSpPr>
          <p:spPr>
            <a:xfrm>
              <a:off x="815841" y="420201"/>
              <a:ext cx="182880" cy="182880"/>
            </a:xfrm>
            <a:prstGeom prst="ellipse">
              <a:avLst/>
            </a:prstGeom>
            <a:solidFill>
              <a:srgbClr val="FFFFFF"/>
            </a:solidFill>
            <a:ln w="19050" cap="flat" cmpd="sng" algn="ctr">
              <a:solidFill>
                <a:srgbClr val="FFB900">
                  <a:lumMod val="60000"/>
                  <a:lumOff val="40000"/>
                  <a:alpha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sp>
          <p:nvSpPr>
            <p:cNvPr id="972" name="Oval 971">
              <a:extLst>
                <a:ext uri="{FF2B5EF4-FFF2-40B4-BE49-F238E27FC236}">
                  <a16:creationId xmlns:a16="http://schemas.microsoft.com/office/drawing/2014/main" id="{D3DDF2D7-026A-2E71-3EA6-DE860BBBC092}"/>
                </a:ext>
              </a:extLst>
            </p:cNvPr>
            <p:cNvSpPr/>
            <p:nvPr/>
          </p:nvSpPr>
          <p:spPr>
            <a:xfrm>
              <a:off x="760306" y="417820"/>
              <a:ext cx="201168" cy="201168"/>
            </a:xfrm>
            <a:prstGeom prst="ellipse">
              <a:avLst/>
            </a:prstGeom>
            <a:solidFill>
              <a:srgbClr val="FFFFFF">
                <a:alpha val="75000"/>
              </a:srgbClr>
            </a:solidFill>
            <a:ln w="19050" cap="flat" cmpd="sng" algn="ctr">
              <a:solidFill>
                <a:srgbClr val="FFB900">
                  <a:lumMod val="60000"/>
                  <a:lumOff val="4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grpSp>
          <p:nvGrpSpPr>
            <p:cNvPr id="973" name="Group 972">
              <a:extLst>
                <a:ext uri="{FF2B5EF4-FFF2-40B4-BE49-F238E27FC236}">
                  <a16:creationId xmlns:a16="http://schemas.microsoft.com/office/drawing/2014/main" id="{90783B6A-E9D9-BE9E-E69E-3250853B2DF0}"/>
                </a:ext>
              </a:extLst>
            </p:cNvPr>
            <p:cNvGrpSpPr/>
            <p:nvPr/>
          </p:nvGrpSpPr>
          <p:grpSpPr>
            <a:xfrm>
              <a:off x="691486" y="408295"/>
              <a:ext cx="228600" cy="228600"/>
              <a:chOff x="707361" y="417820"/>
              <a:chExt cx="228600" cy="228600"/>
            </a:xfrm>
          </p:grpSpPr>
          <p:sp>
            <p:nvSpPr>
              <p:cNvPr id="974" name="Oval 973">
                <a:extLst>
                  <a:ext uri="{FF2B5EF4-FFF2-40B4-BE49-F238E27FC236}">
                    <a16:creationId xmlns:a16="http://schemas.microsoft.com/office/drawing/2014/main" id="{A0B00863-8C19-4CE4-8A3E-DB51FD9937A3}"/>
                  </a:ext>
                </a:extLst>
              </p:cNvPr>
              <p:cNvSpPr/>
              <p:nvPr/>
            </p:nvSpPr>
            <p:spPr>
              <a:xfrm>
                <a:off x="707361" y="417820"/>
                <a:ext cx="228600" cy="228600"/>
              </a:xfrm>
              <a:prstGeom prst="ellipse">
                <a:avLst/>
              </a:prstGeom>
              <a:solidFill>
                <a:srgbClr val="FFFFFF"/>
              </a:solidFill>
              <a:ln w="19050" cap="flat" cmpd="sng" algn="ctr">
                <a:solidFill>
                  <a:srgbClr val="FFB900">
                    <a:lumMod val="60000"/>
                    <a:lumOff val="40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endParaRPr>
              </a:p>
            </p:txBody>
          </p:sp>
          <p:pic>
            <p:nvPicPr>
              <p:cNvPr id="975" name="Picture 974">
                <a:extLst>
                  <a:ext uri="{FF2B5EF4-FFF2-40B4-BE49-F238E27FC236}">
                    <a16:creationId xmlns:a16="http://schemas.microsoft.com/office/drawing/2014/main" id="{CDE3D5E2-C6E1-E6CC-1B34-454BA601BA7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 flipH="1">
                <a:off x="760308" y="434924"/>
                <a:ext cx="128275" cy="199320"/>
              </a:xfrm>
              <a:prstGeom prst="rect">
                <a:avLst/>
              </a:prstGeom>
            </p:spPr>
          </p:pic>
        </p:grpSp>
      </p:grpSp>
      <p:sp>
        <p:nvSpPr>
          <p:cNvPr id="929" name="Rectangle: Rounded Corners 928">
            <a:extLst>
              <a:ext uri="{FF2B5EF4-FFF2-40B4-BE49-F238E27FC236}">
                <a16:creationId xmlns:a16="http://schemas.microsoft.com/office/drawing/2014/main" id="{0EC08884-9E4C-F099-4D31-2AEAC142A96D}"/>
              </a:ext>
            </a:extLst>
          </p:cNvPr>
          <p:cNvSpPr/>
          <p:nvPr/>
        </p:nvSpPr>
        <p:spPr>
          <a:xfrm>
            <a:off x="3733854" y="6148251"/>
            <a:ext cx="1763736" cy="233126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3175" cap="flat" cmpd="sng" algn="ctr">
            <a:solidFill>
              <a:srgbClr val="000000">
                <a:lumMod val="50000"/>
                <a:lumOff val="50000"/>
              </a:srgbClr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"/>
                <a:ea typeface="+mn-ea"/>
                <a:cs typeface="Segoe UI Semibold" panose="020B0702040204020203" pitchFamily="34" charset="0"/>
              </a:rPr>
              <a:t>Environment (development)</a:t>
            </a:r>
          </a:p>
        </p:txBody>
      </p:sp>
      <p:grpSp>
        <p:nvGrpSpPr>
          <p:cNvPr id="930" name="Group 929">
            <a:extLst>
              <a:ext uri="{FF2B5EF4-FFF2-40B4-BE49-F238E27FC236}">
                <a16:creationId xmlns:a16="http://schemas.microsoft.com/office/drawing/2014/main" id="{C546D418-252C-1B33-5834-E57243985380}"/>
              </a:ext>
            </a:extLst>
          </p:cNvPr>
          <p:cNvGrpSpPr/>
          <p:nvPr/>
        </p:nvGrpSpPr>
        <p:grpSpPr>
          <a:xfrm>
            <a:off x="5090089" y="6195411"/>
            <a:ext cx="187620" cy="145313"/>
            <a:chOff x="691486" y="408295"/>
            <a:chExt cx="307235" cy="228600"/>
          </a:xfrm>
        </p:grpSpPr>
        <p:sp>
          <p:nvSpPr>
            <p:cNvPr id="520" name="Oval 519">
              <a:extLst>
                <a:ext uri="{FF2B5EF4-FFF2-40B4-BE49-F238E27FC236}">
                  <a16:creationId xmlns:a16="http://schemas.microsoft.com/office/drawing/2014/main" id="{B2BA77DD-2998-F60E-9B0D-2E6B713B2AA1}"/>
                </a:ext>
              </a:extLst>
            </p:cNvPr>
            <p:cNvSpPr/>
            <p:nvPr/>
          </p:nvSpPr>
          <p:spPr>
            <a:xfrm>
              <a:off x="815841" y="420201"/>
              <a:ext cx="182880" cy="182880"/>
            </a:xfrm>
            <a:prstGeom prst="ellipse">
              <a:avLst/>
            </a:prstGeom>
            <a:solidFill>
              <a:srgbClr val="FFFFFF"/>
            </a:solidFill>
            <a:ln w="19050" cap="flat" cmpd="sng" algn="ctr">
              <a:solidFill>
                <a:srgbClr val="FFB900">
                  <a:lumMod val="60000"/>
                  <a:lumOff val="40000"/>
                  <a:alpha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sp>
          <p:nvSpPr>
            <p:cNvPr id="534" name="Oval 533">
              <a:extLst>
                <a:ext uri="{FF2B5EF4-FFF2-40B4-BE49-F238E27FC236}">
                  <a16:creationId xmlns:a16="http://schemas.microsoft.com/office/drawing/2014/main" id="{67D7A550-1A39-2972-A5E8-4EC765A1C98E}"/>
                </a:ext>
              </a:extLst>
            </p:cNvPr>
            <p:cNvSpPr/>
            <p:nvPr/>
          </p:nvSpPr>
          <p:spPr>
            <a:xfrm>
              <a:off x="760306" y="417820"/>
              <a:ext cx="201168" cy="201168"/>
            </a:xfrm>
            <a:prstGeom prst="ellipse">
              <a:avLst/>
            </a:prstGeom>
            <a:solidFill>
              <a:srgbClr val="FFFFFF">
                <a:alpha val="75000"/>
              </a:srgbClr>
            </a:solidFill>
            <a:ln w="19050" cap="flat" cmpd="sng" algn="ctr">
              <a:solidFill>
                <a:srgbClr val="FFB900">
                  <a:lumMod val="60000"/>
                  <a:lumOff val="4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grpSp>
          <p:nvGrpSpPr>
            <p:cNvPr id="556" name="Group 555">
              <a:extLst>
                <a:ext uri="{FF2B5EF4-FFF2-40B4-BE49-F238E27FC236}">
                  <a16:creationId xmlns:a16="http://schemas.microsoft.com/office/drawing/2014/main" id="{FD9D0BE7-C526-43EB-0286-7B80DBDC4A19}"/>
                </a:ext>
              </a:extLst>
            </p:cNvPr>
            <p:cNvGrpSpPr/>
            <p:nvPr/>
          </p:nvGrpSpPr>
          <p:grpSpPr>
            <a:xfrm>
              <a:off x="691486" y="408295"/>
              <a:ext cx="228600" cy="228600"/>
              <a:chOff x="707361" y="417820"/>
              <a:chExt cx="228600" cy="228600"/>
            </a:xfrm>
          </p:grpSpPr>
          <p:sp>
            <p:nvSpPr>
              <p:cNvPr id="965" name="Oval 964">
                <a:extLst>
                  <a:ext uri="{FF2B5EF4-FFF2-40B4-BE49-F238E27FC236}">
                    <a16:creationId xmlns:a16="http://schemas.microsoft.com/office/drawing/2014/main" id="{D9B22D44-A953-6480-0F2D-7C55F854DCEE}"/>
                  </a:ext>
                </a:extLst>
              </p:cNvPr>
              <p:cNvSpPr/>
              <p:nvPr/>
            </p:nvSpPr>
            <p:spPr>
              <a:xfrm>
                <a:off x="707361" y="417820"/>
                <a:ext cx="228600" cy="228600"/>
              </a:xfrm>
              <a:prstGeom prst="ellipse">
                <a:avLst/>
              </a:prstGeom>
              <a:solidFill>
                <a:srgbClr val="FFFFFF"/>
              </a:solidFill>
              <a:ln w="19050" cap="flat" cmpd="sng" algn="ctr">
                <a:solidFill>
                  <a:srgbClr val="FFB900">
                    <a:lumMod val="60000"/>
                    <a:lumOff val="40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endParaRPr>
              </a:p>
            </p:txBody>
          </p:sp>
          <p:pic>
            <p:nvPicPr>
              <p:cNvPr id="966" name="Picture 965">
                <a:extLst>
                  <a:ext uri="{FF2B5EF4-FFF2-40B4-BE49-F238E27FC236}">
                    <a16:creationId xmlns:a16="http://schemas.microsoft.com/office/drawing/2014/main" id="{E02B828A-0EBE-C885-6605-816B58E0FC4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 flipH="1">
                <a:off x="760308" y="434924"/>
                <a:ext cx="128275" cy="199320"/>
              </a:xfrm>
              <a:prstGeom prst="rect">
                <a:avLst/>
              </a:prstGeom>
            </p:spPr>
          </p:pic>
        </p:grpSp>
      </p:grpSp>
      <p:sp>
        <p:nvSpPr>
          <p:cNvPr id="932" name="Rectangle: Rounded Corners 931">
            <a:extLst>
              <a:ext uri="{FF2B5EF4-FFF2-40B4-BE49-F238E27FC236}">
                <a16:creationId xmlns:a16="http://schemas.microsoft.com/office/drawing/2014/main" id="{72850F26-B024-1E16-676A-B88C108649F8}"/>
              </a:ext>
            </a:extLst>
          </p:cNvPr>
          <p:cNvSpPr/>
          <p:nvPr/>
        </p:nvSpPr>
        <p:spPr>
          <a:xfrm>
            <a:off x="3733854" y="5840276"/>
            <a:ext cx="1763736" cy="233126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3175" cap="flat" cmpd="sng" algn="ctr">
            <a:solidFill>
              <a:srgbClr val="000000">
                <a:lumMod val="50000"/>
                <a:lumOff val="50000"/>
              </a:srgbClr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"/>
                <a:ea typeface="+mn-ea"/>
                <a:cs typeface="Segoe UI Semibold" panose="020B0702040204020203" pitchFamily="34" charset="0"/>
              </a:rPr>
              <a:t>Environment (test)</a:t>
            </a:r>
          </a:p>
        </p:txBody>
      </p:sp>
      <p:grpSp>
        <p:nvGrpSpPr>
          <p:cNvPr id="935" name="Group 934">
            <a:extLst>
              <a:ext uri="{FF2B5EF4-FFF2-40B4-BE49-F238E27FC236}">
                <a16:creationId xmlns:a16="http://schemas.microsoft.com/office/drawing/2014/main" id="{1DA529B3-9D76-2F4C-6D51-E5EEBDFED2F5}"/>
              </a:ext>
            </a:extLst>
          </p:cNvPr>
          <p:cNvGrpSpPr/>
          <p:nvPr/>
        </p:nvGrpSpPr>
        <p:grpSpPr>
          <a:xfrm>
            <a:off x="5090089" y="5887436"/>
            <a:ext cx="187620" cy="145313"/>
            <a:chOff x="691486" y="408295"/>
            <a:chExt cx="307235" cy="228600"/>
          </a:xfrm>
        </p:grpSpPr>
        <p:sp>
          <p:nvSpPr>
            <p:cNvPr id="936" name="Oval 935">
              <a:extLst>
                <a:ext uri="{FF2B5EF4-FFF2-40B4-BE49-F238E27FC236}">
                  <a16:creationId xmlns:a16="http://schemas.microsoft.com/office/drawing/2014/main" id="{EE9DDE83-2552-8932-9B55-84CC38B5D0A8}"/>
                </a:ext>
              </a:extLst>
            </p:cNvPr>
            <p:cNvSpPr/>
            <p:nvPr/>
          </p:nvSpPr>
          <p:spPr>
            <a:xfrm>
              <a:off x="815841" y="420201"/>
              <a:ext cx="182880" cy="182880"/>
            </a:xfrm>
            <a:prstGeom prst="ellipse">
              <a:avLst/>
            </a:prstGeom>
            <a:solidFill>
              <a:srgbClr val="FFFFFF"/>
            </a:solidFill>
            <a:ln w="19050" cap="flat" cmpd="sng" algn="ctr">
              <a:solidFill>
                <a:srgbClr val="FFB900">
                  <a:lumMod val="60000"/>
                  <a:lumOff val="40000"/>
                  <a:alpha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sp>
          <p:nvSpPr>
            <p:cNvPr id="943" name="Oval 942">
              <a:extLst>
                <a:ext uri="{FF2B5EF4-FFF2-40B4-BE49-F238E27FC236}">
                  <a16:creationId xmlns:a16="http://schemas.microsoft.com/office/drawing/2014/main" id="{77EC6AE5-6764-9D4F-9901-509D0018B473}"/>
                </a:ext>
              </a:extLst>
            </p:cNvPr>
            <p:cNvSpPr/>
            <p:nvPr/>
          </p:nvSpPr>
          <p:spPr>
            <a:xfrm>
              <a:off x="760306" y="417820"/>
              <a:ext cx="201168" cy="201168"/>
            </a:xfrm>
            <a:prstGeom prst="ellipse">
              <a:avLst/>
            </a:prstGeom>
            <a:solidFill>
              <a:srgbClr val="FFFFFF">
                <a:alpha val="75000"/>
              </a:srgbClr>
            </a:solidFill>
            <a:ln w="19050" cap="flat" cmpd="sng" algn="ctr">
              <a:solidFill>
                <a:srgbClr val="FFB900">
                  <a:lumMod val="60000"/>
                  <a:lumOff val="4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grpSp>
          <p:nvGrpSpPr>
            <p:cNvPr id="944" name="Group 943">
              <a:extLst>
                <a:ext uri="{FF2B5EF4-FFF2-40B4-BE49-F238E27FC236}">
                  <a16:creationId xmlns:a16="http://schemas.microsoft.com/office/drawing/2014/main" id="{982A202E-3131-C8AD-115F-61429FD0154C}"/>
                </a:ext>
              </a:extLst>
            </p:cNvPr>
            <p:cNvGrpSpPr/>
            <p:nvPr/>
          </p:nvGrpSpPr>
          <p:grpSpPr>
            <a:xfrm>
              <a:off x="691486" y="408295"/>
              <a:ext cx="228600" cy="228600"/>
              <a:chOff x="707361" y="417820"/>
              <a:chExt cx="228600" cy="228600"/>
            </a:xfrm>
          </p:grpSpPr>
          <p:sp>
            <p:nvSpPr>
              <p:cNvPr id="945" name="Oval 944">
                <a:extLst>
                  <a:ext uri="{FF2B5EF4-FFF2-40B4-BE49-F238E27FC236}">
                    <a16:creationId xmlns:a16="http://schemas.microsoft.com/office/drawing/2014/main" id="{AF69DFBA-6999-78A3-5BD8-9D2AAE44C592}"/>
                  </a:ext>
                </a:extLst>
              </p:cNvPr>
              <p:cNvSpPr/>
              <p:nvPr/>
            </p:nvSpPr>
            <p:spPr>
              <a:xfrm>
                <a:off x="707361" y="417820"/>
                <a:ext cx="228600" cy="228600"/>
              </a:xfrm>
              <a:prstGeom prst="ellipse">
                <a:avLst/>
              </a:prstGeom>
              <a:solidFill>
                <a:srgbClr val="FFFFFF"/>
              </a:solidFill>
              <a:ln w="19050" cap="flat" cmpd="sng" algn="ctr">
                <a:solidFill>
                  <a:srgbClr val="FFB900">
                    <a:lumMod val="60000"/>
                    <a:lumOff val="40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endParaRPr>
              </a:p>
            </p:txBody>
          </p:sp>
          <p:pic>
            <p:nvPicPr>
              <p:cNvPr id="519" name="Picture 518">
                <a:extLst>
                  <a:ext uri="{FF2B5EF4-FFF2-40B4-BE49-F238E27FC236}">
                    <a16:creationId xmlns:a16="http://schemas.microsoft.com/office/drawing/2014/main" id="{C9DF8FA0-687C-F910-7EF7-231F36E3F82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 flipH="1">
                <a:off x="760308" y="434924"/>
                <a:ext cx="128275" cy="199320"/>
              </a:xfrm>
              <a:prstGeom prst="rect">
                <a:avLst/>
              </a:prstGeom>
            </p:spPr>
          </p:pic>
        </p:grpSp>
      </p:grpSp>
      <p:sp>
        <p:nvSpPr>
          <p:cNvPr id="1066" name="TextBox 1065">
            <a:extLst>
              <a:ext uri="{FF2B5EF4-FFF2-40B4-BE49-F238E27FC236}">
                <a16:creationId xmlns:a16="http://schemas.microsoft.com/office/drawing/2014/main" id="{7265E69B-03EC-C7F9-F078-BF78E1E38B12}"/>
              </a:ext>
            </a:extLst>
          </p:cNvPr>
          <p:cNvSpPr txBox="1"/>
          <p:nvPr/>
        </p:nvSpPr>
        <p:spPr>
          <a:xfrm>
            <a:off x="1228225" y="3416688"/>
            <a:ext cx="5175871" cy="21544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Platform landing zone: </a:t>
            </a:r>
            <a:r>
              <a:rPr kumimoji="0" lang="en-US" sz="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One per Microsoft Entra tenant. Provides centralized governance and shared resources</a:t>
            </a:r>
          </a:p>
        </p:txBody>
      </p:sp>
      <p:sp>
        <p:nvSpPr>
          <p:cNvPr id="1068" name="TextBox 1067">
            <a:extLst>
              <a:ext uri="{FF2B5EF4-FFF2-40B4-BE49-F238E27FC236}">
                <a16:creationId xmlns:a16="http://schemas.microsoft.com/office/drawing/2014/main" id="{6D48F9E7-9460-7ABC-4BE2-55D1D1A478D9}"/>
              </a:ext>
            </a:extLst>
          </p:cNvPr>
          <p:cNvSpPr txBox="1"/>
          <p:nvPr/>
        </p:nvSpPr>
        <p:spPr>
          <a:xfrm>
            <a:off x="1336729" y="7712319"/>
            <a:ext cx="8084228" cy="215444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Application landing zones: </a:t>
            </a:r>
            <a:r>
              <a:rPr kumimoji="0" lang="en-US" sz="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Each workload has one application landing zone consisting of all environments. Each environment consists of one or more Azure subscriptions. 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grpSp>
        <p:nvGrpSpPr>
          <p:cNvPr id="1071" name="Group 1070">
            <a:extLst>
              <a:ext uri="{FF2B5EF4-FFF2-40B4-BE49-F238E27FC236}">
                <a16:creationId xmlns:a16="http://schemas.microsoft.com/office/drawing/2014/main" id="{1BB05973-51AC-2B9C-C0CD-F8DA9D77EDBD}"/>
              </a:ext>
            </a:extLst>
          </p:cNvPr>
          <p:cNvGrpSpPr/>
          <p:nvPr/>
        </p:nvGrpSpPr>
        <p:grpSpPr>
          <a:xfrm>
            <a:off x="1208481" y="600065"/>
            <a:ext cx="1756181" cy="274597"/>
            <a:chOff x="2126543" y="8014791"/>
            <a:chExt cx="1756181" cy="274597"/>
          </a:xfrm>
        </p:grpSpPr>
        <p:grpSp>
          <p:nvGrpSpPr>
            <p:cNvPr id="1072" name="Group 1071">
              <a:extLst>
                <a:ext uri="{FF2B5EF4-FFF2-40B4-BE49-F238E27FC236}">
                  <a16:creationId xmlns:a16="http://schemas.microsoft.com/office/drawing/2014/main" id="{3DD860CB-5155-9998-B692-EB23BAA439D5}"/>
                </a:ext>
              </a:extLst>
            </p:cNvPr>
            <p:cNvGrpSpPr/>
            <p:nvPr/>
          </p:nvGrpSpPr>
          <p:grpSpPr>
            <a:xfrm>
              <a:off x="2126543" y="8014791"/>
              <a:ext cx="276982" cy="274597"/>
              <a:chOff x="8854962" y="5975700"/>
              <a:chExt cx="400295" cy="378533"/>
            </a:xfrm>
          </p:grpSpPr>
          <p:sp>
            <p:nvSpPr>
              <p:cNvPr id="1074" name="Oval 1073">
                <a:extLst>
                  <a:ext uri="{FF2B5EF4-FFF2-40B4-BE49-F238E27FC236}">
                    <a16:creationId xmlns:a16="http://schemas.microsoft.com/office/drawing/2014/main" id="{CF6B0228-8F3D-4A69-3700-1BEC5C13FD54}"/>
                  </a:ext>
                </a:extLst>
              </p:cNvPr>
              <p:cNvSpPr/>
              <p:nvPr/>
            </p:nvSpPr>
            <p:spPr>
              <a:xfrm>
                <a:off x="8854962" y="5975700"/>
                <a:ext cx="400295" cy="378533"/>
              </a:xfrm>
              <a:prstGeom prst="ellipse">
                <a:avLst/>
              </a:prstGeom>
              <a:solidFill>
                <a:srgbClr val="F9F9F9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Sans Text Semilight"/>
                  <a:ea typeface="+mn-ea"/>
                  <a:cs typeface="+mn-cs"/>
                </a:endParaRPr>
              </a:p>
            </p:txBody>
          </p:sp>
          <p:pic>
            <p:nvPicPr>
              <p:cNvPr id="1075" name="Graphic 1074" descr="Users outline">
                <a:extLst>
                  <a:ext uri="{FF2B5EF4-FFF2-40B4-BE49-F238E27FC236}">
                    <a16:creationId xmlns:a16="http://schemas.microsoft.com/office/drawing/2014/main" id="{00123A42-5FFB-8395-07E0-B0686C9637B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p:blipFill>
            <p:spPr>
              <a:xfrm>
                <a:off x="8898469" y="5994322"/>
                <a:ext cx="330120" cy="330120"/>
              </a:xfrm>
              <a:prstGeom prst="rect">
                <a:avLst/>
              </a:prstGeom>
            </p:spPr>
          </p:pic>
        </p:grpSp>
        <p:sp>
          <p:nvSpPr>
            <p:cNvPr id="1073" name="TextBox 1072">
              <a:extLst>
                <a:ext uri="{FF2B5EF4-FFF2-40B4-BE49-F238E27FC236}">
                  <a16:creationId xmlns:a16="http://schemas.microsoft.com/office/drawing/2014/main" id="{FC19D168-7837-23EF-53B0-BFFEF8A1A0A1}"/>
                </a:ext>
              </a:extLst>
            </p:cNvPr>
            <p:cNvSpPr txBox="1"/>
            <p:nvPr/>
          </p:nvSpPr>
          <p:spPr>
            <a:xfrm>
              <a:off x="2487822" y="8051151"/>
              <a:ext cx="1394902" cy="23774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1" u="none" strike="noStrike" kern="1200" cap="none" spc="0" normalizeH="0" baseline="0" noProof="0" dirty="0">
                  <a:ln>
                    <a:noFill/>
                  </a:ln>
                  <a:solidFill>
                    <a:srgbClr val="281933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Platform personnel manage the platform landing zone. </a:t>
              </a:r>
              <a:endParaRPr kumimoji="0" lang="en-US" sz="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7B04543D-57A3-650B-EF75-7C97583F69A2}"/>
              </a:ext>
            </a:extLst>
          </p:cNvPr>
          <p:cNvGrpSpPr/>
          <p:nvPr/>
        </p:nvGrpSpPr>
        <p:grpSpPr>
          <a:xfrm>
            <a:off x="5121462" y="7038810"/>
            <a:ext cx="1784321" cy="503404"/>
            <a:chOff x="6122490" y="8039834"/>
            <a:chExt cx="1784321" cy="503404"/>
          </a:xfrm>
        </p:grpSpPr>
        <p:grpSp>
          <p:nvGrpSpPr>
            <p:cNvPr id="615" name="Group 614">
              <a:extLst>
                <a:ext uri="{FF2B5EF4-FFF2-40B4-BE49-F238E27FC236}">
                  <a16:creationId xmlns:a16="http://schemas.microsoft.com/office/drawing/2014/main" id="{7E46014D-00D0-2E10-3B24-991B013B5514}"/>
                </a:ext>
              </a:extLst>
            </p:cNvPr>
            <p:cNvGrpSpPr/>
            <p:nvPr/>
          </p:nvGrpSpPr>
          <p:grpSpPr>
            <a:xfrm>
              <a:off x="6122490" y="8039834"/>
              <a:ext cx="1784321" cy="503404"/>
              <a:chOff x="5553319" y="2350547"/>
              <a:chExt cx="1784321" cy="517166"/>
            </a:xfrm>
          </p:grpSpPr>
          <p:grpSp>
            <p:nvGrpSpPr>
              <p:cNvPr id="616" name="Group 615">
                <a:extLst>
                  <a:ext uri="{FF2B5EF4-FFF2-40B4-BE49-F238E27FC236}">
                    <a16:creationId xmlns:a16="http://schemas.microsoft.com/office/drawing/2014/main" id="{0C598FFB-2479-FAF8-C30D-5AC191166325}"/>
                  </a:ext>
                </a:extLst>
              </p:cNvPr>
              <p:cNvGrpSpPr/>
              <p:nvPr/>
            </p:nvGrpSpPr>
            <p:grpSpPr>
              <a:xfrm>
                <a:off x="5553319" y="2350547"/>
                <a:ext cx="1784321" cy="517166"/>
                <a:chOff x="7352754" y="4516009"/>
                <a:chExt cx="1784321" cy="564000"/>
              </a:xfrm>
              <a:solidFill>
                <a:srgbClr val="8661C5">
                  <a:lumMod val="20000"/>
                  <a:lumOff val="80000"/>
                </a:srgb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618" name="Rounded Rectangle 34">
                  <a:extLst>
                    <a:ext uri="{FF2B5EF4-FFF2-40B4-BE49-F238E27FC236}">
                      <a16:creationId xmlns:a16="http://schemas.microsoft.com/office/drawing/2014/main" id="{CE4864E3-B50E-99E0-9F68-6E234E0A0FD5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352754" y="4516009"/>
                  <a:ext cx="1784321" cy="564000"/>
                </a:xfrm>
                <a:prstGeom prst="roundRect">
                  <a:avLst>
                    <a:gd name="adj" fmla="val 0"/>
                  </a:avLst>
                </a:prstGeom>
                <a:solidFill>
                  <a:srgbClr val="FFFFFF"/>
                </a:solidFill>
                <a:ln w="3175" cap="flat" cmpd="sng" algn="ctr">
                  <a:solidFill>
                    <a:schemeClr val="accent3">
                      <a:lumMod val="20000"/>
                      <a:lumOff val="80000"/>
                    </a:schemeClr>
                  </a:solidFill>
                  <a:prstDash val="solid"/>
                  <a:miter lim="800000"/>
                </a:ln>
                <a:effectLst/>
              </p:spPr>
              <p:txBody>
                <a:bodyPr rtlCol="0" anchor="b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 Semibold" panose="020B0702040204020203" pitchFamily="34" charset="0"/>
                    <a:ea typeface="+mn-ea"/>
                    <a:cs typeface="Segoe UI Semibold" panose="020B0702040204020203" pitchFamily="34" charset="0"/>
                  </a:endParaRPr>
                </a:p>
              </p:txBody>
            </p:sp>
            <p:sp>
              <p:nvSpPr>
                <p:cNvPr id="619" name="TextBox 618">
                  <a:extLst>
                    <a:ext uri="{FF2B5EF4-FFF2-40B4-BE49-F238E27FC236}">
                      <a16:creationId xmlns:a16="http://schemas.microsoft.com/office/drawing/2014/main" id="{4EB813BE-6DEA-BE55-860F-9F8FA59B5CAE}"/>
                    </a:ext>
                  </a:extLst>
                </p:cNvPr>
                <p:cNvSpPr txBox="1"/>
                <p:nvPr/>
              </p:nvSpPr>
              <p:spPr>
                <a:xfrm>
                  <a:off x="7469742" y="4570577"/>
                  <a:ext cx="1577204" cy="189653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</p:spPr>
              <p:txBody>
                <a:bodyPr wrap="square" lIns="0" tIns="0" rIns="0" bIns="0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1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281933"/>
                      </a:solidFill>
                      <a:effectLst/>
                      <a:uLnTx/>
                      <a:uFillTx/>
                      <a:latin typeface="Segoe UI Semibold" panose="020B0702040204020203" pitchFamily="34" charset="0"/>
                      <a:ea typeface="+mn-ea"/>
                      <a:cs typeface="Segoe UI Semibold" panose="020B0702040204020203" pitchFamily="34" charset="0"/>
                    </a:rPr>
                    <a:t>Microsoft Foundry</a:t>
                  </a:r>
                </a:p>
              </p:txBody>
            </p:sp>
          </p:grpSp>
          <p:sp>
            <p:nvSpPr>
              <p:cNvPr id="617" name="Rounded Rectangle 34">
                <a:extLst>
                  <a:ext uri="{FF2B5EF4-FFF2-40B4-BE49-F238E27FC236}">
                    <a16:creationId xmlns:a16="http://schemas.microsoft.com/office/drawing/2014/main" id="{C0FFD253-6DFC-375D-E082-9D4B6F5DCCC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20043" y="2668239"/>
                <a:ext cx="1463735" cy="139572"/>
              </a:xfrm>
              <a:prstGeom prst="roundRect">
                <a:avLst>
                  <a:gd name="adj" fmla="val 13343"/>
                </a:avLst>
              </a:prstGeom>
              <a:solidFill>
                <a:srgbClr val="8661C5">
                  <a:lumMod val="75000"/>
                </a:srgbClr>
              </a:solidFill>
              <a:ln w="19050" cap="flat" cmpd="sng" algn="ctr">
                <a:noFill/>
                <a:prstDash val="solid"/>
                <a:miter lim="800000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Segoe UI Semibold" panose="020B0702040204020203" pitchFamily="34" charset="0"/>
                    <a:ea typeface="+mn-ea"/>
                    <a:cs typeface="Segoe UI Semibold" panose="020B0702040204020203" pitchFamily="34" charset="0"/>
                  </a:rPr>
                  <a:t>Foundry IQ</a:t>
                </a:r>
              </a:p>
            </p:txBody>
          </p:sp>
        </p:grpSp>
        <p:pic>
          <p:nvPicPr>
            <p:cNvPr id="38" name="Graphic 37">
              <a:extLst>
                <a:ext uri="{FF2B5EF4-FFF2-40B4-BE49-F238E27FC236}">
                  <a16:creationId xmlns:a16="http://schemas.microsoft.com/office/drawing/2014/main" id="{9E439CE2-7B4C-A59C-D484-38A5FE80AC5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6247745" y="8093600"/>
              <a:ext cx="171450" cy="171450"/>
            </a:xfrm>
            <a:prstGeom prst="rect">
              <a:avLst/>
            </a:prstGeom>
          </p:spPr>
        </p:pic>
      </p:grpSp>
      <p:cxnSp>
        <p:nvCxnSpPr>
          <p:cNvPr id="560" name="Connector: Elbow 559">
            <a:extLst>
              <a:ext uri="{FF2B5EF4-FFF2-40B4-BE49-F238E27FC236}">
                <a16:creationId xmlns:a16="http://schemas.microsoft.com/office/drawing/2014/main" id="{085FE215-F1E9-2C7B-3BAE-FB3A2A2F9A75}"/>
              </a:ext>
            </a:extLst>
          </p:cNvPr>
          <p:cNvCxnSpPr>
            <a:cxnSpLocks/>
            <a:stCxn id="618" idx="0"/>
            <a:endCxn id="912" idx="2"/>
          </p:cNvCxnSpPr>
          <p:nvPr/>
        </p:nvCxnSpPr>
        <p:spPr>
          <a:xfrm rot="16200000" flipV="1">
            <a:off x="5096923" y="6122110"/>
            <a:ext cx="418582" cy="1414818"/>
          </a:xfrm>
          <a:prstGeom prst="bentConnector3">
            <a:avLst>
              <a:gd name="adj1" fmla="val 50000"/>
            </a:avLst>
          </a:prstGeom>
          <a:ln>
            <a:solidFill>
              <a:schemeClr val="bg1"/>
            </a:solidFill>
            <a:prstDash val="dash"/>
            <a:tailEnd type="triangle" w="sm" len="sm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63" name="Connector: Elbow 562">
            <a:extLst>
              <a:ext uri="{FF2B5EF4-FFF2-40B4-BE49-F238E27FC236}">
                <a16:creationId xmlns:a16="http://schemas.microsoft.com/office/drawing/2014/main" id="{DFBD494A-3812-6B42-AA02-8C99884ED830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7602444" y="5035144"/>
            <a:ext cx="428048" cy="3599731"/>
          </a:xfrm>
          <a:prstGeom prst="bentConnector3">
            <a:avLst>
              <a:gd name="adj1" fmla="val 52225"/>
            </a:avLst>
          </a:prstGeom>
          <a:ln>
            <a:solidFill>
              <a:schemeClr val="bg1"/>
            </a:solidFill>
            <a:prstDash val="dash"/>
            <a:tailEnd type="triangle" w="sm" len="sm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64" name="Straight Arrow Connector 563">
            <a:extLst>
              <a:ext uri="{FF2B5EF4-FFF2-40B4-BE49-F238E27FC236}">
                <a16:creationId xmlns:a16="http://schemas.microsoft.com/office/drawing/2014/main" id="{D33DBCA0-C8C5-4CE2-0C91-A197A4F4A794}"/>
              </a:ext>
            </a:extLst>
          </p:cNvPr>
          <p:cNvCxnSpPr>
            <a:cxnSpLocks/>
          </p:cNvCxnSpPr>
          <p:nvPr/>
        </p:nvCxnSpPr>
        <p:spPr>
          <a:xfrm flipH="1" flipV="1">
            <a:off x="7486674" y="6625157"/>
            <a:ext cx="4493" cy="187809"/>
          </a:xfrm>
          <a:prstGeom prst="straightConnector1">
            <a:avLst/>
          </a:prstGeom>
          <a:ln>
            <a:solidFill>
              <a:schemeClr val="bg1"/>
            </a:solidFill>
            <a:prstDash val="dash"/>
            <a:headEnd type="non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Graphic 4">
            <a:extLst>
              <a:ext uri="{FF2B5EF4-FFF2-40B4-BE49-F238E27FC236}">
                <a16:creationId xmlns:a16="http://schemas.microsoft.com/office/drawing/2014/main" id="{C4B20251-3EBD-1F44-FD5A-8CD06D4818B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3447872" y="4954385"/>
            <a:ext cx="366978" cy="376887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666262FB-2863-E740-1001-92C92074498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6280467" y="4934389"/>
            <a:ext cx="366978" cy="376887"/>
          </a:xfrm>
          <a:prstGeom prst="rect">
            <a:avLst/>
          </a:prstGeom>
        </p:spPr>
      </p:pic>
      <p:sp>
        <p:nvSpPr>
          <p:cNvPr id="15" name="Rounded Rectangle 34">
            <a:extLst>
              <a:ext uri="{FF2B5EF4-FFF2-40B4-BE49-F238E27FC236}">
                <a16:creationId xmlns:a16="http://schemas.microsoft.com/office/drawing/2014/main" id="{A93430EF-8759-7D4A-238D-D7CB8949A1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182292" y="-2140480"/>
            <a:ext cx="2246145" cy="456862"/>
          </a:xfrm>
          <a:prstGeom prst="roundRect">
            <a:avLst>
              <a:gd name="adj" fmla="val 0"/>
            </a:avLst>
          </a:prstGeom>
          <a:solidFill>
            <a:schemeClr val="accent5">
              <a:lumMod val="20000"/>
              <a:lumOff val="80000"/>
            </a:schemeClr>
          </a:solidFill>
          <a:ln w="12700">
            <a:solidFill>
              <a:schemeClr val="accent5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Azure VMware Solution</a:t>
            </a:r>
          </a:p>
        </p:txBody>
      </p:sp>
      <p:pic>
        <p:nvPicPr>
          <p:cNvPr id="24" name="Graphic 23">
            <a:extLst>
              <a:ext uri="{FF2B5EF4-FFF2-40B4-BE49-F238E27FC236}">
                <a16:creationId xmlns:a16="http://schemas.microsoft.com/office/drawing/2014/main" id="{A8711265-B31B-117C-D9D7-64B151C1340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10772" y="-2313036"/>
            <a:ext cx="366978" cy="376887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5AACDC72-9073-5A6D-FD15-D5AA0C97D77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5313390" y="5560013"/>
            <a:ext cx="173228" cy="177905"/>
          </a:xfrm>
          <a:prstGeom prst="rect">
            <a:avLst/>
          </a:prstGeom>
        </p:spPr>
      </p:pic>
      <p:pic>
        <p:nvPicPr>
          <p:cNvPr id="44" name="Graphic 43">
            <a:extLst>
              <a:ext uri="{FF2B5EF4-FFF2-40B4-BE49-F238E27FC236}">
                <a16:creationId xmlns:a16="http://schemas.microsoft.com/office/drawing/2014/main" id="{966D1030-4D97-6B4E-5903-737FA141EF5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5313390" y="5871528"/>
            <a:ext cx="173228" cy="177905"/>
          </a:xfrm>
          <a:prstGeom prst="rect">
            <a:avLst/>
          </a:prstGeom>
        </p:spPr>
      </p:pic>
      <p:pic>
        <p:nvPicPr>
          <p:cNvPr id="46" name="Graphic 45">
            <a:extLst>
              <a:ext uri="{FF2B5EF4-FFF2-40B4-BE49-F238E27FC236}">
                <a16:creationId xmlns:a16="http://schemas.microsoft.com/office/drawing/2014/main" id="{D8AFFC7C-9A8E-3BB7-7C32-15F275F955D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5310215" y="6157889"/>
            <a:ext cx="173228" cy="177905"/>
          </a:xfrm>
          <a:prstGeom prst="rect">
            <a:avLst/>
          </a:prstGeom>
        </p:spPr>
      </p:pic>
      <p:pic>
        <p:nvPicPr>
          <p:cNvPr id="50" name="Graphic 49">
            <a:extLst>
              <a:ext uri="{FF2B5EF4-FFF2-40B4-BE49-F238E27FC236}">
                <a16:creationId xmlns:a16="http://schemas.microsoft.com/office/drawing/2014/main" id="{B3E7AA4A-394E-D7F9-0E63-066BE9D6DAE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8144126" y="5558590"/>
            <a:ext cx="173228" cy="177905"/>
          </a:xfrm>
          <a:prstGeom prst="rect">
            <a:avLst/>
          </a:prstGeom>
        </p:spPr>
      </p:pic>
      <p:pic>
        <p:nvPicPr>
          <p:cNvPr id="54" name="Graphic 53">
            <a:extLst>
              <a:ext uri="{FF2B5EF4-FFF2-40B4-BE49-F238E27FC236}">
                <a16:creationId xmlns:a16="http://schemas.microsoft.com/office/drawing/2014/main" id="{5D508CC3-DC74-7D5D-17D2-4607FEAC531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8144126" y="5870105"/>
            <a:ext cx="173228" cy="177905"/>
          </a:xfrm>
          <a:prstGeom prst="rect">
            <a:avLst/>
          </a:prstGeom>
        </p:spPr>
      </p:pic>
      <p:pic>
        <p:nvPicPr>
          <p:cNvPr id="61" name="Graphic 60">
            <a:extLst>
              <a:ext uri="{FF2B5EF4-FFF2-40B4-BE49-F238E27FC236}">
                <a16:creationId xmlns:a16="http://schemas.microsoft.com/office/drawing/2014/main" id="{E452AE0B-9406-70CF-2332-9A471C20EAE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8140951" y="6156466"/>
            <a:ext cx="173228" cy="177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12385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FC1835-F24F-10BE-FCA4-08F0F478E4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" name="Rectangle 564">
            <a:extLst>
              <a:ext uri="{FF2B5EF4-FFF2-40B4-BE49-F238E27FC236}">
                <a16:creationId xmlns:a16="http://schemas.microsoft.com/office/drawing/2014/main" id="{6F2567D6-73FD-025B-8304-A5A1BCE92152}"/>
              </a:ext>
            </a:extLst>
          </p:cNvPr>
          <p:cNvSpPr/>
          <p:nvPr/>
        </p:nvSpPr>
        <p:spPr>
          <a:xfrm>
            <a:off x="-562092" y="-2757534"/>
            <a:ext cx="13076725" cy="1530978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rPr>
              <a:t>Microsoft’s Cloud Adoption Framework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"/>
                <a:ea typeface="Calibri" panose="020F0502020204030204" pitchFamily="34" charset="0"/>
                <a:cs typeface="Calibri" panose="020F0502020204030204" pitchFamily="34" charset="0"/>
              </a:rPr>
              <a:t>Azure </a:t>
            </a:r>
            <a:r>
              <a:rPr kumimoji="0" lang="en-US" sz="14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"/>
                <a:ea typeface="Calibri" panose="020F0502020204030204" pitchFamily="34" charset="0"/>
                <a:cs typeface="Calibri" panose="020F0502020204030204" pitchFamily="34" charset="0"/>
              </a:rPr>
              <a:t>VMware Solution </a:t>
            </a: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"/>
                <a:ea typeface="Calibri" panose="020F0502020204030204" pitchFamily="34" charset="0"/>
                <a:cs typeface="Calibri" panose="020F0502020204030204" pitchFamily="34" charset="0"/>
              </a:rPr>
              <a:t>in an Azure landing zone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"/>
                <a:ea typeface="Calibri" panose="020F0502020204030204" pitchFamily="34" charset="0"/>
                <a:cs typeface="Calibri" panose="020F0502020204030204" pitchFamily="34" charset="0"/>
              </a:rPr>
              <a:t>Detailed c</a:t>
            </a:r>
            <a:r>
              <a:rPr kumimoji="0" lang="en-US" sz="14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"/>
                <a:ea typeface="Calibri" panose="020F0502020204030204" pitchFamily="34" charset="0"/>
                <a:cs typeface="Calibri" panose="020F0502020204030204" pitchFamily="34" charset="0"/>
              </a:rPr>
              <a:t>onceptual</a:t>
            </a: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"/>
                <a:ea typeface="Calibri" panose="020F0502020204030204" pitchFamily="34" charset="0"/>
                <a:cs typeface="Calibri" panose="020F0502020204030204" pitchFamily="34" charset="0"/>
              </a:rPr>
              <a:t> architecture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 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1928892D-2503-D77E-180E-828F52D70FFF}"/>
              </a:ext>
            </a:extLst>
          </p:cNvPr>
          <p:cNvGrpSpPr/>
          <p:nvPr/>
        </p:nvGrpSpPr>
        <p:grpSpPr>
          <a:xfrm>
            <a:off x="169153" y="-1804634"/>
            <a:ext cx="11619815" cy="13850753"/>
            <a:chOff x="1141920" y="-442762"/>
            <a:chExt cx="11619815" cy="13850753"/>
          </a:xfrm>
        </p:grpSpPr>
        <p:sp>
          <p:nvSpPr>
            <p:cNvPr id="10" name="Rounded Rectangle 34">
              <a:extLst>
                <a:ext uri="{FF2B5EF4-FFF2-40B4-BE49-F238E27FC236}">
                  <a16:creationId xmlns:a16="http://schemas.microsoft.com/office/drawing/2014/main" id="{FD7CC76E-34D1-8402-1CB0-F69186DF61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/>
          </p:nvSpPr>
          <p:spPr bwMode="auto">
            <a:xfrm>
              <a:off x="1141920" y="-442762"/>
              <a:ext cx="11619815" cy="13850753"/>
            </a:xfrm>
            <a:prstGeom prst="roundRect">
              <a:avLst>
                <a:gd name="adj" fmla="val 59"/>
              </a:avLst>
            </a:prstGeom>
            <a:solidFill>
              <a:srgbClr val="FFFFFF"/>
            </a:solidFill>
            <a:ln w="3175" cap="flat" cmpd="sng" algn="ctr">
              <a:solidFill>
                <a:schemeClr val="bg1">
                  <a:lumMod val="50000"/>
                  <a:lumOff val="50000"/>
                </a:schemeClr>
              </a:solidFill>
              <a:prstDash val="solid"/>
              <a:miter lim="800000"/>
            </a:ln>
            <a:effectLst>
              <a:outerShdw blurRad="508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t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rPr>
                <a:t>Unified identity, security, and governance</a:t>
              </a:r>
            </a:p>
          </p:txBody>
        </p:sp>
        <p:sp>
          <p:nvSpPr>
            <p:cNvPr id="11" name="Rounded Rectangle 34">
              <a:extLst>
                <a:ext uri="{FF2B5EF4-FFF2-40B4-BE49-F238E27FC236}">
                  <a16:creationId xmlns:a16="http://schemas.microsoft.com/office/drawing/2014/main" id="{323BB7AC-2EB4-A5B8-5406-613DFA74BC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/>
          </p:nvSpPr>
          <p:spPr bwMode="auto">
            <a:xfrm>
              <a:off x="3181875" y="-27045"/>
              <a:ext cx="1744434" cy="495574"/>
            </a:xfrm>
            <a:prstGeom prst="roundRect">
              <a:avLst>
                <a:gd name="adj" fmla="val 0"/>
              </a:avLst>
            </a:prstGeom>
            <a:solidFill>
              <a:srgbClr val="FFFFFF"/>
            </a:solidFill>
            <a:ln w="3175" cap="flat" cmpd="sng" algn="ctr">
              <a:noFill/>
              <a:prstDash val="solid"/>
              <a:miter lim="800000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t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50" b="1" i="0" u="none" strike="noStrike" kern="0" cap="none" spc="0" normalizeH="0" baseline="0" noProof="0" dirty="0">
                <a:ln>
                  <a:noFill/>
                </a:ln>
                <a:solidFill>
                  <a:srgbClr val="0078D3">
                    <a:lumMod val="75000"/>
                  </a:srgbClr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50" b="1" i="0" u="none" strike="noStrike" kern="0" cap="none" spc="0" normalizeH="0" baseline="0" noProof="0" dirty="0">
                <a:ln>
                  <a:noFill/>
                </a:ln>
                <a:solidFill>
                  <a:srgbClr val="0078D3">
                    <a:lumMod val="75000"/>
                  </a:srgbClr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50" b="1" i="0" u="none" strike="noStrike" kern="0" cap="none" spc="0" normalizeH="0" baseline="0" noProof="0" dirty="0">
                <a:ln>
                  <a:noFill/>
                </a:ln>
                <a:solidFill>
                  <a:srgbClr val="0078D3">
                    <a:lumMod val="75000"/>
                  </a:srgbClr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50" b="1" i="0" u="none" strike="noStrike" kern="0" cap="none" spc="0" normalizeH="0" baseline="0" noProof="0" dirty="0">
                <a:ln>
                  <a:noFill/>
                </a:ln>
                <a:solidFill>
                  <a:srgbClr val="0078D3">
                    <a:lumMod val="75000"/>
                  </a:srgbClr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" b="1" i="0" u="none" strike="noStrike" kern="0" cap="none" spc="0" normalizeH="0" baseline="0" noProof="0" dirty="0">
                <a:ln>
                  <a:noFill/>
                </a:ln>
                <a:solidFill>
                  <a:srgbClr val="0078D3">
                    <a:lumMod val="75000"/>
                  </a:srgbClr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2A77BC96-C54E-1977-53F6-E0AB31AB9F6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15435" t="6103" r="14388" b="26029"/>
            <a:stretch>
              <a:fillRect/>
            </a:stretch>
          </p:blipFill>
          <p:spPr>
            <a:xfrm>
              <a:off x="3272906" y="66256"/>
              <a:ext cx="228511" cy="220993"/>
            </a:xfrm>
            <a:prstGeom prst="rect">
              <a:avLst/>
            </a:prstGeom>
          </p:spPr>
        </p:pic>
        <p:sp>
          <p:nvSpPr>
            <p:cNvPr id="14" name="Google Shape;3000;p241">
              <a:extLst>
                <a:ext uri="{FF2B5EF4-FFF2-40B4-BE49-F238E27FC236}">
                  <a16:creationId xmlns:a16="http://schemas.microsoft.com/office/drawing/2014/main" id="{5690529B-22FD-E81B-FB64-53AEFCA73A8E}"/>
                </a:ext>
              </a:extLst>
            </p:cNvPr>
            <p:cNvSpPr txBox="1"/>
            <p:nvPr/>
          </p:nvSpPr>
          <p:spPr>
            <a:xfrm>
              <a:off x="3486680" y="20797"/>
              <a:ext cx="1443799" cy="2762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none" lIns="121193" tIns="60580" rIns="121193" bIns="60580" anchor="t" anchorCtr="0">
              <a:spAutoFit/>
            </a:bodyPr>
            <a:lstStyle/>
            <a:p>
              <a:pPr marL="0" marR="0" lvl="0" indent="0" algn="l" defTabSz="91010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600"/>
                <a:buFontTx/>
                <a:buNone/>
                <a:tabLst/>
                <a:defRPr/>
              </a:pPr>
              <a:r>
                <a:rPr kumimoji="0" lang="en-US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rPr>
                <a:t>Microsoft Agent 365</a:t>
              </a:r>
              <a:endParaRPr kumimoji="0" lang="en-US" sz="1000" b="0" i="0" u="none" strike="noStrike" kern="0" cap="none" spc="0" normalizeH="0" baseline="0" noProof="0" dirty="0">
                <a:ln w="3175"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 panose="020B0702040204020203" pitchFamily="34" charset="0"/>
                <a:ea typeface="+mj-lt"/>
                <a:cs typeface="Segoe UI Semibold" panose="020B0702040204020203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16396C3-C1C8-771B-F93B-B2E0EED77815}"/>
                </a:ext>
              </a:extLst>
            </p:cNvPr>
            <p:cNvSpPr txBox="1"/>
            <p:nvPr/>
          </p:nvSpPr>
          <p:spPr>
            <a:xfrm>
              <a:off x="3752775" y="182468"/>
              <a:ext cx="1138934" cy="23774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Control agents</a:t>
              </a:r>
            </a:p>
          </p:txBody>
        </p:sp>
        <p:sp>
          <p:nvSpPr>
            <p:cNvPr id="18" name="Rounded Rectangle 34">
              <a:extLst>
                <a:ext uri="{FF2B5EF4-FFF2-40B4-BE49-F238E27FC236}">
                  <a16:creationId xmlns:a16="http://schemas.microsoft.com/office/drawing/2014/main" id="{11223937-2C4F-2A51-DC5D-A4E30EA73F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/>
          </p:nvSpPr>
          <p:spPr bwMode="auto">
            <a:xfrm>
              <a:off x="7082807" y="-28633"/>
              <a:ext cx="1539272" cy="503174"/>
            </a:xfrm>
            <a:prstGeom prst="roundRect">
              <a:avLst>
                <a:gd name="adj" fmla="val 4249"/>
              </a:avLst>
            </a:prstGeom>
            <a:solidFill>
              <a:srgbClr val="FFFFFF"/>
            </a:solidFill>
            <a:ln w="3175" cap="flat" cmpd="sng" algn="ctr">
              <a:noFill/>
              <a:prstDash val="solid"/>
              <a:miter lim="800000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t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50" b="1" i="0" u="none" strike="noStrike" kern="0" cap="none" spc="0" normalizeH="0" baseline="0" noProof="0">
                <a:ln>
                  <a:noFill/>
                </a:ln>
                <a:solidFill>
                  <a:srgbClr val="0078D3">
                    <a:lumMod val="75000"/>
                  </a:srgbClr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50" b="1" i="0" u="none" strike="noStrike" kern="0" cap="none" spc="0" normalizeH="0" baseline="0" noProof="0">
                <a:ln>
                  <a:noFill/>
                </a:ln>
                <a:solidFill>
                  <a:srgbClr val="0078D3">
                    <a:lumMod val="75000"/>
                  </a:srgbClr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50" b="1" i="0" u="none" strike="noStrike" kern="0" cap="none" spc="0" normalizeH="0" baseline="0" noProof="0">
                <a:ln>
                  <a:noFill/>
                </a:ln>
                <a:solidFill>
                  <a:srgbClr val="0078D3">
                    <a:lumMod val="75000"/>
                  </a:srgbClr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50" b="1" i="0" u="none" strike="noStrike" kern="0" cap="none" spc="0" normalizeH="0" baseline="0" noProof="0">
                <a:ln>
                  <a:noFill/>
                </a:ln>
                <a:solidFill>
                  <a:srgbClr val="0078D3">
                    <a:lumMod val="75000"/>
                  </a:srgbClr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" b="1" i="0" u="none" strike="noStrike" kern="0" cap="none" spc="0" normalizeH="0" baseline="0" noProof="0">
                <a:ln>
                  <a:noFill/>
                </a:ln>
                <a:solidFill>
                  <a:srgbClr val="0078D3">
                    <a:lumMod val="75000"/>
                  </a:srgbClr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97220C88-5FED-3657-4EF5-EA5C316BD4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60923" y="48028"/>
              <a:ext cx="231375" cy="234589"/>
            </a:xfrm>
            <a:prstGeom prst="rect">
              <a:avLst/>
            </a:prstGeom>
          </p:spPr>
        </p:pic>
        <p:sp>
          <p:nvSpPr>
            <p:cNvPr id="21" name="Google Shape;3000;p241">
              <a:extLst>
                <a:ext uri="{FF2B5EF4-FFF2-40B4-BE49-F238E27FC236}">
                  <a16:creationId xmlns:a16="http://schemas.microsoft.com/office/drawing/2014/main" id="{FF9F9985-0F56-31F3-BAD1-B4C390476FA3}"/>
                </a:ext>
              </a:extLst>
            </p:cNvPr>
            <p:cNvSpPr txBox="1"/>
            <p:nvPr/>
          </p:nvSpPr>
          <p:spPr>
            <a:xfrm>
              <a:off x="7379944" y="27762"/>
              <a:ext cx="1144038" cy="2762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193" tIns="60580" rIns="121193" bIns="60580" anchor="t" anchorCtr="0">
              <a:spAutoFit/>
            </a:bodyPr>
            <a:lstStyle/>
            <a:p>
              <a:pPr marL="0" marR="0" lvl="0" indent="0" algn="l" defTabSz="91010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600"/>
                <a:buFontTx/>
                <a:buNone/>
                <a:tabLst/>
                <a:defRPr/>
              </a:pPr>
              <a:r>
                <a:rPr kumimoji="0" lang="en-US" sz="10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rPr>
                <a:t>Microsoft Entra</a:t>
              </a:r>
              <a:endParaRPr kumimoji="0" lang="en-US" sz="1000" b="0" i="0" u="none" strike="noStrike" kern="0" cap="none" spc="0" normalizeH="0" baseline="0" noProof="0">
                <a:ln w="3175"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 panose="020B0702040204020203" pitchFamily="34" charset="0"/>
                <a:ea typeface="+mj-lt"/>
                <a:cs typeface="Segoe UI Semibold" panose="020B0702040204020203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39EDA18-0559-F0F0-0DAD-F7E4144FF762}"/>
                </a:ext>
              </a:extLst>
            </p:cNvPr>
            <p:cNvSpPr txBox="1"/>
            <p:nvPr/>
          </p:nvSpPr>
          <p:spPr>
            <a:xfrm>
              <a:off x="7583761" y="195541"/>
              <a:ext cx="894715" cy="23774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1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Unified identity</a:t>
              </a:r>
            </a:p>
          </p:txBody>
        </p:sp>
        <p:sp>
          <p:nvSpPr>
            <p:cNvPr id="28" name="Rounded Rectangle 34">
              <a:extLst>
                <a:ext uri="{FF2B5EF4-FFF2-40B4-BE49-F238E27FC236}">
                  <a16:creationId xmlns:a16="http://schemas.microsoft.com/office/drawing/2014/main" id="{2E8E02F7-0B27-1841-E2FA-47CB89E313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/>
          </p:nvSpPr>
          <p:spPr bwMode="auto">
            <a:xfrm>
              <a:off x="5248120" y="-27045"/>
              <a:ext cx="1552302" cy="495574"/>
            </a:xfrm>
            <a:prstGeom prst="roundRect">
              <a:avLst>
                <a:gd name="adj" fmla="val 4249"/>
              </a:avLst>
            </a:prstGeom>
            <a:solidFill>
              <a:srgbClr val="FFFFFF"/>
            </a:solidFill>
            <a:ln w="3175" cap="flat" cmpd="sng" algn="ctr">
              <a:noFill/>
              <a:prstDash val="solid"/>
              <a:miter lim="800000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t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50" b="1" i="0" u="none" strike="noStrike" kern="0" cap="none" spc="0" normalizeH="0" baseline="0" noProof="0" dirty="0">
                <a:ln>
                  <a:noFill/>
                </a:ln>
                <a:solidFill>
                  <a:srgbClr val="0078D3">
                    <a:lumMod val="75000"/>
                  </a:srgbClr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50" b="1" i="0" u="none" strike="noStrike" kern="0" cap="none" spc="0" normalizeH="0" baseline="0" noProof="0" dirty="0">
                <a:ln>
                  <a:noFill/>
                </a:ln>
                <a:solidFill>
                  <a:srgbClr val="0078D3">
                    <a:lumMod val="75000"/>
                  </a:srgbClr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50" b="1" i="0" u="none" strike="noStrike" kern="0" cap="none" spc="0" normalizeH="0" baseline="0" noProof="0" dirty="0">
                <a:ln>
                  <a:noFill/>
                </a:ln>
                <a:solidFill>
                  <a:srgbClr val="0078D3">
                    <a:lumMod val="75000"/>
                  </a:srgbClr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50" b="1" i="0" u="none" strike="noStrike" kern="0" cap="none" spc="0" normalizeH="0" baseline="0" noProof="0" dirty="0">
                <a:ln>
                  <a:noFill/>
                </a:ln>
                <a:solidFill>
                  <a:srgbClr val="0078D3">
                    <a:lumMod val="75000"/>
                  </a:srgbClr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" b="1" i="0" u="none" strike="noStrike" kern="0" cap="none" spc="0" normalizeH="0" baseline="0" noProof="0" dirty="0">
                <a:ln>
                  <a:noFill/>
                </a:ln>
                <a:solidFill>
                  <a:srgbClr val="0078D3">
                    <a:lumMod val="75000"/>
                  </a:srgbClr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FB001CE3-B38E-66E9-CB57-D880EC5EA8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932" t="6932" r="6932" b="6932"/>
            <a:stretch/>
          </p:blipFill>
          <p:spPr bwMode="auto">
            <a:xfrm>
              <a:off x="5329232" y="78048"/>
              <a:ext cx="203941" cy="20756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7" name="Google Shape;3000;p241">
              <a:extLst>
                <a:ext uri="{FF2B5EF4-FFF2-40B4-BE49-F238E27FC236}">
                  <a16:creationId xmlns:a16="http://schemas.microsoft.com/office/drawing/2014/main" id="{616E83E4-464F-402A-DD4C-1253F7E24D74}"/>
                </a:ext>
              </a:extLst>
            </p:cNvPr>
            <p:cNvSpPr txBox="1"/>
            <p:nvPr/>
          </p:nvSpPr>
          <p:spPr>
            <a:xfrm>
              <a:off x="5491225" y="27501"/>
              <a:ext cx="1384489" cy="2762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none" lIns="121193" tIns="60580" rIns="121193" bIns="60580" anchor="t" anchorCtr="0">
              <a:spAutoFit/>
            </a:bodyPr>
            <a:lstStyle/>
            <a:p>
              <a:pPr marL="0" marR="0" lvl="0" indent="0" algn="l" defTabSz="91010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600"/>
                <a:buFontTx/>
                <a:buNone/>
                <a:tabLst/>
                <a:defRPr/>
              </a:pPr>
              <a:r>
                <a:rPr kumimoji="0" lang="en-US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rPr>
                <a:t>Microsoft Defender</a:t>
              </a:r>
              <a:endParaRPr kumimoji="0" lang="en-US" sz="1000" b="0" i="0" u="none" strike="noStrike" kern="0" cap="none" spc="0" normalizeH="0" baseline="0" noProof="0" dirty="0">
                <a:ln w="3175"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 panose="020B0702040204020203" pitchFamily="34" charset="0"/>
                <a:ea typeface="+mj-lt"/>
                <a:cs typeface="Segoe UI Semibold" panose="020B0702040204020203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00F0064E-E6AE-21EB-9590-7629D8992F61}"/>
                </a:ext>
              </a:extLst>
            </p:cNvPr>
            <p:cNvSpPr txBox="1"/>
            <p:nvPr/>
          </p:nvSpPr>
          <p:spPr>
            <a:xfrm>
              <a:off x="5767863" y="183554"/>
              <a:ext cx="883580" cy="23774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Unified security</a:t>
              </a:r>
            </a:p>
          </p:txBody>
        </p:sp>
        <p:sp>
          <p:nvSpPr>
            <p:cNvPr id="40" name="Rectangle: Rounded Corners 39">
              <a:extLst>
                <a:ext uri="{FF2B5EF4-FFF2-40B4-BE49-F238E27FC236}">
                  <a16:creationId xmlns:a16="http://schemas.microsoft.com/office/drawing/2014/main" id="{7EA2AD03-8F13-9525-C4EB-20317496E023}"/>
                </a:ext>
              </a:extLst>
            </p:cNvPr>
            <p:cNvSpPr/>
            <p:nvPr/>
          </p:nvSpPr>
          <p:spPr>
            <a:xfrm>
              <a:off x="8843484" y="-27045"/>
              <a:ext cx="1554480" cy="501586"/>
            </a:xfrm>
            <a:prstGeom prst="roundRect">
              <a:avLst>
                <a:gd name="adj" fmla="val 5159"/>
              </a:avLst>
            </a:prstGeom>
            <a:solidFill>
              <a:srgbClr val="FFFFFF"/>
            </a:solidFill>
            <a:ln w="12700" cap="flat" cmpd="sng" algn="ctr">
              <a:noFill/>
              <a:prstDash val="solid"/>
              <a:miter lim="800000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Sans Text Semilight"/>
                <a:ea typeface="+mn-ea"/>
                <a:cs typeface="+mn-cs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387D25A5-A057-BB30-7B42-A7C265DD87B5}"/>
                </a:ext>
              </a:extLst>
            </p:cNvPr>
            <p:cNvSpPr txBox="1"/>
            <p:nvPr/>
          </p:nvSpPr>
          <p:spPr>
            <a:xfrm>
              <a:off x="9370904" y="213850"/>
              <a:ext cx="1138934" cy="23774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0" i="1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Govern all data</a:t>
              </a:r>
            </a:p>
          </p:txBody>
        </p:sp>
        <p:pic>
          <p:nvPicPr>
            <p:cNvPr id="42" name="purview">
              <a:extLst>
                <a:ext uri="{FF2B5EF4-FFF2-40B4-BE49-F238E27FC236}">
                  <a16:creationId xmlns:a16="http://schemas.microsoft.com/office/drawing/2014/main" id="{C824F041-18A9-7547-DE85-B956C9B710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/>
          </p:blipFill>
          <p:spPr>
            <a:xfrm>
              <a:off x="8933341" y="91131"/>
              <a:ext cx="216296" cy="211882"/>
            </a:xfrm>
            <a:prstGeom prst="rect">
              <a:avLst/>
            </a:prstGeom>
          </p:spPr>
        </p:pic>
        <p:sp>
          <p:nvSpPr>
            <p:cNvPr id="47" name="Google Shape;3000;p241">
              <a:extLst>
                <a:ext uri="{FF2B5EF4-FFF2-40B4-BE49-F238E27FC236}">
                  <a16:creationId xmlns:a16="http://schemas.microsoft.com/office/drawing/2014/main" id="{1F8C0312-F452-2668-9FD4-9DADBF51C898}"/>
                </a:ext>
              </a:extLst>
            </p:cNvPr>
            <p:cNvSpPr txBox="1"/>
            <p:nvPr/>
          </p:nvSpPr>
          <p:spPr>
            <a:xfrm>
              <a:off x="9069553" y="29811"/>
              <a:ext cx="1355438" cy="2666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193" tIns="60580" rIns="121193" bIns="60580" anchor="t" anchorCtr="0">
              <a:spAutoFit/>
            </a:bodyPr>
            <a:lstStyle/>
            <a:p>
              <a:pPr marL="0" marR="0" lvl="0" indent="0" algn="l" defTabSz="91010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600"/>
                <a:buFontTx/>
                <a:buNone/>
                <a:tabLst/>
                <a:defRPr/>
              </a:pPr>
              <a:r>
                <a:rPr kumimoji="0" lang="en-US" sz="1000" b="1" i="0" u="none" strike="noStrike" kern="0" cap="none" spc="0" normalizeH="0" baseline="0" noProof="0">
                  <a:ln>
                    <a:noFill/>
                  </a:ln>
                  <a:gradFill>
                    <a:gsLst>
                      <a:gs pos="0">
                        <a:srgbClr val="000000"/>
                      </a:gs>
                      <a:gs pos="74000">
                        <a:srgbClr val="000000"/>
                      </a:gs>
                    </a:gsLst>
                    <a:lin ang="10800000" scaled="1"/>
                  </a:gra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rPr>
                <a:t>Microsoft</a:t>
              </a:r>
              <a:r>
                <a:rPr kumimoji="0" lang="en-US" sz="1050" b="1" i="0" u="none" strike="noStrike" kern="0" cap="none" spc="0" normalizeH="0" baseline="0" noProof="0">
                  <a:ln>
                    <a:noFill/>
                  </a:ln>
                  <a:gradFill>
                    <a:gsLst>
                      <a:gs pos="0">
                        <a:srgbClr val="000000"/>
                      </a:gs>
                      <a:gs pos="74000">
                        <a:srgbClr val="000000"/>
                      </a:gs>
                    </a:gsLst>
                    <a:lin ang="10800000" scaled="1"/>
                  </a:gra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rPr>
                <a:t> Purview</a:t>
              </a:r>
              <a:endParaRPr kumimoji="0" lang="en-US" sz="1050" b="1" i="0" u="none" strike="noStrike" kern="0" cap="none" spc="0" normalizeH="0" baseline="0" noProof="0">
                <a:ln w="3175">
                  <a:noFill/>
                </a:ln>
                <a:gradFill>
                  <a:gsLst>
                    <a:gs pos="83000">
                      <a:srgbClr val="1576AE"/>
                    </a:gs>
                    <a:gs pos="0">
                      <a:srgbClr val="2D817C"/>
                    </a:gs>
                  </a:gsLst>
                  <a:lin ang="3000000" scaled="0"/>
                </a:gradFill>
                <a:effectLst/>
                <a:uLnTx/>
                <a:uFillTx/>
                <a:latin typeface="Segoe UI Semibold" panose="020B0702040204020203" pitchFamily="34" charset="0"/>
                <a:ea typeface="+mj-lt"/>
                <a:cs typeface="Segoe UI Semibold" panose="020B0702040204020203" pitchFamily="34" charset="0"/>
              </a:endParaRPr>
            </a:p>
          </p:txBody>
        </p:sp>
      </p:grpSp>
      <p:sp>
        <p:nvSpPr>
          <p:cNvPr id="31" name="Rounded Rectangle 34">
            <a:extLst>
              <a:ext uri="{FF2B5EF4-FFF2-40B4-BE49-F238E27FC236}">
                <a16:creationId xmlns:a16="http://schemas.microsoft.com/office/drawing/2014/main" id="{C0CF2EE6-F8B3-7F58-0175-1E7BD303C4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634831" y="-406655"/>
            <a:ext cx="10724101" cy="8305609"/>
          </a:xfrm>
          <a:prstGeom prst="roundRect">
            <a:avLst>
              <a:gd name="adj" fmla="val 0"/>
            </a:avLst>
          </a:prstGeom>
          <a:solidFill>
            <a:srgbClr val="EBF6FF"/>
          </a:solidFill>
          <a:ln w="38100"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Azure landing zone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1" i="0" u="none" strike="noStrike" kern="1200" cap="none" spc="0" normalizeH="0" baseline="0" noProof="0" dirty="0">
              <a:ln>
                <a:noFill/>
              </a:ln>
              <a:solidFill>
                <a:srgbClr val="0078D3">
                  <a:lumMod val="7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1" i="0" u="none" strike="noStrike" kern="1200" cap="none" spc="0" normalizeH="0" baseline="0" noProof="0" dirty="0">
              <a:ln>
                <a:noFill/>
              </a:ln>
              <a:solidFill>
                <a:srgbClr val="0078D3">
                  <a:lumMod val="7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1" i="0" u="none" strike="noStrike" kern="1200" cap="none" spc="0" normalizeH="0" baseline="0" noProof="0" dirty="0">
              <a:ln>
                <a:noFill/>
              </a:ln>
              <a:solidFill>
                <a:srgbClr val="0078D3">
                  <a:lumMod val="7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1" i="0" u="none" strike="noStrike" kern="1200" cap="none" spc="0" normalizeH="0" baseline="0" noProof="0" dirty="0">
              <a:ln>
                <a:noFill/>
              </a:ln>
              <a:solidFill>
                <a:srgbClr val="0078D3">
                  <a:lumMod val="7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637" name="Rectangle: Rounded Corners 636">
            <a:extLst>
              <a:ext uri="{FF2B5EF4-FFF2-40B4-BE49-F238E27FC236}">
                <a16:creationId xmlns:a16="http://schemas.microsoft.com/office/drawing/2014/main" id="{187BF0E1-2A0E-E036-BE60-CB3B85BAE598}"/>
              </a:ext>
            </a:extLst>
          </p:cNvPr>
          <p:cNvSpPr/>
          <p:nvPr/>
        </p:nvSpPr>
        <p:spPr>
          <a:xfrm>
            <a:off x="896265" y="-291125"/>
            <a:ext cx="615148" cy="5393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    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78D3">
                    <a:lumMod val="75000"/>
                  </a:srgbClr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Azure</a:t>
            </a:r>
          </a:p>
        </p:txBody>
      </p:sp>
      <p:pic>
        <p:nvPicPr>
          <p:cNvPr id="638" name="Graphic 637">
            <a:extLst>
              <a:ext uri="{FF2B5EF4-FFF2-40B4-BE49-F238E27FC236}">
                <a16:creationId xmlns:a16="http://schemas.microsoft.com/office/drawing/2014/main" id="{567E3041-D9CD-1253-B6DD-9A10DF9C603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04676" y="-276786"/>
            <a:ext cx="159710" cy="159710"/>
          </a:xfrm>
          <a:prstGeom prst="rect">
            <a:avLst/>
          </a:prstGeom>
        </p:spPr>
      </p:pic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E0A6B41E-3615-592C-66C9-0073FB60D2EB}"/>
              </a:ext>
            </a:extLst>
          </p:cNvPr>
          <p:cNvSpPr/>
          <p:nvPr/>
        </p:nvSpPr>
        <p:spPr>
          <a:xfrm>
            <a:off x="1196112" y="3794311"/>
            <a:ext cx="9619846" cy="3813947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31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78D3">
                  <a:lumMod val="7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0" u="none" strike="noStrike" kern="1200" cap="none" spc="0" normalizeH="0" baseline="0" noProof="0" dirty="0">
              <a:ln>
                <a:noFill/>
              </a:ln>
              <a:solidFill>
                <a:srgbClr val="0078D3">
                  <a:lumMod val="7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78D3">
                  <a:lumMod val="7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78D3">
                  <a:lumMod val="7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78D3">
                  <a:lumMod val="7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78D3">
                  <a:lumMod val="7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78D3">
                  <a:lumMod val="7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1" i="0" u="none" strike="noStrike" kern="1200" cap="none" spc="0" normalizeH="0" baseline="0" noProof="0" dirty="0">
              <a:ln>
                <a:noFill/>
              </a:ln>
              <a:solidFill>
                <a:srgbClr val="0078D3">
                  <a:lumMod val="7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0" u="none" strike="noStrike" kern="1200" cap="none" spc="0" normalizeH="0" baseline="0" noProof="0" dirty="0">
              <a:ln>
                <a:noFill/>
              </a:ln>
              <a:solidFill>
                <a:srgbClr val="0078D3">
                  <a:lumMod val="7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1" i="0" u="none" strike="noStrike" kern="1200" cap="none" spc="0" normalizeH="0" baseline="0" noProof="0" dirty="0">
              <a:ln>
                <a:noFill/>
              </a:ln>
              <a:solidFill>
                <a:srgbClr val="0078D3">
                  <a:lumMod val="75000"/>
                </a:srgb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89C762AD-88F0-304A-C937-1CB74092684D}"/>
              </a:ext>
            </a:extLst>
          </p:cNvPr>
          <p:cNvSpPr txBox="1"/>
          <p:nvPr/>
        </p:nvSpPr>
        <p:spPr>
          <a:xfrm>
            <a:off x="6975688" y="6764535"/>
            <a:ext cx="21294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Add a </a:t>
            </a:r>
            <a:r>
              <a:rPr kumimoji="0" lang="en-US" sz="8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Foundry</a:t>
            </a:r>
            <a:r>
              <a:rPr kumimoji="0" lang="en-US" sz="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resource to the environments where you need PaaS AI.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grpSp>
        <p:nvGrpSpPr>
          <p:cNvPr id="924" name="Group 923">
            <a:extLst>
              <a:ext uri="{FF2B5EF4-FFF2-40B4-BE49-F238E27FC236}">
                <a16:creationId xmlns:a16="http://schemas.microsoft.com/office/drawing/2014/main" id="{54087BD5-6D0F-6117-6ECF-F0A450ABCFB2}"/>
              </a:ext>
            </a:extLst>
          </p:cNvPr>
          <p:cNvGrpSpPr/>
          <p:nvPr/>
        </p:nvGrpSpPr>
        <p:grpSpPr>
          <a:xfrm>
            <a:off x="9184396" y="-292414"/>
            <a:ext cx="1608261" cy="274728"/>
            <a:chOff x="3443406" y="7100148"/>
            <a:chExt cx="1659381" cy="274728"/>
          </a:xfrm>
        </p:grpSpPr>
        <p:sp>
          <p:nvSpPr>
            <p:cNvPr id="920" name="Rectangle: Rounded Corners 919">
              <a:extLst>
                <a:ext uri="{FF2B5EF4-FFF2-40B4-BE49-F238E27FC236}">
                  <a16:creationId xmlns:a16="http://schemas.microsoft.com/office/drawing/2014/main" id="{CF6DACDD-F084-0F0E-E723-29147EA305DC}"/>
                </a:ext>
              </a:extLst>
            </p:cNvPr>
            <p:cNvSpPr/>
            <p:nvPr/>
          </p:nvSpPr>
          <p:spPr>
            <a:xfrm>
              <a:off x="3443406" y="7100148"/>
              <a:ext cx="1659381" cy="274728"/>
            </a:xfrm>
            <a:prstGeom prst="roundRect">
              <a:avLst>
                <a:gd name="adj" fmla="val 0"/>
              </a:avLst>
            </a:prstGeom>
            <a:solidFill>
              <a:srgbClr val="FFFFFF"/>
            </a:solidFill>
            <a:ln w="3175" cap="flat" cmpd="sng" algn="ctr">
              <a:solidFill>
                <a:schemeClr val="bg1">
                  <a:lumMod val="50000"/>
                  <a:lumOff val="50000"/>
                </a:schemeClr>
              </a:solidFill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0" i="1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One or more Azure subscriptions</a:t>
              </a:r>
            </a:p>
          </p:txBody>
        </p:sp>
        <p:grpSp>
          <p:nvGrpSpPr>
            <p:cNvPr id="913" name="Group 912">
              <a:extLst>
                <a:ext uri="{FF2B5EF4-FFF2-40B4-BE49-F238E27FC236}">
                  <a16:creationId xmlns:a16="http://schemas.microsoft.com/office/drawing/2014/main" id="{C4D2207E-CD8E-C05D-DA88-5EA3266033F1}"/>
                </a:ext>
              </a:extLst>
            </p:cNvPr>
            <p:cNvGrpSpPr/>
            <p:nvPr/>
          </p:nvGrpSpPr>
          <p:grpSpPr>
            <a:xfrm>
              <a:off x="3500387" y="7173180"/>
              <a:ext cx="187620" cy="145313"/>
              <a:chOff x="691486" y="408295"/>
              <a:chExt cx="307235" cy="228600"/>
            </a:xfrm>
          </p:grpSpPr>
          <p:sp>
            <p:nvSpPr>
              <p:cNvPr id="914" name="Oval 913">
                <a:extLst>
                  <a:ext uri="{FF2B5EF4-FFF2-40B4-BE49-F238E27FC236}">
                    <a16:creationId xmlns:a16="http://schemas.microsoft.com/office/drawing/2014/main" id="{57417617-AA6D-C36E-082F-9B5D24660AD0}"/>
                  </a:ext>
                </a:extLst>
              </p:cNvPr>
              <p:cNvSpPr/>
              <p:nvPr/>
            </p:nvSpPr>
            <p:spPr>
              <a:xfrm>
                <a:off x="815841" y="420201"/>
                <a:ext cx="182880" cy="182880"/>
              </a:xfrm>
              <a:prstGeom prst="ellipse">
                <a:avLst/>
              </a:prstGeom>
              <a:solidFill>
                <a:srgbClr val="FFFFFF"/>
              </a:solidFill>
              <a:ln w="19050" cap="flat" cmpd="sng" algn="ctr">
                <a:solidFill>
                  <a:srgbClr val="FFB900">
                    <a:lumMod val="60000"/>
                    <a:lumOff val="40000"/>
                    <a:alpha val="50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endParaRPr>
              </a:p>
            </p:txBody>
          </p:sp>
          <p:sp>
            <p:nvSpPr>
              <p:cNvPr id="915" name="Oval 914">
                <a:extLst>
                  <a:ext uri="{FF2B5EF4-FFF2-40B4-BE49-F238E27FC236}">
                    <a16:creationId xmlns:a16="http://schemas.microsoft.com/office/drawing/2014/main" id="{466BFD57-7857-B8D0-D21A-3EDC65EEDCE5}"/>
                  </a:ext>
                </a:extLst>
              </p:cNvPr>
              <p:cNvSpPr/>
              <p:nvPr/>
            </p:nvSpPr>
            <p:spPr>
              <a:xfrm>
                <a:off x="760306" y="417820"/>
                <a:ext cx="201168" cy="201168"/>
              </a:xfrm>
              <a:prstGeom prst="ellipse">
                <a:avLst/>
              </a:prstGeom>
              <a:solidFill>
                <a:srgbClr val="FFFFFF">
                  <a:alpha val="75000"/>
                </a:srgbClr>
              </a:solidFill>
              <a:ln w="19050" cap="flat" cmpd="sng" algn="ctr">
                <a:solidFill>
                  <a:srgbClr val="FFB900">
                    <a:lumMod val="60000"/>
                    <a:lumOff val="40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endParaRPr>
              </a:p>
            </p:txBody>
          </p:sp>
          <p:grpSp>
            <p:nvGrpSpPr>
              <p:cNvPr id="916" name="Group 915">
                <a:extLst>
                  <a:ext uri="{FF2B5EF4-FFF2-40B4-BE49-F238E27FC236}">
                    <a16:creationId xmlns:a16="http://schemas.microsoft.com/office/drawing/2014/main" id="{6C32D943-29DE-6EE6-8DEF-82BBE206FD92}"/>
                  </a:ext>
                </a:extLst>
              </p:cNvPr>
              <p:cNvGrpSpPr/>
              <p:nvPr/>
            </p:nvGrpSpPr>
            <p:grpSpPr>
              <a:xfrm>
                <a:off x="691486" y="408295"/>
                <a:ext cx="228600" cy="228600"/>
                <a:chOff x="707361" y="417820"/>
                <a:chExt cx="228600" cy="228600"/>
              </a:xfrm>
            </p:grpSpPr>
            <p:sp>
              <p:nvSpPr>
                <p:cNvPr id="917" name="Oval 916">
                  <a:extLst>
                    <a:ext uri="{FF2B5EF4-FFF2-40B4-BE49-F238E27FC236}">
                      <a16:creationId xmlns:a16="http://schemas.microsoft.com/office/drawing/2014/main" id="{6351AB46-08DC-36DA-3BBA-7778CDF7F4C0}"/>
                    </a:ext>
                  </a:extLst>
                </p:cNvPr>
                <p:cNvSpPr/>
                <p:nvPr/>
              </p:nvSpPr>
              <p:spPr>
                <a:xfrm>
                  <a:off x="707361" y="417820"/>
                  <a:ext cx="228600" cy="228600"/>
                </a:xfrm>
                <a:prstGeom prst="ellipse">
                  <a:avLst/>
                </a:prstGeom>
                <a:solidFill>
                  <a:srgbClr val="FFFFFF"/>
                </a:solidFill>
                <a:ln w="19050" cap="flat" cmpd="sng" algn="ctr">
                  <a:solidFill>
                    <a:srgbClr val="FFB900">
                      <a:lumMod val="60000"/>
                      <a:lumOff val="40000"/>
                    </a:srgbClr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endParaRPr>
                </a:p>
              </p:txBody>
            </p:sp>
            <p:pic>
              <p:nvPicPr>
                <p:cNvPr id="918" name="Picture 917">
                  <a:extLst>
                    <a:ext uri="{FF2B5EF4-FFF2-40B4-BE49-F238E27FC236}">
                      <a16:creationId xmlns:a16="http://schemas.microsoft.com/office/drawing/2014/main" id="{35C98DE3-3B47-4EDC-804F-68BC39A5F9A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 flipH="1">
                  <a:off x="760308" y="434924"/>
                  <a:ext cx="128275" cy="199320"/>
                </a:xfrm>
                <a:prstGeom prst="rect">
                  <a:avLst/>
                </a:prstGeom>
              </p:spPr>
            </p:pic>
          </p:grpSp>
        </p:grpSp>
      </p:grpSp>
      <p:sp>
        <p:nvSpPr>
          <p:cNvPr id="30" name="Rounded Rectangle 34">
            <a:extLst>
              <a:ext uri="{FF2B5EF4-FFF2-40B4-BE49-F238E27FC236}">
                <a16:creationId xmlns:a16="http://schemas.microsoft.com/office/drawing/2014/main" id="{8C6A6514-2087-F045-57C0-D133DC1AEA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1136842" y="181213"/>
            <a:ext cx="9671716" cy="3228805"/>
          </a:xfrm>
          <a:prstGeom prst="roundRect">
            <a:avLst>
              <a:gd name="adj" fmla="val 1558"/>
            </a:avLst>
          </a:prstGeom>
          <a:solidFill>
            <a:srgbClr val="FFFFFF"/>
          </a:solidFill>
          <a:ln w="31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6772F04D-319F-7B8E-C5B7-1E150D39E411}"/>
              </a:ext>
            </a:extLst>
          </p:cNvPr>
          <p:cNvSpPr/>
          <p:nvPr/>
        </p:nvSpPr>
        <p:spPr>
          <a:xfrm>
            <a:off x="1430758" y="692413"/>
            <a:ext cx="9262987" cy="1475298"/>
          </a:xfrm>
          <a:prstGeom prst="rect">
            <a:avLst/>
          </a:prstGeom>
          <a:solidFill>
            <a:srgbClr val="F8F8F8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57" name="Rectangle: Rounded Corners 56">
            <a:extLst>
              <a:ext uri="{FF2B5EF4-FFF2-40B4-BE49-F238E27FC236}">
                <a16:creationId xmlns:a16="http://schemas.microsoft.com/office/drawing/2014/main" id="{DF7CC289-DA4D-D9A7-E675-2C73E70C7C90}"/>
              </a:ext>
            </a:extLst>
          </p:cNvPr>
          <p:cNvSpPr/>
          <p:nvPr/>
        </p:nvSpPr>
        <p:spPr>
          <a:xfrm>
            <a:off x="7286461" y="778271"/>
            <a:ext cx="1191742" cy="246420"/>
          </a:xfrm>
          <a:prstGeom prst="roundRect">
            <a:avLst/>
          </a:prstGeom>
          <a:solidFill>
            <a:srgbClr val="FFFFFF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Intermediate root</a:t>
            </a:r>
          </a:p>
        </p:txBody>
      </p:sp>
      <p:sp>
        <p:nvSpPr>
          <p:cNvPr id="59" name="Rectangle: Rounded Corners 58">
            <a:extLst>
              <a:ext uri="{FF2B5EF4-FFF2-40B4-BE49-F238E27FC236}">
                <a16:creationId xmlns:a16="http://schemas.microsoft.com/office/drawing/2014/main" id="{0369AEEE-7DC2-938F-1CC3-51281A0EAB26}"/>
              </a:ext>
            </a:extLst>
          </p:cNvPr>
          <p:cNvSpPr/>
          <p:nvPr/>
        </p:nvSpPr>
        <p:spPr>
          <a:xfrm>
            <a:off x="6972770" y="1271666"/>
            <a:ext cx="1093317" cy="340343"/>
          </a:xfrm>
          <a:prstGeom prst="roundRect">
            <a:avLst>
              <a:gd name="adj" fmla="val 26121"/>
            </a:avLst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Landing zones</a:t>
            </a:r>
          </a:p>
        </p:txBody>
      </p:sp>
      <p:sp>
        <p:nvSpPr>
          <p:cNvPr id="922" name="Rectangle: Rounded Corners 921">
            <a:extLst>
              <a:ext uri="{FF2B5EF4-FFF2-40B4-BE49-F238E27FC236}">
                <a16:creationId xmlns:a16="http://schemas.microsoft.com/office/drawing/2014/main" id="{BE66B390-7546-8EA0-18DC-2C257CBC5D1E}"/>
              </a:ext>
            </a:extLst>
          </p:cNvPr>
          <p:cNvSpPr/>
          <p:nvPr/>
        </p:nvSpPr>
        <p:spPr>
          <a:xfrm>
            <a:off x="3020482" y="1254263"/>
            <a:ext cx="870338" cy="327570"/>
          </a:xfrm>
          <a:prstGeom prst="roundRect">
            <a:avLst/>
          </a:prstGeom>
          <a:solidFill>
            <a:srgbClr val="FFFFFF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Platform</a:t>
            </a:r>
          </a:p>
        </p:txBody>
      </p:sp>
      <p:sp>
        <p:nvSpPr>
          <p:cNvPr id="923" name="Rectangle: Rounded Corners 922">
            <a:extLst>
              <a:ext uri="{FF2B5EF4-FFF2-40B4-BE49-F238E27FC236}">
                <a16:creationId xmlns:a16="http://schemas.microsoft.com/office/drawing/2014/main" id="{3F14EED1-A107-523B-A6B7-8C8AA6FF934F}"/>
              </a:ext>
            </a:extLst>
          </p:cNvPr>
          <p:cNvSpPr/>
          <p:nvPr/>
        </p:nvSpPr>
        <p:spPr>
          <a:xfrm>
            <a:off x="5523345" y="1804201"/>
            <a:ext cx="1176598" cy="284542"/>
          </a:xfrm>
          <a:prstGeom prst="roundRect">
            <a:avLst>
              <a:gd name="adj" fmla="val 26121"/>
            </a:avLst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Internal (“Corp”)</a:t>
            </a:r>
          </a:p>
        </p:txBody>
      </p:sp>
      <p:sp>
        <p:nvSpPr>
          <p:cNvPr id="926" name="Rectangle: Rounded Corners 925">
            <a:extLst>
              <a:ext uri="{FF2B5EF4-FFF2-40B4-BE49-F238E27FC236}">
                <a16:creationId xmlns:a16="http://schemas.microsoft.com/office/drawing/2014/main" id="{FBE63F51-91FE-6124-9F50-DCB671766D29}"/>
              </a:ext>
            </a:extLst>
          </p:cNvPr>
          <p:cNvSpPr/>
          <p:nvPr/>
        </p:nvSpPr>
        <p:spPr>
          <a:xfrm>
            <a:off x="2446032" y="1782635"/>
            <a:ext cx="989457" cy="284542"/>
          </a:xfrm>
          <a:prstGeom prst="roundRect">
            <a:avLst/>
          </a:prstGeom>
          <a:solidFill>
            <a:srgbClr val="FFFFFF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Management</a:t>
            </a:r>
          </a:p>
        </p:txBody>
      </p:sp>
      <p:sp>
        <p:nvSpPr>
          <p:cNvPr id="928" name="Rectangle: Rounded Corners 927">
            <a:extLst>
              <a:ext uri="{FF2B5EF4-FFF2-40B4-BE49-F238E27FC236}">
                <a16:creationId xmlns:a16="http://schemas.microsoft.com/office/drawing/2014/main" id="{75091FC9-CEBF-7A0E-5373-456FBCB5F169}"/>
              </a:ext>
            </a:extLst>
          </p:cNvPr>
          <p:cNvSpPr/>
          <p:nvPr/>
        </p:nvSpPr>
        <p:spPr>
          <a:xfrm>
            <a:off x="4406200" y="1785929"/>
            <a:ext cx="954503" cy="284542"/>
          </a:xfrm>
          <a:prstGeom prst="roundRect">
            <a:avLst/>
          </a:prstGeom>
          <a:solidFill>
            <a:srgbClr val="FFFFFF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Connectivity</a:t>
            </a:r>
          </a:p>
        </p:txBody>
      </p:sp>
      <p:sp>
        <p:nvSpPr>
          <p:cNvPr id="931" name="Rectangle: Rounded Corners 930">
            <a:extLst>
              <a:ext uri="{FF2B5EF4-FFF2-40B4-BE49-F238E27FC236}">
                <a16:creationId xmlns:a16="http://schemas.microsoft.com/office/drawing/2014/main" id="{D64F05C7-B43D-D802-31DC-8E851ACF32D8}"/>
              </a:ext>
            </a:extLst>
          </p:cNvPr>
          <p:cNvSpPr/>
          <p:nvPr/>
        </p:nvSpPr>
        <p:spPr>
          <a:xfrm>
            <a:off x="3483439" y="1787539"/>
            <a:ext cx="870338" cy="284542"/>
          </a:xfrm>
          <a:prstGeom prst="roundRect">
            <a:avLst/>
          </a:prstGeom>
          <a:solidFill>
            <a:srgbClr val="FFFFFF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Identity</a:t>
            </a:r>
          </a:p>
        </p:txBody>
      </p:sp>
      <p:sp>
        <p:nvSpPr>
          <p:cNvPr id="933" name="Rectangle: Rounded Corners 932">
            <a:extLst>
              <a:ext uri="{FF2B5EF4-FFF2-40B4-BE49-F238E27FC236}">
                <a16:creationId xmlns:a16="http://schemas.microsoft.com/office/drawing/2014/main" id="{E13C36F2-8EDD-D3F3-1EAD-D56E54C12544}"/>
              </a:ext>
            </a:extLst>
          </p:cNvPr>
          <p:cNvSpPr/>
          <p:nvPr/>
        </p:nvSpPr>
        <p:spPr>
          <a:xfrm>
            <a:off x="1520096" y="1778131"/>
            <a:ext cx="870338" cy="284542"/>
          </a:xfrm>
          <a:prstGeom prst="roundRect">
            <a:avLst/>
          </a:prstGeom>
          <a:solidFill>
            <a:srgbClr val="FFFFFF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Security</a:t>
            </a:r>
          </a:p>
        </p:txBody>
      </p:sp>
      <p:sp>
        <p:nvSpPr>
          <p:cNvPr id="934" name="Rectangle: Rounded Corners 933">
            <a:extLst>
              <a:ext uri="{FF2B5EF4-FFF2-40B4-BE49-F238E27FC236}">
                <a16:creationId xmlns:a16="http://schemas.microsoft.com/office/drawing/2014/main" id="{4D983EE7-B8C0-155C-D22B-0EFDD58067CD}"/>
              </a:ext>
            </a:extLst>
          </p:cNvPr>
          <p:cNvSpPr/>
          <p:nvPr/>
        </p:nvSpPr>
        <p:spPr>
          <a:xfrm>
            <a:off x="1382950" y="722417"/>
            <a:ext cx="1581827" cy="28454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Management groups</a:t>
            </a:r>
          </a:p>
        </p:txBody>
      </p:sp>
      <p:cxnSp>
        <p:nvCxnSpPr>
          <p:cNvPr id="937" name="Straight Connector 54">
            <a:extLst>
              <a:ext uri="{FF2B5EF4-FFF2-40B4-BE49-F238E27FC236}">
                <a16:creationId xmlns:a16="http://schemas.microsoft.com/office/drawing/2014/main" id="{E93B726A-8D65-7327-554B-049CBC05BC74}"/>
              </a:ext>
            </a:extLst>
          </p:cNvPr>
          <p:cNvCxnSpPr>
            <a:cxnSpLocks/>
          </p:cNvCxnSpPr>
          <p:nvPr/>
        </p:nvCxnSpPr>
        <p:spPr>
          <a:xfrm rot="16200000" flipH="1">
            <a:off x="4067503" y="967599"/>
            <a:ext cx="204096" cy="1427801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38" name="Straight Connector 54">
            <a:extLst>
              <a:ext uri="{FF2B5EF4-FFF2-40B4-BE49-F238E27FC236}">
                <a16:creationId xmlns:a16="http://schemas.microsoft.com/office/drawing/2014/main" id="{7845BD1B-D4CE-8104-4E0D-4BF9BEB1FCD0}"/>
              </a:ext>
            </a:extLst>
          </p:cNvPr>
          <p:cNvCxnSpPr>
            <a:cxnSpLocks/>
            <a:stCxn id="922" idx="2"/>
            <a:endCxn id="933" idx="0"/>
          </p:cNvCxnSpPr>
          <p:nvPr/>
        </p:nvCxnSpPr>
        <p:spPr>
          <a:xfrm rot="5400000">
            <a:off x="2607309" y="929789"/>
            <a:ext cx="196298" cy="1500386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39" name="Straight Connector 938">
            <a:extLst>
              <a:ext uri="{FF2B5EF4-FFF2-40B4-BE49-F238E27FC236}">
                <a16:creationId xmlns:a16="http://schemas.microsoft.com/office/drawing/2014/main" id="{6CBDF30F-B5E9-A401-3A5F-6F78C939170E}"/>
              </a:ext>
            </a:extLst>
          </p:cNvPr>
          <p:cNvCxnSpPr>
            <a:cxnSpLocks/>
            <a:endCxn id="931" idx="0"/>
          </p:cNvCxnSpPr>
          <p:nvPr/>
        </p:nvCxnSpPr>
        <p:spPr>
          <a:xfrm>
            <a:off x="3918608" y="1676641"/>
            <a:ext cx="0" cy="110898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40" name="Straight Connector 939">
            <a:extLst>
              <a:ext uri="{FF2B5EF4-FFF2-40B4-BE49-F238E27FC236}">
                <a16:creationId xmlns:a16="http://schemas.microsoft.com/office/drawing/2014/main" id="{709AE60A-C331-BDCB-0ED4-21D38866FDEA}"/>
              </a:ext>
            </a:extLst>
          </p:cNvPr>
          <p:cNvCxnSpPr>
            <a:cxnSpLocks/>
          </p:cNvCxnSpPr>
          <p:nvPr/>
        </p:nvCxnSpPr>
        <p:spPr>
          <a:xfrm flipH="1">
            <a:off x="2939302" y="1692089"/>
            <a:ext cx="1458" cy="93483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41" name="Straight Connector 54">
            <a:extLst>
              <a:ext uri="{FF2B5EF4-FFF2-40B4-BE49-F238E27FC236}">
                <a16:creationId xmlns:a16="http://schemas.microsoft.com/office/drawing/2014/main" id="{DB26710E-84CC-F64B-6C84-8064CBC51656}"/>
              </a:ext>
            </a:extLst>
          </p:cNvPr>
          <p:cNvCxnSpPr>
            <a:cxnSpLocks/>
            <a:stCxn id="59" idx="2"/>
            <a:endCxn id="923" idx="0"/>
          </p:cNvCxnSpPr>
          <p:nvPr/>
        </p:nvCxnSpPr>
        <p:spPr>
          <a:xfrm rot="5400000">
            <a:off x="6719441" y="1004213"/>
            <a:ext cx="192192" cy="1407785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42" name="Straight Connector 54">
            <a:extLst>
              <a:ext uri="{FF2B5EF4-FFF2-40B4-BE49-F238E27FC236}">
                <a16:creationId xmlns:a16="http://schemas.microsoft.com/office/drawing/2014/main" id="{893B207C-5D6B-225A-19D9-08451A7B1CF3}"/>
              </a:ext>
            </a:extLst>
          </p:cNvPr>
          <p:cNvCxnSpPr>
            <a:cxnSpLocks/>
          </p:cNvCxnSpPr>
          <p:nvPr/>
        </p:nvCxnSpPr>
        <p:spPr>
          <a:xfrm rot="16200000" flipH="1">
            <a:off x="7799185" y="1337016"/>
            <a:ext cx="185562" cy="745074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946" name="Group 945">
            <a:extLst>
              <a:ext uri="{FF2B5EF4-FFF2-40B4-BE49-F238E27FC236}">
                <a16:creationId xmlns:a16="http://schemas.microsoft.com/office/drawing/2014/main" id="{11A9E324-AC7A-1448-DB47-160B99B39A81}"/>
              </a:ext>
            </a:extLst>
          </p:cNvPr>
          <p:cNvGrpSpPr/>
          <p:nvPr/>
        </p:nvGrpSpPr>
        <p:grpSpPr>
          <a:xfrm>
            <a:off x="1842529" y="2344516"/>
            <a:ext cx="307235" cy="228600"/>
            <a:chOff x="498603" y="346381"/>
            <a:chExt cx="307235" cy="228600"/>
          </a:xfrm>
        </p:grpSpPr>
        <p:sp>
          <p:nvSpPr>
            <p:cNvPr id="947" name="Oval 946">
              <a:extLst>
                <a:ext uri="{FF2B5EF4-FFF2-40B4-BE49-F238E27FC236}">
                  <a16:creationId xmlns:a16="http://schemas.microsoft.com/office/drawing/2014/main" id="{9B2B2E93-E977-C141-7EFB-F6A9C89258DE}"/>
                </a:ext>
              </a:extLst>
            </p:cNvPr>
            <p:cNvSpPr/>
            <p:nvPr/>
          </p:nvSpPr>
          <p:spPr>
            <a:xfrm>
              <a:off x="622958" y="358287"/>
              <a:ext cx="182880" cy="182880"/>
            </a:xfrm>
            <a:prstGeom prst="ellipse">
              <a:avLst/>
            </a:prstGeom>
            <a:solidFill>
              <a:srgbClr val="FFFFFF"/>
            </a:solidFill>
            <a:ln w="19050">
              <a:solidFill>
                <a:schemeClr val="accent5">
                  <a:lumMod val="60000"/>
                  <a:lumOff val="40000"/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sp>
          <p:nvSpPr>
            <p:cNvPr id="948" name="Oval 947">
              <a:extLst>
                <a:ext uri="{FF2B5EF4-FFF2-40B4-BE49-F238E27FC236}">
                  <a16:creationId xmlns:a16="http://schemas.microsoft.com/office/drawing/2014/main" id="{948FC08D-B47C-DBBA-D2D5-B1F501675E5A}"/>
                </a:ext>
              </a:extLst>
            </p:cNvPr>
            <p:cNvSpPr/>
            <p:nvPr/>
          </p:nvSpPr>
          <p:spPr>
            <a:xfrm>
              <a:off x="567423" y="355906"/>
              <a:ext cx="201168" cy="201168"/>
            </a:xfrm>
            <a:prstGeom prst="ellipse">
              <a:avLst/>
            </a:prstGeom>
            <a:solidFill>
              <a:srgbClr val="FFFFFF">
                <a:alpha val="75000"/>
              </a:srgbClr>
            </a:solidFill>
            <a:ln w="1905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grpSp>
          <p:nvGrpSpPr>
            <p:cNvPr id="949" name="Group 948">
              <a:extLst>
                <a:ext uri="{FF2B5EF4-FFF2-40B4-BE49-F238E27FC236}">
                  <a16:creationId xmlns:a16="http://schemas.microsoft.com/office/drawing/2014/main" id="{1C53B426-2C1E-0B82-1DEC-83AD89F645D9}"/>
                </a:ext>
              </a:extLst>
            </p:cNvPr>
            <p:cNvGrpSpPr/>
            <p:nvPr/>
          </p:nvGrpSpPr>
          <p:grpSpPr>
            <a:xfrm>
              <a:off x="498603" y="346381"/>
              <a:ext cx="228600" cy="228600"/>
              <a:chOff x="514478" y="355906"/>
              <a:chExt cx="228600" cy="228600"/>
            </a:xfrm>
          </p:grpSpPr>
          <p:sp>
            <p:nvSpPr>
              <p:cNvPr id="950" name="Oval 949">
                <a:extLst>
                  <a:ext uri="{FF2B5EF4-FFF2-40B4-BE49-F238E27FC236}">
                    <a16:creationId xmlns:a16="http://schemas.microsoft.com/office/drawing/2014/main" id="{8E442097-E3A4-DDF9-085E-B402FB1BC630}"/>
                  </a:ext>
                </a:extLst>
              </p:cNvPr>
              <p:cNvSpPr/>
              <p:nvPr/>
            </p:nvSpPr>
            <p:spPr>
              <a:xfrm>
                <a:off x="514478" y="355906"/>
                <a:ext cx="228600" cy="228600"/>
              </a:xfrm>
              <a:prstGeom prst="ellipse">
                <a:avLst/>
              </a:prstGeom>
              <a:solidFill>
                <a:srgbClr val="FFFFFF"/>
              </a:solidFill>
              <a:ln w="1905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endParaRPr>
              </a:p>
            </p:txBody>
          </p:sp>
          <p:pic>
            <p:nvPicPr>
              <p:cNvPr id="951" name="Picture 950">
                <a:extLst>
                  <a:ext uri="{FF2B5EF4-FFF2-40B4-BE49-F238E27FC236}">
                    <a16:creationId xmlns:a16="http://schemas.microsoft.com/office/drawing/2014/main" id="{094FAEC0-74AD-5B3E-5BB6-35AD2BF9CE0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 flipH="1">
                <a:off x="567423" y="373010"/>
                <a:ext cx="128275" cy="199320"/>
              </a:xfrm>
              <a:prstGeom prst="rect">
                <a:avLst/>
              </a:prstGeom>
            </p:spPr>
          </p:pic>
        </p:grpSp>
      </p:grpSp>
      <p:cxnSp>
        <p:nvCxnSpPr>
          <p:cNvPr id="952" name="Straight Connector 533">
            <a:extLst>
              <a:ext uri="{FF2B5EF4-FFF2-40B4-BE49-F238E27FC236}">
                <a16:creationId xmlns:a16="http://schemas.microsoft.com/office/drawing/2014/main" id="{0686078A-8955-BE50-7669-361C116A81FF}"/>
              </a:ext>
            </a:extLst>
          </p:cNvPr>
          <p:cNvCxnSpPr>
            <a:cxnSpLocks/>
            <a:stCxn id="57" idx="2"/>
            <a:endCxn id="922" idx="0"/>
          </p:cNvCxnSpPr>
          <p:nvPr/>
        </p:nvCxnSpPr>
        <p:spPr>
          <a:xfrm rot="5400000">
            <a:off x="5554206" y="-1073863"/>
            <a:ext cx="229572" cy="4426681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53" name="Straight Connector 952">
            <a:extLst>
              <a:ext uri="{FF2B5EF4-FFF2-40B4-BE49-F238E27FC236}">
                <a16:creationId xmlns:a16="http://schemas.microsoft.com/office/drawing/2014/main" id="{4B03CFCC-41FE-7CA3-41E0-42343F584184}"/>
              </a:ext>
            </a:extLst>
          </p:cNvPr>
          <p:cNvCxnSpPr>
            <a:cxnSpLocks/>
            <a:stCxn id="933" idx="2"/>
            <a:endCxn id="950" idx="0"/>
          </p:cNvCxnSpPr>
          <p:nvPr/>
        </p:nvCxnSpPr>
        <p:spPr>
          <a:xfrm>
            <a:off x="1955265" y="2062673"/>
            <a:ext cx="1564" cy="281843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954" name="Group 953">
            <a:extLst>
              <a:ext uri="{FF2B5EF4-FFF2-40B4-BE49-F238E27FC236}">
                <a16:creationId xmlns:a16="http://schemas.microsoft.com/office/drawing/2014/main" id="{73DA4F7D-8C60-B0A0-8B80-043D087BD5B1}"/>
              </a:ext>
            </a:extLst>
          </p:cNvPr>
          <p:cNvGrpSpPr/>
          <p:nvPr/>
        </p:nvGrpSpPr>
        <p:grpSpPr>
          <a:xfrm>
            <a:off x="2827769" y="2344516"/>
            <a:ext cx="307235" cy="228600"/>
            <a:chOff x="498603" y="346381"/>
            <a:chExt cx="307235" cy="228600"/>
          </a:xfrm>
        </p:grpSpPr>
        <p:sp>
          <p:nvSpPr>
            <p:cNvPr id="955" name="Oval 954">
              <a:extLst>
                <a:ext uri="{FF2B5EF4-FFF2-40B4-BE49-F238E27FC236}">
                  <a16:creationId xmlns:a16="http://schemas.microsoft.com/office/drawing/2014/main" id="{6AEF981D-09BF-0904-1A54-0ABF42054C23}"/>
                </a:ext>
              </a:extLst>
            </p:cNvPr>
            <p:cNvSpPr/>
            <p:nvPr/>
          </p:nvSpPr>
          <p:spPr>
            <a:xfrm>
              <a:off x="622958" y="358287"/>
              <a:ext cx="182880" cy="182880"/>
            </a:xfrm>
            <a:prstGeom prst="ellipse">
              <a:avLst/>
            </a:prstGeom>
            <a:solidFill>
              <a:srgbClr val="FFFFFF"/>
            </a:solidFill>
            <a:ln w="19050">
              <a:solidFill>
                <a:schemeClr val="accent5">
                  <a:lumMod val="60000"/>
                  <a:lumOff val="40000"/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sp>
          <p:nvSpPr>
            <p:cNvPr id="956" name="Oval 955">
              <a:extLst>
                <a:ext uri="{FF2B5EF4-FFF2-40B4-BE49-F238E27FC236}">
                  <a16:creationId xmlns:a16="http://schemas.microsoft.com/office/drawing/2014/main" id="{B64FFD96-4527-E79B-70D2-422CCA1FC647}"/>
                </a:ext>
              </a:extLst>
            </p:cNvPr>
            <p:cNvSpPr/>
            <p:nvPr/>
          </p:nvSpPr>
          <p:spPr>
            <a:xfrm>
              <a:off x="567423" y="355906"/>
              <a:ext cx="201168" cy="201168"/>
            </a:xfrm>
            <a:prstGeom prst="ellipse">
              <a:avLst/>
            </a:prstGeom>
            <a:solidFill>
              <a:srgbClr val="FFFFFF">
                <a:alpha val="75000"/>
              </a:srgbClr>
            </a:solidFill>
            <a:ln w="1905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grpSp>
          <p:nvGrpSpPr>
            <p:cNvPr id="957" name="Group 956">
              <a:extLst>
                <a:ext uri="{FF2B5EF4-FFF2-40B4-BE49-F238E27FC236}">
                  <a16:creationId xmlns:a16="http://schemas.microsoft.com/office/drawing/2014/main" id="{8F35A1DD-EB51-0AA0-6A1A-1C7F550A7E31}"/>
                </a:ext>
              </a:extLst>
            </p:cNvPr>
            <p:cNvGrpSpPr/>
            <p:nvPr/>
          </p:nvGrpSpPr>
          <p:grpSpPr>
            <a:xfrm>
              <a:off x="498603" y="346381"/>
              <a:ext cx="228600" cy="228600"/>
              <a:chOff x="514478" y="355906"/>
              <a:chExt cx="228600" cy="228600"/>
            </a:xfrm>
          </p:grpSpPr>
          <p:sp>
            <p:nvSpPr>
              <p:cNvPr id="958" name="Oval 957">
                <a:extLst>
                  <a:ext uri="{FF2B5EF4-FFF2-40B4-BE49-F238E27FC236}">
                    <a16:creationId xmlns:a16="http://schemas.microsoft.com/office/drawing/2014/main" id="{2FAA514F-EEF5-4F8A-40CD-AB6469DFDE8B}"/>
                  </a:ext>
                </a:extLst>
              </p:cNvPr>
              <p:cNvSpPr/>
              <p:nvPr/>
            </p:nvSpPr>
            <p:spPr>
              <a:xfrm>
                <a:off x="514478" y="355906"/>
                <a:ext cx="228600" cy="228600"/>
              </a:xfrm>
              <a:prstGeom prst="ellipse">
                <a:avLst/>
              </a:prstGeom>
              <a:solidFill>
                <a:srgbClr val="FFFFFF"/>
              </a:solidFill>
              <a:ln w="1905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endParaRPr>
              </a:p>
            </p:txBody>
          </p:sp>
          <p:pic>
            <p:nvPicPr>
              <p:cNvPr id="959" name="Picture 958">
                <a:extLst>
                  <a:ext uri="{FF2B5EF4-FFF2-40B4-BE49-F238E27FC236}">
                    <a16:creationId xmlns:a16="http://schemas.microsoft.com/office/drawing/2014/main" id="{672B0792-842E-3A8D-120C-53254B86F76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 flipH="1">
                <a:off x="567423" y="373010"/>
                <a:ext cx="128275" cy="199320"/>
              </a:xfrm>
              <a:prstGeom prst="rect">
                <a:avLst/>
              </a:prstGeom>
            </p:spPr>
          </p:pic>
        </p:grpSp>
      </p:grpSp>
      <p:cxnSp>
        <p:nvCxnSpPr>
          <p:cNvPr id="513" name="Straight Connector 512">
            <a:extLst>
              <a:ext uri="{FF2B5EF4-FFF2-40B4-BE49-F238E27FC236}">
                <a16:creationId xmlns:a16="http://schemas.microsoft.com/office/drawing/2014/main" id="{E12371D0-6D68-30ED-4069-5722A5C8F883}"/>
              </a:ext>
            </a:extLst>
          </p:cNvPr>
          <p:cNvCxnSpPr>
            <a:cxnSpLocks/>
            <a:stCxn id="926" idx="2"/>
            <a:endCxn id="958" idx="0"/>
          </p:cNvCxnSpPr>
          <p:nvPr/>
        </p:nvCxnSpPr>
        <p:spPr>
          <a:xfrm>
            <a:off x="2940761" y="2067177"/>
            <a:ext cx="1308" cy="277339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514" name="Group 513">
            <a:extLst>
              <a:ext uri="{FF2B5EF4-FFF2-40B4-BE49-F238E27FC236}">
                <a16:creationId xmlns:a16="http://schemas.microsoft.com/office/drawing/2014/main" id="{180EE2C6-3FDB-521A-9813-4C5FC1792CB6}"/>
              </a:ext>
            </a:extLst>
          </p:cNvPr>
          <p:cNvGrpSpPr/>
          <p:nvPr/>
        </p:nvGrpSpPr>
        <p:grpSpPr>
          <a:xfrm>
            <a:off x="3803136" y="2344516"/>
            <a:ext cx="307235" cy="228600"/>
            <a:chOff x="498603" y="346381"/>
            <a:chExt cx="307235" cy="228600"/>
          </a:xfrm>
        </p:grpSpPr>
        <p:sp>
          <p:nvSpPr>
            <p:cNvPr id="516" name="Oval 515">
              <a:extLst>
                <a:ext uri="{FF2B5EF4-FFF2-40B4-BE49-F238E27FC236}">
                  <a16:creationId xmlns:a16="http://schemas.microsoft.com/office/drawing/2014/main" id="{D21AC9A5-AE66-D80C-7ED1-233B87E2010C}"/>
                </a:ext>
              </a:extLst>
            </p:cNvPr>
            <p:cNvSpPr/>
            <p:nvPr/>
          </p:nvSpPr>
          <p:spPr>
            <a:xfrm>
              <a:off x="622958" y="358287"/>
              <a:ext cx="182880" cy="182880"/>
            </a:xfrm>
            <a:prstGeom prst="ellipse">
              <a:avLst/>
            </a:prstGeom>
            <a:solidFill>
              <a:srgbClr val="FFFFFF"/>
            </a:solidFill>
            <a:ln w="19050">
              <a:solidFill>
                <a:schemeClr val="accent5">
                  <a:lumMod val="60000"/>
                  <a:lumOff val="40000"/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sp>
          <p:nvSpPr>
            <p:cNvPr id="542" name="Oval 541">
              <a:extLst>
                <a:ext uri="{FF2B5EF4-FFF2-40B4-BE49-F238E27FC236}">
                  <a16:creationId xmlns:a16="http://schemas.microsoft.com/office/drawing/2014/main" id="{AD659D4C-7DA9-F08C-D4A7-91995FD62CDA}"/>
                </a:ext>
              </a:extLst>
            </p:cNvPr>
            <p:cNvSpPr/>
            <p:nvPr/>
          </p:nvSpPr>
          <p:spPr>
            <a:xfrm>
              <a:off x="567423" y="355906"/>
              <a:ext cx="201168" cy="201168"/>
            </a:xfrm>
            <a:prstGeom prst="ellipse">
              <a:avLst/>
            </a:prstGeom>
            <a:solidFill>
              <a:srgbClr val="FFFFFF">
                <a:alpha val="75000"/>
              </a:srgbClr>
            </a:solidFill>
            <a:ln w="1905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grpSp>
          <p:nvGrpSpPr>
            <p:cNvPr id="546" name="Group 545">
              <a:extLst>
                <a:ext uri="{FF2B5EF4-FFF2-40B4-BE49-F238E27FC236}">
                  <a16:creationId xmlns:a16="http://schemas.microsoft.com/office/drawing/2014/main" id="{D7F8C3EF-2696-C699-2C89-06E65D59BB73}"/>
                </a:ext>
              </a:extLst>
            </p:cNvPr>
            <p:cNvGrpSpPr/>
            <p:nvPr/>
          </p:nvGrpSpPr>
          <p:grpSpPr>
            <a:xfrm>
              <a:off x="498603" y="346381"/>
              <a:ext cx="228600" cy="228600"/>
              <a:chOff x="514478" y="355906"/>
              <a:chExt cx="228600" cy="228600"/>
            </a:xfrm>
          </p:grpSpPr>
          <p:sp>
            <p:nvSpPr>
              <p:cNvPr id="547" name="Oval 546">
                <a:extLst>
                  <a:ext uri="{FF2B5EF4-FFF2-40B4-BE49-F238E27FC236}">
                    <a16:creationId xmlns:a16="http://schemas.microsoft.com/office/drawing/2014/main" id="{02DB4069-9835-2817-9362-139209FD6FF8}"/>
                  </a:ext>
                </a:extLst>
              </p:cNvPr>
              <p:cNvSpPr/>
              <p:nvPr/>
            </p:nvSpPr>
            <p:spPr>
              <a:xfrm>
                <a:off x="514478" y="355906"/>
                <a:ext cx="228600" cy="228600"/>
              </a:xfrm>
              <a:prstGeom prst="ellipse">
                <a:avLst/>
              </a:prstGeom>
              <a:solidFill>
                <a:srgbClr val="FFFFFF"/>
              </a:solidFill>
              <a:ln w="1905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endParaRPr>
              </a:p>
            </p:txBody>
          </p:sp>
          <p:pic>
            <p:nvPicPr>
              <p:cNvPr id="548" name="Picture 547">
                <a:extLst>
                  <a:ext uri="{FF2B5EF4-FFF2-40B4-BE49-F238E27FC236}">
                    <a16:creationId xmlns:a16="http://schemas.microsoft.com/office/drawing/2014/main" id="{B013CCDB-49ED-C38F-84EE-5FCDDC6CD32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 flipH="1">
                <a:off x="567423" y="373010"/>
                <a:ext cx="128275" cy="199320"/>
              </a:xfrm>
              <a:prstGeom prst="rect">
                <a:avLst/>
              </a:prstGeom>
            </p:spPr>
          </p:pic>
        </p:grpSp>
      </p:grpSp>
      <p:cxnSp>
        <p:nvCxnSpPr>
          <p:cNvPr id="549" name="Straight Connector 548">
            <a:extLst>
              <a:ext uri="{FF2B5EF4-FFF2-40B4-BE49-F238E27FC236}">
                <a16:creationId xmlns:a16="http://schemas.microsoft.com/office/drawing/2014/main" id="{C83C575B-CA72-2556-A953-E43737985700}"/>
              </a:ext>
            </a:extLst>
          </p:cNvPr>
          <p:cNvCxnSpPr>
            <a:cxnSpLocks/>
            <a:stCxn id="931" idx="2"/>
            <a:endCxn id="547" idx="0"/>
          </p:cNvCxnSpPr>
          <p:nvPr/>
        </p:nvCxnSpPr>
        <p:spPr>
          <a:xfrm flipH="1">
            <a:off x="3917436" y="2072081"/>
            <a:ext cx="1172" cy="272435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550" name="Group 549">
            <a:extLst>
              <a:ext uri="{FF2B5EF4-FFF2-40B4-BE49-F238E27FC236}">
                <a16:creationId xmlns:a16="http://schemas.microsoft.com/office/drawing/2014/main" id="{7D3D98A8-8711-0978-9064-57CC9557D485}"/>
              </a:ext>
            </a:extLst>
          </p:cNvPr>
          <p:cNvGrpSpPr/>
          <p:nvPr/>
        </p:nvGrpSpPr>
        <p:grpSpPr>
          <a:xfrm>
            <a:off x="4763457" y="2344516"/>
            <a:ext cx="307235" cy="228600"/>
            <a:chOff x="498603" y="346381"/>
            <a:chExt cx="307235" cy="228600"/>
          </a:xfrm>
        </p:grpSpPr>
        <p:sp>
          <p:nvSpPr>
            <p:cNvPr id="551" name="Oval 550">
              <a:extLst>
                <a:ext uri="{FF2B5EF4-FFF2-40B4-BE49-F238E27FC236}">
                  <a16:creationId xmlns:a16="http://schemas.microsoft.com/office/drawing/2014/main" id="{A4FE9AA6-B9C7-F084-1D57-8523E49EAF7A}"/>
                </a:ext>
              </a:extLst>
            </p:cNvPr>
            <p:cNvSpPr/>
            <p:nvPr/>
          </p:nvSpPr>
          <p:spPr>
            <a:xfrm>
              <a:off x="622958" y="358287"/>
              <a:ext cx="182880" cy="182880"/>
            </a:xfrm>
            <a:prstGeom prst="ellipse">
              <a:avLst/>
            </a:prstGeom>
            <a:solidFill>
              <a:srgbClr val="FFFFFF"/>
            </a:solidFill>
            <a:ln w="19050">
              <a:solidFill>
                <a:schemeClr val="accent5">
                  <a:lumMod val="60000"/>
                  <a:lumOff val="40000"/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sp>
          <p:nvSpPr>
            <p:cNvPr id="552" name="Oval 551">
              <a:extLst>
                <a:ext uri="{FF2B5EF4-FFF2-40B4-BE49-F238E27FC236}">
                  <a16:creationId xmlns:a16="http://schemas.microsoft.com/office/drawing/2014/main" id="{B76D9463-4CDE-3332-20E3-0DE26195BA93}"/>
                </a:ext>
              </a:extLst>
            </p:cNvPr>
            <p:cNvSpPr/>
            <p:nvPr/>
          </p:nvSpPr>
          <p:spPr>
            <a:xfrm>
              <a:off x="567423" y="355906"/>
              <a:ext cx="201168" cy="201168"/>
            </a:xfrm>
            <a:prstGeom prst="ellipse">
              <a:avLst/>
            </a:prstGeom>
            <a:solidFill>
              <a:srgbClr val="FFFFFF">
                <a:alpha val="75000"/>
              </a:srgbClr>
            </a:solidFill>
            <a:ln w="1905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grpSp>
          <p:nvGrpSpPr>
            <p:cNvPr id="553" name="Group 552">
              <a:extLst>
                <a:ext uri="{FF2B5EF4-FFF2-40B4-BE49-F238E27FC236}">
                  <a16:creationId xmlns:a16="http://schemas.microsoft.com/office/drawing/2014/main" id="{96CDAC38-61FA-372B-F0C9-69DFCC10242F}"/>
                </a:ext>
              </a:extLst>
            </p:cNvPr>
            <p:cNvGrpSpPr/>
            <p:nvPr/>
          </p:nvGrpSpPr>
          <p:grpSpPr>
            <a:xfrm>
              <a:off x="498603" y="346381"/>
              <a:ext cx="228600" cy="228600"/>
              <a:chOff x="514478" y="355906"/>
              <a:chExt cx="228600" cy="228600"/>
            </a:xfrm>
          </p:grpSpPr>
          <p:sp>
            <p:nvSpPr>
              <p:cNvPr id="554" name="Oval 553">
                <a:extLst>
                  <a:ext uri="{FF2B5EF4-FFF2-40B4-BE49-F238E27FC236}">
                    <a16:creationId xmlns:a16="http://schemas.microsoft.com/office/drawing/2014/main" id="{08AD912A-6298-D6BD-2381-01EBA3F80A99}"/>
                  </a:ext>
                </a:extLst>
              </p:cNvPr>
              <p:cNvSpPr/>
              <p:nvPr/>
            </p:nvSpPr>
            <p:spPr>
              <a:xfrm>
                <a:off x="514478" y="355906"/>
                <a:ext cx="228600" cy="228600"/>
              </a:xfrm>
              <a:prstGeom prst="ellipse">
                <a:avLst/>
              </a:prstGeom>
              <a:solidFill>
                <a:srgbClr val="FFFFFF"/>
              </a:solidFill>
              <a:ln w="1905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endParaRPr>
              </a:p>
            </p:txBody>
          </p:sp>
          <p:pic>
            <p:nvPicPr>
              <p:cNvPr id="555" name="Picture 554">
                <a:extLst>
                  <a:ext uri="{FF2B5EF4-FFF2-40B4-BE49-F238E27FC236}">
                    <a16:creationId xmlns:a16="http://schemas.microsoft.com/office/drawing/2014/main" id="{35FEA79E-8E66-C6D2-12A5-EA3E9CE759C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 flipH="1">
                <a:off x="567423" y="373010"/>
                <a:ext cx="128275" cy="199320"/>
              </a:xfrm>
              <a:prstGeom prst="rect">
                <a:avLst/>
              </a:prstGeom>
            </p:spPr>
          </p:pic>
        </p:grpSp>
      </p:grpSp>
      <p:cxnSp>
        <p:nvCxnSpPr>
          <p:cNvPr id="562" name="Straight Connector 561">
            <a:extLst>
              <a:ext uri="{FF2B5EF4-FFF2-40B4-BE49-F238E27FC236}">
                <a16:creationId xmlns:a16="http://schemas.microsoft.com/office/drawing/2014/main" id="{3BE3A190-F231-816A-F142-E738A406EE1A}"/>
              </a:ext>
            </a:extLst>
          </p:cNvPr>
          <p:cNvCxnSpPr>
            <a:cxnSpLocks/>
            <a:endCxn id="554" idx="0"/>
          </p:cNvCxnSpPr>
          <p:nvPr/>
        </p:nvCxnSpPr>
        <p:spPr>
          <a:xfrm flipH="1">
            <a:off x="4877757" y="2077775"/>
            <a:ext cx="1172" cy="266741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962" name="Rectangle: Rounded Corners 961">
            <a:extLst>
              <a:ext uri="{FF2B5EF4-FFF2-40B4-BE49-F238E27FC236}">
                <a16:creationId xmlns:a16="http://schemas.microsoft.com/office/drawing/2014/main" id="{0E5B3FC0-EB44-8091-6947-98000EACEE45}"/>
              </a:ext>
            </a:extLst>
          </p:cNvPr>
          <p:cNvSpPr/>
          <p:nvPr/>
        </p:nvSpPr>
        <p:spPr>
          <a:xfrm>
            <a:off x="5093414" y="235294"/>
            <a:ext cx="1733902" cy="239505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78D3">
                    <a:lumMod val="75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Platform landing zone</a:t>
            </a:r>
          </a:p>
        </p:txBody>
      </p:sp>
      <p:cxnSp>
        <p:nvCxnSpPr>
          <p:cNvPr id="963" name="Straight Connector 962">
            <a:extLst>
              <a:ext uri="{FF2B5EF4-FFF2-40B4-BE49-F238E27FC236}">
                <a16:creationId xmlns:a16="http://schemas.microsoft.com/office/drawing/2014/main" id="{0EBEFA4E-1722-2868-182A-F6C68966B032}"/>
              </a:ext>
            </a:extLst>
          </p:cNvPr>
          <p:cNvCxnSpPr>
            <a:cxnSpLocks/>
            <a:stCxn id="964" idx="2"/>
            <a:endCxn id="57" idx="0"/>
          </p:cNvCxnSpPr>
          <p:nvPr/>
        </p:nvCxnSpPr>
        <p:spPr>
          <a:xfrm>
            <a:off x="7879673" y="560785"/>
            <a:ext cx="2659" cy="217486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964" name="Rectangle: Rounded Corners 963">
            <a:extLst>
              <a:ext uri="{FF2B5EF4-FFF2-40B4-BE49-F238E27FC236}">
                <a16:creationId xmlns:a16="http://schemas.microsoft.com/office/drawing/2014/main" id="{C9098867-F1D1-ABCF-2BC6-40D1C8B64F34}"/>
              </a:ext>
            </a:extLst>
          </p:cNvPr>
          <p:cNvSpPr/>
          <p:nvPr/>
        </p:nvSpPr>
        <p:spPr>
          <a:xfrm>
            <a:off x="7201688" y="276243"/>
            <a:ext cx="1355969" cy="284542"/>
          </a:xfrm>
          <a:prstGeom prst="roundRect">
            <a:avLst/>
          </a:prstGeom>
          <a:solidFill>
            <a:srgbClr val="FFFFFF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Tenant root group</a:t>
            </a:r>
          </a:p>
        </p:txBody>
      </p:sp>
      <p:sp>
        <p:nvSpPr>
          <p:cNvPr id="989" name="TextBox 988">
            <a:extLst>
              <a:ext uri="{FF2B5EF4-FFF2-40B4-BE49-F238E27FC236}">
                <a16:creationId xmlns:a16="http://schemas.microsoft.com/office/drawing/2014/main" id="{15119A35-8535-CD45-424F-C31F8FA57599}"/>
              </a:ext>
            </a:extLst>
          </p:cNvPr>
          <p:cNvSpPr txBox="1"/>
          <p:nvPr/>
        </p:nvSpPr>
        <p:spPr>
          <a:xfrm>
            <a:off x="5805367" y="1286253"/>
            <a:ext cx="870339" cy="307777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281933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For application landing zones</a:t>
            </a:r>
          </a:p>
        </p:txBody>
      </p:sp>
      <p:cxnSp>
        <p:nvCxnSpPr>
          <p:cNvPr id="990" name="Straight Arrow Connector 989">
            <a:extLst>
              <a:ext uri="{FF2B5EF4-FFF2-40B4-BE49-F238E27FC236}">
                <a16:creationId xmlns:a16="http://schemas.microsoft.com/office/drawing/2014/main" id="{127BE7B5-417A-D1D2-C291-A8139683D278}"/>
              </a:ext>
            </a:extLst>
          </p:cNvPr>
          <p:cNvCxnSpPr>
            <a:cxnSpLocks/>
            <a:stCxn id="989" idx="3"/>
            <a:endCxn id="59" idx="1"/>
          </p:cNvCxnSpPr>
          <p:nvPr/>
        </p:nvCxnSpPr>
        <p:spPr>
          <a:xfrm>
            <a:off x="6675706" y="1440142"/>
            <a:ext cx="297064" cy="16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94" name="Rectangle: Rounded Corners 993">
            <a:extLst>
              <a:ext uri="{FF2B5EF4-FFF2-40B4-BE49-F238E27FC236}">
                <a16:creationId xmlns:a16="http://schemas.microsoft.com/office/drawing/2014/main" id="{3F1A632F-D3BD-39AB-DE98-400E51F9BAF4}"/>
              </a:ext>
            </a:extLst>
          </p:cNvPr>
          <p:cNvSpPr/>
          <p:nvPr/>
        </p:nvSpPr>
        <p:spPr>
          <a:xfrm>
            <a:off x="7884124" y="1799953"/>
            <a:ext cx="756583" cy="284542"/>
          </a:xfrm>
          <a:prstGeom prst="roundRect">
            <a:avLst>
              <a:gd name="adj" fmla="val 26121"/>
            </a:avLst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8F8F8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Local</a:t>
            </a:r>
          </a:p>
        </p:txBody>
      </p:sp>
      <p:cxnSp>
        <p:nvCxnSpPr>
          <p:cNvPr id="995" name="Straight Connector 994">
            <a:extLst>
              <a:ext uri="{FF2B5EF4-FFF2-40B4-BE49-F238E27FC236}">
                <a16:creationId xmlns:a16="http://schemas.microsoft.com/office/drawing/2014/main" id="{E4922FFC-70E4-1F3D-5511-DDE37C0BBA87}"/>
              </a:ext>
            </a:extLst>
          </p:cNvPr>
          <p:cNvCxnSpPr>
            <a:cxnSpLocks/>
          </p:cNvCxnSpPr>
          <p:nvPr/>
        </p:nvCxnSpPr>
        <p:spPr>
          <a:xfrm flipH="1">
            <a:off x="7250754" y="1701203"/>
            <a:ext cx="1172" cy="265986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925" name="Rectangle: Rounded Corners 924">
            <a:extLst>
              <a:ext uri="{FF2B5EF4-FFF2-40B4-BE49-F238E27FC236}">
                <a16:creationId xmlns:a16="http://schemas.microsoft.com/office/drawing/2014/main" id="{7B2AB59F-65B1-2FE5-76F0-68376CC11BE4}"/>
              </a:ext>
            </a:extLst>
          </p:cNvPr>
          <p:cNvSpPr/>
          <p:nvPr/>
        </p:nvSpPr>
        <p:spPr>
          <a:xfrm>
            <a:off x="6861742" y="1797571"/>
            <a:ext cx="756583" cy="284542"/>
          </a:xfrm>
          <a:prstGeom prst="roundRect">
            <a:avLst>
              <a:gd name="adj" fmla="val 26121"/>
            </a:avLst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8F8F8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Online</a:t>
            </a:r>
          </a:p>
        </p:txBody>
      </p:sp>
      <p:grpSp>
        <p:nvGrpSpPr>
          <p:cNvPr id="781" name="Group 780">
            <a:extLst>
              <a:ext uri="{FF2B5EF4-FFF2-40B4-BE49-F238E27FC236}">
                <a16:creationId xmlns:a16="http://schemas.microsoft.com/office/drawing/2014/main" id="{A4280B92-DFC3-A960-C3A3-A6D11BAEF34D}"/>
              </a:ext>
            </a:extLst>
          </p:cNvPr>
          <p:cNvGrpSpPr/>
          <p:nvPr/>
        </p:nvGrpSpPr>
        <p:grpSpPr>
          <a:xfrm>
            <a:off x="1821538" y="2636721"/>
            <a:ext cx="3178467" cy="246221"/>
            <a:chOff x="7667727" y="2157394"/>
            <a:chExt cx="3178467" cy="246221"/>
          </a:xfrm>
        </p:grpSpPr>
        <p:grpSp>
          <p:nvGrpSpPr>
            <p:cNvPr id="782" name="direction 1" descr="direction, expand, grow, large">
              <a:extLst>
                <a:ext uri="{FF2B5EF4-FFF2-40B4-BE49-F238E27FC236}">
                  <a16:creationId xmlns:a16="http://schemas.microsoft.com/office/drawing/2014/main" id="{C874D9EB-CC54-513D-31B8-456953116A1F}"/>
                </a:ext>
              </a:extLst>
            </p:cNvPr>
            <p:cNvGrpSpPr/>
            <p:nvPr/>
          </p:nvGrpSpPr>
          <p:grpSpPr>
            <a:xfrm>
              <a:off x="7667727" y="2198582"/>
              <a:ext cx="176223" cy="163844"/>
              <a:chOff x="11089213" y="1277598"/>
              <a:chExt cx="379202" cy="379202"/>
            </a:xfrm>
          </p:grpSpPr>
          <p:sp>
            <p:nvSpPr>
              <p:cNvPr id="784" name="Freeform: Shape 783">
                <a:extLst>
                  <a:ext uri="{FF2B5EF4-FFF2-40B4-BE49-F238E27FC236}">
                    <a16:creationId xmlns:a16="http://schemas.microsoft.com/office/drawing/2014/main" id="{F2EB2501-E058-8099-F1DD-0B5B4753AC67}"/>
                  </a:ext>
                </a:extLst>
              </p:cNvPr>
              <p:cNvSpPr/>
              <p:nvPr/>
            </p:nvSpPr>
            <p:spPr>
              <a:xfrm>
                <a:off x="11262605" y="1297905"/>
                <a:ext cx="183737" cy="183737"/>
              </a:xfrm>
              <a:custGeom>
                <a:avLst/>
                <a:gdLst>
                  <a:gd name="connsiteX0" fmla="*/ 154423 w 183737"/>
                  <a:gd name="connsiteY0" fmla="*/ 1179 h 183737"/>
                  <a:gd name="connsiteX1" fmla="*/ 182570 w 183737"/>
                  <a:gd name="connsiteY1" fmla="*/ 29267 h 183737"/>
                  <a:gd name="connsiteX2" fmla="*/ 29326 w 183737"/>
                  <a:gd name="connsiteY2" fmla="*/ 182583 h 183737"/>
                  <a:gd name="connsiteX3" fmla="*/ 1179 w 183737"/>
                  <a:gd name="connsiteY3" fmla="*/ 154495 h 183737"/>
                  <a:gd name="connsiteX4" fmla="*/ 154423 w 183737"/>
                  <a:gd name="connsiteY4" fmla="*/ 1179 h 1837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3737" h="183737">
                    <a:moveTo>
                      <a:pt x="154423" y="1179"/>
                    </a:moveTo>
                    <a:lnTo>
                      <a:pt x="182570" y="29267"/>
                    </a:lnTo>
                    <a:lnTo>
                      <a:pt x="29326" y="182583"/>
                    </a:lnTo>
                    <a:lnTo>
                      <a:pt x="1179" y="154495"/>
                    </a:lnTo>
                    <a:lnTo>
                      <a:pt x="154423" y="1179"/>
                    </a:lnTo>
                    <a:close/>
                  </a:path>
                </a:pathLst>
              </a:custGeom>
              <a:solidFill>
                <a:srgbClr val="0078D4"/>
              </a:solidFill>
              <a:ln w="38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225B61"/>
                  </a:solidFill>
                  <a:effectLst/>
                  <a:uLnTx/>
                  <a:uFillTx/>
                  <a:latin typeface="Segoe Sans Text Semilight"/>
                  <a:ea typeface="+mn-ea"/>
                  <a:cs typeface="+mn-cs"/>
                </a:endParaRPr>
              </a:p>
            </p:txBody>
          </p:sp>
          <p:sp>
            <p:nvSpPr>
              <p:cNvPr id="785" name="Freeform: Shape 784">
                <a:extLst>
                  <a:ext uri="{FF2B5EF4-FFF2-40B4-BE49-F238E27FC236}">
                    <a16:creationId xmlns:a16="http://schemas.microsoft.com/office/drawing/2014/main" id="{90631F45-3BFA-FDD3-CECD-A95D0EBF7D0D}"/>
                  </a:ext>
                </a:extLst>
              </p:cNvPr>
              <p:cNvSpPr/>
              <p:nvPr/>
            </p:nvSpPr>
            <p:spPr>
              <a:xfrm>
                <a:off x="11088641" y="1277626"/>
                <a:ext cx="203284" cy="207193"/>
              </a:xfrm>
              <a:custGeom>
                <a:avLst/>
                <a:gdLst>
                  <a:gd name="connsiteX0" fmla="*/ 205244 w 203283"/>
                  <a:gd name="connsiteY0" fmla="*/ 178292 h 207192"/>
                  <a:gd name="connsiteX1" fmla="*/ 67637 w 203283"/>
                  <a:gd name="connsiteY1" fmla="*/ 40971 h 207192"/>
                  <a:gd name="connsiteX2" fmla="*/ 120022 w 203283"/>
                  <a:gd name="connsiteY2" fmla="*/ 40971 h 207192"/>
                  <a:gd name="connsiteX3" fmla="*/ 120022 w 203283"/>
                  <a:gd name="connsiteY3" fmla="*/ 1179 h 207192"/>
                  <a:gd name="connsiteX4" fmla="*/ 1570 w 203283"/>
                  <a:gd name="connsiteY4" fmla="*/ 1179 h 207192"/>
                  <a:gd name="connsiteX5" fmla="*/ 1179 w 203283"/>
                  <a:gd name="connsiteY5" fmla="*/ 1179 h 207192"/>
                  <a:gd name="connsiteX6" fmla="*/ 1179 w 203283"/>
                  <a:gd name="connsiteY6" fmla="*/ 119384 h 207192"/>
                  <a:gd name="connsiteX7" fmla="*/ 41054 w 203283"/>
                  <a:gd name="connsiteY7" fmla="*/ 119384 h 207192"/>
                  <a:gd name="connsiteX8" fmla="*/ 41054 w 203283"/>
                  <a:gd name="connsiteY8" fmla="*/ 71010 h 207192"/>
                  <a:gd name="connsiteX9" fmla="*/ 177097 w 203283"/>
                  <a:gd name="connsiteY9" fmla="*/ 206771 h 207192"/>
                  <a:gd name="connsiteX10" fmla="*/ 205244 w 203283"/>
                  <a:gd name="connsiteY10" fmla="*/ 178292 h 2071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03283" h="207192">
                    <a:moveTo>
                      <a:pt x="205244" y="178292"/>
                    </a:moveTo>
                    <a:lnTo>
                      <a:pt x="67637" y="40971"/>
                    </a:lnTo>
                    <a:lnTo>
                      <a:pt x="120022" y="40971"/>
                    </a:lnTo>
                    <a:lnTo>
                      <a:pt x="120022" y="1179"/>
                    </a:lnTo>
                    <a:lnTo>
                      <a:pt x="1570" y="1179"/>
                    </a:lnTo>
                    <a:lnTo>
                      <a:pt x="1179" y="1179"/>
                    </a:lnTo>
                    <a:lnTo>
                      <a:pt x="1179" y="119384"/>
                    </a:lnTo>
                    <a:lnTo>
                      <a:pt x="41054" y="119384"/>
                    </a:lnTo>
                    <a:lnTo>
                      <a:pt x="41054" y="71010"/>
                    </a:lnTo>
                    <a:lnTo>
                      <a:pt x="177097" y="206771"/>
                    </a:lnTo>
                    <a:lnTo>
                      <a:pt x="205244" y="178292"/>
                    </a:lnTo>
                    <a:close/>
                  </a:path>
                </a:pathLst>
              </a:custGeom>
              <a:solidFill>
                <a:srgbClr val="50E6FF"/>
              </a:solidFill>
              <a:ln w="38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225B61"/>
                  </a:solidFill>
                  <a:effectLst/>
                  <a:uLnTx/>
                  <a:uFillTx/>
                  <a:latin typeface="Segoe Sans Text Semilight"/>
                  <a:ea typeface="+mn-ea"/>
                  <a:cs typeface="+mn-cs"/>
                </a:endParaRPr>
              </a:p>
            </p:txBody>
          </p:sp>
          <p:sp>
            <p:nvSpPr>
              <p:cNvPr id="786" name="Freeform: Shape 785">
                <a:extLst>
                  <a:ext uri="{FF2B5EF4-FFF2-40B4-BE49-F238E27FC236}">
                    <a16:creationId xmlns:a16="http://schemas.microsoft.com/office/drawing/2014/main" id="{3A2DD322-58DB-B7EB-4F47-7FBC3D0CB0F9}"/>
                  </a:ext>
                </a:extLst>
              </p:cNvPr>
              <p:cNvSpPr/>
              <p:nvPr/>
            </p:nvSpPr>
            <p:spPr>
              <a:xfrm>
                <a:off x="11088641" y="1448886"/>
                <a:ext cx="203284" cy="203284"/>
              </a:xfrm>
              <a:custGeom>
                <a:avLst/>
                <a:gdLst>
                  <a:gd name="connsiteX0" fmla="*/ 205244 w 203283"/>
                  <a:gd name="connsiteY0" fmla="*/ 29267 h 203283"/>
                  <a:gd name="connsiteX1" fmla="*/ 177097 w 203283"/>
                  <a:gd name="connsiteY1" fmla="*/ 1179 h 203283"/>
                  <a:gd name="connsiteX2" fmla="*/ 41054 w 203283"/>
                  <a:gd name="connsiteY2" fmla="*/ 136940 h 203283"/>
                  <a:gd name="connsiteX3" fmla="*/ 41054 w 203283"/>
                  <a:gd name="connsiteY3" fmla="*/ 86224 h 203283"/>
                  <a:gd name="connsiteX4" fmla="*/ 1179 w 203283"/>
                  <a:gd name="connsiteY4" fmla="*/ 86224 h 203283"/>
                  <a:gd name="connsiteX5" fmla="*/ 1179 w 203283"/>
                  <a:gd name="connsiteY5" fmla="*/ 204430 h 203283"/>
                  <a:gd name="connsiteX6" fmla="*/ 1179 w 203283"/>
                  <a:gd name="connsiteY6" fmla="*/ 204820 h 203283"/>
                  <a:gd name="connsiteX7" fmla="*/ 119631 w 203283"/>
                  <a:gd name="connsiteY7" fmla="*/ 204820 h 203283"/>
                  <a:gd name="connsiteX8" fmla="*/ 119631 w 203283"/>
                  <a:gd name="connsiteY8" fmla="*/ 165028 h 203283"/>
                  <a:gd name="connsiteX9" fmla="*/ 69201 w 203283"/>
                  <a:gd name="connsiteY9" fmla="*/ 165028 h 203283"/>
                  <a:gd name="connsiteX10" fmla="*/ 205244 w 203283"/>
                  <a:gd name="connsiteY10" fmla="*/ 29267 h 2032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03283" h="203283">
                    <a:moveTo>
                      <a:pt x="205244" y="29267"/>
                    </a:moveTo>
                    <a:lnTo>
                      <a:pt x="177097" y="1179"/>
                    </a:lnTo>
                    <a:lnTo>
                      <a:pt x="41054" y="136940"/>
                    </a:lnTo>
                    <a:lnTo>
                      <a:pt x="41054" y="86224"/>
                    </a:lnTo>
                    <a:lnTo>
                      <a:pt x="1179" y="86224"/>
                    </a:lnTo>
                    <a:lnTo>
                      <a:pt x="1179" y="204430"/>
                    </a:lnTo>
                    <a:lnTo>
                      <a:pt x="1179" y="204820"/>
                    </a:lnTo>
                    <a:lnTo>
                      <a:pt x="119631" y="204820"/>
                    </a:lnTo>
                    <a:lnTo>
                      <a:pt x="119631" y="165028"/>
                    </a:lnTo>
                    <a:lnTo>
                      <a:pt x="69201" y="165028"/>
                    </a:lnTo>
                    <a:lnTo>
                      <a:pt x="205244" y="29267"/>
                    </a:lnTo>
                    <a:close/>
                  </a:path>
                </a:pathLst>
              </a:custGeom>
              <a:solidFill>
                <a:srgbClr val="50E6FF"/>
              </a:solidFill>
              <a:ln w="38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225B61"/>
                  </a:solidFill>
                  <a:effectLst/>
                  <a:uLnTx/>
                  <a:uFillTx/>
                  <a:latin typeface="Segoe Sans Text Semilight"/>
                  <a:ea typeface="+mn-ea"/>
                  <a:cs typeface="+mn-cs"/>
                </a:endParaRPr>
              </a:p>
            </p:txBody>
          </p:sp>
          <p:sp>
            <p:nvSpPr>
              <p:cNvPr id="787" name="Freeform: Shape 786">
                <a:extLst>
                  <a:ext uri="{FF2B5EF4-FFF2-40B4-BE49-F238E27FC236}">
                    <a16:creationId xmlns:a16="http://schemas.microsoft.com/office/drawing/2014/main" id="{F5E7CB7A-CCC6-442C-751C-60CA57E05966}"/>
                  </a:ext>
                </a:extLst>
              </p:cNvPr>
              <p:cNvSpPr/>
              <p:nvPr/>
            </p:nvSpPr>
            <p:spPr>
              <a:xfrm>
                <a:off x="11345483" y="1277626"/>
                <a:ext cx="117279" cy="117279"/>
              </a:xfrm>
              <a:custGeom>
                <a:avLst/>
                <a:gdLst>
                  <a:gd name="connsiteX0" fmla="*/ 119631 w 117278"/>
                  <a:gd name="connsiteY0" fmla="*/ 119774 h 117278"/>
                  <a:gd name="connsiteX1" fmla="*/ 119631 w 117278"/>
                  <a:gd name="connsiteY1" fmla="*/ 1569 h 117278"/>
                  <a:gd name="connsiteX2" fmla="*/ 119631 w 117278"/>
                  <a:gd name="connsiteY2" fmla="*/ 1179 h 117278"/>
                  <a:gd name="connsiteX3" fmla="*/ 1179 w 117278"/>
                  <a:gd name="connsiteY3" fmla="*/ 1179 h 117278"/>
                  <a:gd name="connsiteX4" fmla="*/ 1179 w 117278"/>
                  <a:gd name="connsiteY4" fmla="*/ 40971 h 117278"/>
                  <a:gd name="connsiteX5" fmla="*/ 79756 w 117278"/>
                  <a:gd name="connsiteY5" fmla="*/ 40971 h 117278"/>
                  <a:gd name="connsiteX6" fmla="*/ 79756 w 117278"/>
                  <a:gd name="connsiteY6" fmla="*/ 119774 h 117278"/>
                  <a:gd name="connsiteX7" fmla="*/ 119631 w 117278"/>
                  <a:gd name="connsiteY7" fmla="*/ 119774 h 117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7278" h="117278">
                    <a:moveTo>
                      <a:pt x="119631" y="119774"/>
                    </a:moveTo>
                    <a:lnTo>
                      <a:pt x="119631" y="1569"/>
                    </a:lnTo>
                    <a:lnTo>
                      <a:pt x="119631" y="1179"/>
                    </a:lnTo>
                    <a:lnTo>
                      <a:pt x="1179" y="1179"/>
                    </a:lnTo>
                    <a:lnTo>
                      <a:pt x="1179" y="40971"/>
                    </a:lnTo>
                    <a:lnTo>
                      <a:pt x="79756" y="40971"/>
                    </a:lnTo>
                    <a:lnTo>
                      <a:pt x="79756" y="119774"/>
                    </a:lnTo>
                    <a:lnTo>
                      <a:pt x="119631" y="119774"/>
                    </a:lnTo>
                    <a:close/>
                  </a:path>
                </a:pathLst>
              </a:custGeom>
              <a:solidFill>
                <a:srgbClr val="0078D4"/>
              </a:solidFill>
              <a:ln w="38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225B61"/>
                  </a:solidFill>
                  <a:effectLst/>
                  <a:uLnTx/>
                  <a:uFillTx/>
                  <a:latin typeface="Segoe Sans Text Semilight"/>
                  <a:ea typeface="+mn-ea"/>
                  <a:cs typeface="+mn-cs"/>
                </a:endParaRPr>
              </a:p>
            </p:txBody>
          </p:sp>
          <p:sp>
            <p:nvSpPr>
              <p:cNvPr id="788" name="Freeform: Shape 787">
                <a:extLst>
                  <a:ext uri="{FF2B5EF4-FFF2-40B4-BE49-F238E27FC236}">
                    <a16:creationId xmlns:a16="http://schemas.microsoft.com/office/drawing/2014/main" id="{7EF7BFB8-FB49-AE19-6C90-0C1D51845A52}"/>
                  </a:ext>
                </a:extLst>
              </p:cNvPr>
              <p:cNvSpPr/>
              <p:nvPr/>
            </p:nvSpPr>
            <p:spPr>
              <a:xfrm>
                <a:off x="11262216" y="1452796"/>
                <a:ext cx="203284" cy="199374"/>
              </a:xfrm>
              <a:custGeom>
                <a:avLst/>
                <a:gdLst>
                  <a:gd name="connsiteX0" fmla="*/ 163024 w 203283"/>
                  <a:gd name="connsiteY0" fmla="*/ 82713 h 199374"/>
                  <a:gd name="connsiteX1" fmla="*/ 163024 w 203283"/>
                  <a:gd name="connsiteY1" fmla="*/ 134209 h 199374"/>
                  <a:gd name="connsiteX2" fmla="*/ 29717 w 203283"/>
                  <a:gd name="connsiteY2" fmla="*/ 1179 h 199374"/>
                  <a:gd name="connsiteX3" fmla="*/ 1179 w 203283"/>
                  <a:gd name="connsiteY3" fmla="*/ 29267 h 199374"/>
                  <a:gd name="connsiteX4" fmla="*/ 133313 w 203283"/>
                  <a:gd name="connsiteY4" fmla="*/ 161127 h 199374"/>
                  <a:gd name="connsiteX5" fmla="*/ 84056 w 203283"/>
                  <a:gd name="connsiteY5" fmla="*/ 161127 h 199374"/>
                  <a:gd name="connsiteX6" fmla="*/ 84056 w 203283"/>
                  <a:gd name="connsiteY6" fmla="*/ 200919 h 199374"/>
                  <a:gd name="connsiteX7" fmla="*/ 202508 w 203283"/>
                  <a:gd name="connsiteY7" fmla="*/ 200919 h 199374"/>
                  <a:gd name="connsiteX8" fmla="*/ 202899 w 203283"/>
                  <a:gd name="connsiteY8" fmla="*/ 200919 h 199374"/>
                  <a:gd name="connsiteX9" fmla="*/ 202899 w 203283"/>
                  <a:gd name="connsiteY9" fmla="*/ 82713 h 199374"/>
                  <a:gd name="connsiteX10" fmla="*/ 163024 w 203283"/>
                  <a:gd name="connsiteY10" fmla="*/ 82713 h 1993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03283" h="199374">
                    <a:moveTo>
                      <a:pt x="163024" y="82713"/>
                    </a:moveTo>
                    <a:lnTo>
                      <a:pt x="163024" y="134209"/>
                    </a:lnTo>
                    <a:lnTo>
                      <a:pt x="29717" y="1179"/>
                    </a:lnTo>
                    <a:lnTo>
                      <a:pt x="1179" y="29267"/>
                    </a:lnTo>
                    <a:lnTo>
                      <a:pt x="133313" y="161127"/>
                    </a:lnTo>
                    <a:lnTo>
                      <a:pt x="84056" y="161127"/>
                    </a:lnTo>
                    <a:lnTo>
                      <a:pt x="84056" y="200919"/>
                    </a:lnTo>
                    <a:lnTo>
                      <a:pt x="202508" y="200919"/>
                    </a:lnTo>
                    <a:lnTo>
                      <a:pt x="202899" y="200919"/>
                    </a:lnTo>
                    <a:lnTo>
                      <a:pt x="202899" y="82713"/>
                    </a:lnTo>
                    <a:lnTo>
                      <a:pt x="163024" y="82713"/>
                    </a:lnTo>
                    <a:close/>
                  </a:path>
                </a:pathLst>
              </a:custGeom>
              <a:solidFill>
                <a:srgbClr val="50E6FF"/>
              </a:solidFill>
              <a:ln w="38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225B61"/>
                  </a:solidFill>
                  <a:effectLst/>
                  <a:uLnTx/>
                  <a:uFillTx/>
                  <a:latin typeface="Segoe Sans Text Semilight"/>
                  <a:ea typeface="+mn-ea"/>
                  <a:cs typeface="+mn-cs"/>
                </a:endParaRPr>
              </a:p>
            </p:txBody>
          </p:sp>
        </p:grpSp>
        <p:sp>
          <p:nvSpPr>
            <p:cNvPr id="783" name="TextBox 782">
              <a:extLst>
                <a:ext uri="{FF2B5EF4-FFF2-40B4-BE49-F238E27FC236}">
                  <a16:creationId xmlns:a16="http://schemas.microsoft.com/office/drawing/2014/main" id="{DB31EC65-C1BE-C1F6-1633-9442CDF51DAF}"/>
                </a:ext>
              </a:extLst>
            </p:cNvPr>
            <p:cNvSpPr txBox="1"/>
            <p:nvPr/>
          </p:nvSpPr>
          <p:spPr>
            <a:xfrm>
              <a:off x="7786748" y="2157394"/>
              <a:ext cx="3059446" cy="24622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74482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0" cap="none" spc="0" normalizeH="0" baseline="0" noProof="0" dirty="0">
                  <a:ln w="3175"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rPr>
                <a:t>Platform subscriptions for centralized resources</a:t>
              </a:r>
            </a:p>
          </p:txBody>
        </p:sp>
      </p:grpSp>
      <p:cxnSp>
        <p:nvCxnSpPr>
          <p:cNvPr id="795" name="Straight Connector 794">
            <a:extLst>
              <a:ext uri="{FF2B5EF4-FFF2-40B4-BE49-F238E27FC236}">
                <a16:creationId xmlns:a16="http://schemas.microsoft.com/office/drawing/2014/main" id="{97A563B9-0A20-4DBE-1EE3-2713CF093040}"/>
              </a:ext>
            </a:extLst>
          </p:cNvPr>
          <p:cNvCxnSpPr>
            <a:cxnSpLocks/>
          </p:cNvCxnSpPr>
          <p:nvPr/>
        </p:nvCxnSpPr>
        <p:spPr>
          <a:xfrm flipH="1">
            <a:off x="3520451" y="3597803"/>
            <a:ext cx="6126480" cy="0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04" name="Straight Connector 803">
            <a:extLst>
              <a:ext uri="{FF2B5EF4-FFF2-40B4-BE49-F238E27FC236}">
                <a16:creationId xmlns:a16="http://schemas.microsoft.com/office/drawing/2014/main" id="{CC67D167-3FDF-380D-EA2F-87133FFF0246}"/>
              </a:ext>
            </a:extLst>
          </p:cNvPr>
          <p:cNvCxnSpPr>
            <a:cxnSpLocks/>
            <a:endCxn id="622" idx="0"/>
          </p:cNvCxnSpPr>
          <p:nvPr/>
        </p:nvCxnSpPr>
        <p:spPr>
          <a:xfrm flipH="1">
            <a:off x="9641615" y="3597803"/>
            <a:ext cx="751" cy="1167503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11" name="Straight Connector 810">
            <a:extLst>
              <a:ext uri="{FF2B5EF4-FFF2-40B4-BE49-F238E27FC236}">
                <a16:creationId xmlns:a16="http://schemas.microsoft.com/office/drawing/2014/main" id="{9CD065B7-E941-24C6-2697-BE9495685104}"/>
              </a:ext>
            </a:extLst>
          </p:cNvPr>
          <p:cNvCxnSpPr>
            <a:cxnSpLocks/>
          </p:cNvCxnSpPr>
          <p:nvPr/>
        </p:nvCxnSpPr>
        <p:spPr>
          <a:xfrm>
            <a:off x="3520451" y="3597803"/>
            <a:ext cx="0" cy="953218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30" name="Straight Connector 829">
            <a:extLst>
              <a:ext uri="{FF2B5EF4-FFF2-40B4-BE49-F238E27FC236}">
                <a16:creationId xmlns:a16="http://schemas.microsoft.com/office/drawing/2014/main" id="{356DCE12-91EC-5A28-E31E-6C2E4D2E2D6C}"/>
              </a:ext>
            </a:extLst>
          </p:cNvPr>
          <p:cNvCxnSpPr>
            <a:cxnSpLocks/>
          </p:cNvCxnSpPr>
          <p:nvPr/>
        </p:nvCxnSpPr>
        <p:spPr>
          <a:xfrm>
            <a:off x="8264503" y="2091154"/>
            <a:ext cx="0" cy="327341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1049" name="Group 1048">
            <a:extLst>
              <a:ext uri="{FF2B5EF4-FFF2-40B4-BE49-F238E27FC236}">
                <a16:creationId xmlns:a16="http://schemas.microsoft.com/office/drawing/2014/main" id="{8ADFC7E5-4EC7-C6F0-F2C3-62B80B06A69C}"/>
              </a:ext>
            </a:extLst>
          </p:cNvPr>
          <p:cNvGrpSpPr/>
          <p:nvPr/>
        </p:nvGrpSpPr>
        <p:grpSpPr>
          <a:xfrm>
            <a:off x="1235830" y="3830452"/>
            <a:ext cx="1756181" cy="274597"/>
            <a:chOff x="2126543" y="8014791"/>
            <a:chExt cx="1756181" cy="274597"/>
          </a:xfrm>
        </p:grpSpPr>
        <p:grpSp>
          <p:nvGrpSpPr>
            <p:cNvPr id="967" name="Group 966">
              <a:extLst>
                <a:ext uri="{FF2B5EF4-FFF2-40B4-BE49-F238E27FC236}">
                  <a16:creationId xmlns:a16="http://schemas.microsoft.com/office/drawing/2014/main" id="{EAD9AAC8-FCD3-DC34-76A1-CFDFD95D95A7}"/>
                </a:ext>
              </a:extLst>
            </p:cNvPr>
            <p:cNvGrpSpPr/>
            <p:nvPr/>
          </p:nvGrpSpPr>
          <p:grpSpPr>
            <a:xfrm>
              <a:off x="2126543" y="8014791"/>
              <a:ext cx="276982" cy="274597"/>
              <a:chOff x="8854962" y="5975700"/>
              <a:chExt cx="400295" cy="378533"/>
            </a:xfrm>
          </p:grpSpPr>
          <p:sp>
            <p:nvSpPr>
              <p:cNvPr id="968" name="Oval 967">
                <a:extLst>
                  <a:ext uri="{FF2B5EF4-FFF2-40B4-BE49-F238E27FC236}">
                    <a16:creationId xmlns:a16="http://schemas.microsoft.com/office/drawing/2014/main" id="{C547CFAE-6D9F-95E9-BCE8-2607FF7C6664}"/>
                  </a:ext>
                </a:extLst>
              </p:cNvPr>
              <p:cNvSpPr/>
              <p:nvPr/>
            </p:nvSpPr>
            <p:spPr>
              <a:xfrm>
                <a:off x="8854962" y="5975700"/>
                <a:ext cx="400295" cy="378533"/>
              </a:xfrm>
              <a:prstGeom prst="ellipse">
                <a:avLst/>
              </a:prstGeom>
              <a:solidFill>
                <a:srgbClr val="F9F9F9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Sans Text Semilight"/>
                  <a:ea typeface="+mn-ea"/>
                  <a:cs typeface="+mn-cs"/>
                </a:endParaRPr>
              </a:p>
            </p:txBody>
          </p:sp>
          <p:pic>
            <p:nvPicPr>
              <p:cNvPr id="969" name="Graphic 968" descr="Users outline">
                <a:extLst>
                  <a:ext uri="{FF2B5EF4-FFF2-40B4-BE49-F238E27FC236}">
                    <a16:creationId xmlns:a16="http://schemas.microsoft.com/office/drawing/2014/main" id="{2A58B32E-41F1-2197-1233-C6565CD4599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8898469" y="5994322"/>
                <a:ext cx="330120" cy="330120"/>
              </a:xfrm>
              <a:prstGeom prst="rect">
                <a:avLst/>
              </a:prstGeom>
            </p:spPr>
          </p:pic>
        </p:grpSp>
        <p:sp>
          <p:nvSpPr>
            <p:cNvPr id="970" name="TextBox 969">
              <a:extLst>
                <a:ext uri="{FF2B5EF4-FFF2-40B4-BE49-F238E27FC236}">
                  <a16:creationId xmlns:a16="http://schemas.microsoft.com/office/drawing/2014/main" id="{863DCE1C-2EBF-1AA6-0C1C-3CB1D2D50FC0}"/>
                </a:ext>
              </a:extLst>
            </p:cNvPr>
            <p:cNvSpPr txBox="1"/>
            <p:nvPr/>
          </p:nvSpPr>
          <p:spPr>
            <a:xfrm>
              <a:off x="2487822" y="8051151"/>
              <a:ext cx="1394902" cy="23774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1" u="none" strike="noStrike" kern="1200" cap="none" spc="0" normalizeH="0" baseline="0" noProof="0" dirty="0">
                  <a:ln>
                    <a:noFill/>
                  </a:ln>
                  <a:solidFill>
                    <a:srgbClr val="281933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Workload personnel manage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1" u="none" strike="noStrike" kern="1200" cap="none" spc="0" normalizeH="0" baseline="0" noProof="0" dirty="0">
                  <a:ln>
                    <a:noFill/>
                  </a:ln>
                  <a:solidFill>
                    <a:srgbClr val="281933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application landing zones. </a:t>
              </a:r>
              <a:endParaRPr kumimoji="0" lang="en-US" sz="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</p:grpSp>
      <p:cxnSp>
        <p:nvCxnSpPr>
          <p:cNvPr id="1039" name="Straight Connector 1038">
            <a:extLst>
              <a:ext uri="{FF2B5EF4-FFF2-40B4-BE49-F238E27FC236}">
                <a16:creationId xmlns:a16="http://schemas.microsoft.com/office/drawing/2014/main" id="{8F8525F1-8604-E6C6-B28A-FED488242577}"/>
              </a:ext>
            </a:extLst>
          </p:cNvPr>
          <p:cNvCxnSpPr>
            <a:cxnSpLocks/>
          </p:cNvCxnSpPr>
          <p:nvPr/>
        </p:nvCxnSpPr>
        <p:spPr>
          <a:xfrm>
            <a:off x="7523465" y="3597803"/>
            <a:ext cx="0" cy="1352766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041" name="Straight Connector 1040">
            <a:extLst>
              <a:ext uri="{FF2B5EF4-FFF2-40B4-BE49-F238E27FC236}">
                <a16:creationId xmlns:a16="http://schemas.microsoft.com/office/drawing/2014/main" id="{30DFD19D-9C5E-22E4-CFC3-FAAB852426D7}"/>
              </a:ext>
            </a:extLst>
          </p:cNvPr>
          <p:cNvCxnSpPr>
            <a:cxnSpLocks/>
            <a:stCxn id="925" idx="2"/>
          </p:cNvCxnSpPr>
          <p:nvPr/>
        </p:nvCxnSpPr>
        <p:spPr>
          <a:xfrm>
            <a:off x="7240034" y="2082113"/>
            <a:ext cx="8393" cy="1498076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024" name="TextBox 1023">
            <a:extLst>
              <a:ext uri="{FF2B5EF4-FFF2-40B4-BE49-F238E27FC236}">
                <a16:creationId xmlns:a16="http://schemas.microsoft.com/office/drawing/2014/main" id="{B084D770-BF30-8530-F784-9CB474894B18}"/>
              </a:ext>
            </a:extLst>
          </p:cNvPr>
          <p:cNvSpPr txBox="1"/>
          <p:nvPr/>
        </p:nvSpPr>
        <p:spPr>
          <a:xfrm>
            <a:off x="5131088" y="3856092"/>
            <a:ext cx="1925584" cy="276999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78D3">
                    <a:lumMod val="75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Application landing zones </a:t>
            </a:r>
          </a:p>
        </p:txBody>
      </p:sp>
      <p:sp>
        <p:nvSpPr>
          <p:cNvPr id="790" name="Rectangle: Rounded Corners 789">
            <a:extLst>
              <a:ext uri="{FF2B5EF4-FFF2-40B4-BE49-F238E27FC236}">
                <a16:creationId xmlns:a16="http://schemas.microsoft.com/office/drawing/2014/main" id="{812D6290-2C87-52F4-407D-A5EECD66B144}"/>
              </a:ext>
            </a:extLst>
          </p:cNvPr>
          <p:cNvSpPr/>
          <p:nvPr/>
        </p:nvSpPr>
        <p:spPr>
          <a:xfrm>
            <a:off x="5749210" y="2345428"/>
            <a:ext cx="2998434" cy="320042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3175" cap="flat" cmpd="sng" algn="ctr">
            <a:solidFill>
              <a:schemeClr val="bg1">
                <a:lumMod val="50000"/>
                <a:lumOff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Distribution and placement of application landing zone subscriptions under the right management group</a:t>
            </a:r>
          </a:p>
        </p:txBody>
      </p:sp>
      <p:grpSp>
        <p:nvGrpSpPr>
          <p:cNvPr id="791" name="gear" descr="gear, wrench, engineer">
            <a:extLst>
              <a:ext uri="{FF2B5EF4-FFF2-40B4-BE49-F238E27FC236}">
                <a16:creationId xmlns:a16="http://schemas.microsoft.com/office/drawing/2014/main" id="{A31FB441-A98E-2698-170F-45C4E4C1D1F1}"/>
              </a:ext>
            </a:extLst>
          </p:cNvPr>
          <p:cNvGrpSpPr/>
          <p:nvPr/>
        </p:nvGrpSpPr>
        <p:grpSpPr>
          <a:xfrm>
            <a:off x="5692456" y="2263994"/>
            <a:ext cx="174379" cy="180884"/>
            <a:chOff x="4166111" y="2873847"/>
            <a:chExt cx="498751" cy="424602"/>
          </a:xfrm>
        </p:grpSpPr>
        <p:sp>
          <p:nvSpPr>
            <p:cNvPr id="793" name="Freeform: Shape 792">
              <a:extLst>
                <a:ext uri="{FF2B5EF4-FFF2-40B4-BE49-F238E27FC236}">
                  <a16:creationId xmlns:a16="http://schemas.microsoft.com/office/drawing/2014/main" id="{6DE980C5-3814-2B46-5500-25275F9D431A}"/>
                </a:ext>
              </a:extLst>
            </p:cNvPr>
            <p:cNvSpPr/>
            <p:nvPr/>
          </p:nvSpPr>
          <p:spPr>
            <a:xfrm>
              <a:off x="4166111" y="2873847"/>
              <a:ext cx="498751" cy="424602"/>
            </a:xfrm>
            <a:custGeom>
              <a:avLst/>
              <a:gdLst>
                <a:gd name="connsiteX0" fmla="*/ 499635 w 498751"/>
                <a:gd name="connsiteY0" fmla="*/ 277035 h 498751"/>
                <a:gd name="connsiteX1" fmla="*/ 499635 w 498751"/>
                <a:gd name="connsiteY1" fmla="*/ 224623 h 498751"/>
                <a:gd name="connsiteX2" fmla="*/ 445560 w 498751"/>
                <a:gd name="connsiteY2" fmla="*/ 224623 h 498751"/>
                <a:gd name="connsiteX3" fmla="*/ 407060 w 498751"/>
                <a:gd name="connsiteY3" fmla="*/ 131698 h 498751"/>
                <a:gd name="connsiteX4" fmla="*/ 445298 w 498751"/>
                <a:gd name="connsiteY4" fmla="*/ 93460 h 498751"/>
                <a:gd name="connsiteX5" fmla="*/ 408285 w 498751"/>
                <a:gd name="connsiteY5" fmla="*/ 56448 h 498751"/>
                <a:gd name="connsiteX6" fmla="*/ 370048 w 498751"/>
                <a:gd name="connsiteY6" fmla="*/ 94686 h 498751"/>
                <a:gd name="connsiteX7" fmla="*/ 277123 w 498751"/>
                <a:gd name="connsiteY7" fmla="*/ 56186 h 498751"/>
                <a:gd name="connsiteX8" fmla="*/ 277123 w 498751"/>
                <a:gd name="connsiteY8" fmla="*/ 2111 h 498751"/>
                <a:gd name="connsiteX9" fmla="*/ 224710 w 498751"/>
                <a:gd name="connsiteY9" fmla="*/ 2111 h 498751"/>
                <a:gd name="connsiteX10" fmla="*/ 224710 w 498751"/>
                <a:gd name="connsiteY10" fmla="*/ 56186 h 498751"/>
                <a:gd name="connsiteX11" fmla="*/ 131785 w 498751"/>
                <a:gd name="connsiteY11" fmla="*/ 94686 h 498751"/>
                <a:gd name="connsiteX12" fmla="*/ 93548 w 498751"/>
                <a:gd name="connsiteY12" fmla="*/ 56448 h 498751"/>
                <a:gd name="connsiteX13" fmla="*/ 56536 w 498751"/>
                <a:gd name="connsiteY13" fmla="*/ 93460 h 498751"/>
                <a:gd name="connsiteX14" fmla="*/ 94773 w 498751"/>
                <a:gd name="connsiteY14" fmla="*/ 131698 h 498751"/>
                <a:gd name="connsiteX15" fmla="*/ 56273 w 498751"/>
                <a:gd name="connsiteY15" fmla="*/ 224623 h 498751"/>
                <a:gd name="connsiteX16" fmla="*/ 2111 w 498751"/>
                <a:gd name="connsiteY16" fmla="*/ 224623 h 498751"/>
                <a:gd name="connsiteX17" fmla="*/ 2111 w 498751"/>
                <a:gd name="connsiteY17" fmla="*/ 277035 h 498751"/>
                <a:gd name="connsiteX18" fmla="*/ 56186 w 498751"/>
                <a:gd name="connsiteY18" fmla="*/ 277035 h 498751"/>
                <a:gd name="connsiteX19" fmla="*/ 112010 w 498751"/>
                <a:gd name="connsiteY19" fmla="*/ 389735 h 498751"/>
                <a:gd name="connsiteX20" fmla="*/ 224710 w 498751"/>
                <a:gd name="connsiteY20" fmla="*/ 445560 h 498751"/>
                <a:gd name="connsiteX21" fmla="*/ 224710 w 498751"/>
                <a:gd name="connsiteY21" fmla="*/ 499635 h 498751"/>
                <a:gd name="connsiteX22" fmla="*/ 277123 w 498751"/>
                <a:gd name="connsiteY22" fmla="*/ 499635 h 498751"/>
                <a:gd name="connsiteX23" fmla="*/ 277123 w 498751"/>
                <a:gd name="connsiteY23" fmla="*/ 445560 h 498751"/>
                <a:gd name="connsiteX24" fmla="*/ 370048 w 498751"/>
                <a:gd name="connsiteY24" fmla="*/ 407060 h 498751"/>
                <a:gd name="connsiteX25" fmla="*/ 408285 w 498751"/>
                <a:gd name="connsiteY25" fmla="*/ 445298 h 498751"/>
                <a:gd name="connsiteX26" fmla="*/ 445298 w 498751"/>
                <a:gd name="connsiteY26" fmla="*/ 408285 h 498751"/>
                <a:gd name="connsiteX27" fmla="*/ 407060 w 498751"/>
                <a:gd name="connsiteY27" fmla="*/ 370048 h 498751"/>
                <a:gd name="connsiteX28" fmla="*/ 445560 w 498751"/>
                <a:gd name="connsiteY28" fmla="*/ 277123 h 498751"/>
                <a:gd name="connsiteX29" fmla="*/ 499635 w 498751"/>
                <a:gd name="connsiteY29" fmla="*/ 277123 h 498751"/>
                <a:gd name="connsiteX30" fmla="*/ 499635 w 498751"/>
                <a:gd name="connsiteY30" fmla="*/ 277035 h 498751"/>
                <a:gd name="connsiteX31" fmla="*/ 106848 w 498751"/>
                <a:gd name="connsiteY31" fmla="*/ 250873 h 498751"/>
                <a:gd name="connsiteX32" fmla="*/ 139573 w 498751"/>
                <a:gd name="connsiteY32" fmla="*/ 159523 h 498751"/>
                <a:gd name="connsiteX33" fmla="*/ 222786 w 498751"/>
                <a:gd name="connsiteY33" fmla="*/ 109648 h 498751"/>
                <a:gd name="connsiteX34" fmla="*/ 318773 w 498751"/>
                <a:gd name="connsiteY34" fmla="*/ 123910 h 498751"/>
                <a:gd name="connsiteX35" fmla="*/ 383960 w 498751"/>
                <a:gd name="connsiteY35" fmla="*/ 195835 h 498751"/>
                <a:gd name="connsiteX36" fmla="*/ 388685 w 498751"/>
                <a:gd name="connsiteY36" fmla="*/ 292785 h 498751"/>
                <a:gd name="connsiteX37" fmla="*/ 330848 w 498751"/>
                <a:gd name="connsiteY37" fmla="*/ 370748 h 498751"/>
                <a:gd name="connsiteX38" fmla="*/ 236698 w 498751"/>
                <a:gd name="connsiteY38" fmla="*/ 394285 h 498751"/>
                <a:gd name="connsiteX39" fmla="*/ 148936 w 498751"/>
                <a:gd name="connsiteY39" fmla="*/ 352810 h 498751"/>
                <a:gd name="connsiteX40" fmla="*/ 117610 w 498751"/>
                <a:gd name="connsiteY40" fmla="*/ 306085 h 498751"/>
                <a:gd name="connsiteX41" fmla="*/ 106848 w 498751"/>
                <a:gd name="connsiteY41" fmla="*/ 250873 h 498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498751" h="498751">
                  <a:moveTo>
                    <a:pt x="499635" y="277035"/>
                  </a:moveTo>
                  <a:lnTo>
                    <a:pt x="499635" y="224623"/>
                  </a:lnTo>
                  <a:lnTo>
                    <a:pt x="445560" y="224623"/>
                  </a:lnTo>
                  <a:cubicBezTo>
                    <a:pt x="441098" y="190848"/>
                    <a:pt x="427798" y="158823"/>
                    <a:pt x="407060" y="131698"/>
                  </a:cubicBezTo>
                  <a:lnTo>
                    <a:pt x="445298" y="93460"/>
                  </a:lnTo>
                  <a:lnTo>
                    <a:pt x="408285" y="56448"/>
                  </a:lnTo>
                  <a:lnTo>
                    <a:pt x="370048" y="94686"/>
                  </a:lnTo>
                  <a:cubicBezTo>
                    <a:pt x="342923" y="73948"/>
                    <a:pt x="310898" y="60648"/>
                    <a:pt x="277123" y="56186"/>
                  </a:cubicBezTo>
                  <a:lnTo>
                    <a:pt x="277123" y="2111"/>
                  </a:lnTo>
                  <a:lnTo>
                    <a:pt x="224710" y="2111"/>
                  </a:lnTo>
                  <a:lnTo>
                    <a:pt x="224710" y="56186"/>
                  </a:lnTo>
                  <a:cubicBezTo>
                    <a:pt x="190935" y="60648"/>
                    <a:pt x="158911" y="73948"/>
                    <a:pt x="131785" y="94686"/>
                  </a:cubicBezTo>
                  <a:lnTo>
                    <a:pt x="93548" y="56448"/>
                  </a:lnTo>
                  <a:lnTo>
                    <a:pt x="56536" y="93460"/>
                  </a:lnTo>
                  <a:lnTo>
                    <a:pt x="94773" y="131698"/>
                  </a:lnTo>
                  <a:cubicBezTo>
                    <a:pt x="74036" y="158823"/>
                    <a:pt x="60736" y="190848"/>
                    <a:pt x="56273" y="224623"/>
                  </a:cubicBezTo>
                  <a:lnTo>
                    <a:pt x="2111" y="224623"/>
                  </a:lnTo>
                  <a:lnTo>
                    <a:pt x="2111" y="277035"/>
                  </a:lnTo>
                  <a:lnTo>
                    <a:pt x="56186" y="277035"/>
                  </a:lnTo>
                  <a:cubicBezTo>
                    <a:pt x="61961" y="319648"/>
                    <a:pt x="81561" y="359285"/>
                    <a:pt x="112010" y="389735"/>
                  </a:cubicBezTo>
                  <a:cubicBezTo>
                    <a:pt x="142461" y="420185"/>
                    <a:pt x="182011" y="439785"/>
                    <a:pt x="224710" y="445560"/>
                  </a:cubicBezTo>
                  <a:lnTo>
                    <a:pt x="224710" y="499635"/>
                  </a:lnTo>
                  <a:lnTo>
                    <a:pt x="277123" y="499635"/>
                  </a:lnTo>
                  <a:lnTo>
                    <a:pt x="277123" y="445560"/>
                  </a:lnTo>
                  <a:cubicBezTo>
                    <a:pt x="310898" y="441098"/>
                    <a:pt x="342923" y="427798"/>
                    <a:pt x="370048" y="407060"/>
                  </a:cubicBezTo>
                  <a:lnTo>
                    <a:pt x="408285" y="445298"/>
                  </a:lnTo>
                  <a:lnTo>
                    <a:pt x="445298" y="408285"/>
                  </a:lnTo>
                  <a:lnTo>
                    <a:pt x="407060" y="370048"/>
                  </a:lnTo>
                  <a:cubicBezTo>
                    <a:pt x="427798" y="342923"/>
                    <a:pt x="441098" y="310898"/>
                    <a:pt x="445560" y="277123"/>
                  </a:cubicBezTo>
                  <a:lnTo>
                    <a:pt x="499635" y="277123"/>
                  </a:lnTo>
                  <a:lnTo>
                    <a:pt x="499635" y="277035"/>
                  </a:lnTo>
                  <a:close/>
                  <a:moveTo>
                    <a:pt x="106848" y="250873"/>
                  </a:moveTo>
                  <a:cubicBezTo>
                    <a:pt x="106848" y="217535"/>
                    <a:pt x="118398" y="185248"/>
                    <a:pt x="139573" y="159523"/>
                  </a:cubicBezTo>
                  <a:cubicBezTo>
                    <a:pt x="160748" y="133798"/>
                    <a:pt x="190148" y="116123"/>
                    <a:pt x="222786" y="109648"/>
                  </a:cubicBezTo>
                  <a:cubicBezTo>
                    <a:pt x="255423" y="103173"/>
                    <a:pt x="289373" y="108161"/>
                    <a:pt x="318773" y="123910"/>
                  </a:cubicBezTo>
                  <a:cubicBezTo>
                    <a:pt x="348173" y="139573"/>
                    <a:pt x="371185" y="165035"/>
                    <a:pt x="383960" y="195835"/>
                  </a:cubicBezTo>
                  <a:cubicBezTo>
                    <a:pt x="396735" y="226635"/>
                    <a:pt x="398397" y="260848"/>
                    <a:pt x="388685" y="292785"/>
                  </a:cubicBezTo>
                  <a:cubicBezTo>
                    <a:pt x="378973" y="324635"/>
                    <a:pt x="358585" y="352197"/>
                    <a:pt x="330848" y="370748"/>
                  </a:cubicBezTo>
                  <a:cubicBezTo>
                    <a:pt x="303110" y="389298"/>
                    <a:pt x="269860" y="397610"/>
                    <a:pt x="236698" y="394285"/>
                  </a:cubicBezTo>
                  <a:cubicBezTo>
                    <a:pt x="203535" y="391048"/>
                    <a:pt x="172560" y="376347"/>
                    <a:pt x="148936" y="352810"/>
                  </a:cubicBezTo>
                  <a:cubicBezTo>
                    <a:pt x="135548" y="339510"/>
                    <a:pt x="124873" y="323585"/>
                    <a:pt x="117610" y="306085"/>
                  </a:cubicBezTo>
                  <a:cubicBezTo>
                    <a:pt x="110523" y="288498"/>
                    <a:pt x="106761" y="269773"/>
                    <a:pt x="106848" y="250873"/>
                  </a:cubicBezTo>
                  <a:close/>
                </a:path>
              </a:pathLst>
            </a:custGeom>
            <a:solidFill>
              <a:srgbClr val="50E6FF"/>
            </a:solidFill>
            <a:ln w="515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794" name="Freeform: Shape 793">
              <a:extLst>
                <a:ext uri="{FF2B5EF4-FFF2-40B4-BE49-F238E27FC236}">
                  <a16:creationId xmlns:a16="http://schemas.microsoft.com/office/drawing/2014/main" id="{5A83D1DB-EC03-4FA5-EE37-B72A5976C646}"/>
                </a:ext>
              </a:extLst>
            </p:cNvPr>
            <p:cNvSpPr/>
            <p:nvPr/>
          </p:nvSpPr>
          <p:spPr>
            <a:xfrm>
              <a:off x="4180641" y="3008884"/>
              <a:ext cx="348087" cy="289565"/>
            </a:xfrm>
            <a:custGeom>
              <a:avLst/>
              <a:gdLst>
                <a:gd name="connsiteX0" fmla="*/ 286398 w 348086"/>
                <a:gd name="connsiteY0" fmla="*/ 124333 h 348086"/>
                <a:gd name="connsiteX1" fmla="*/ 226548 w 348086"/>
                <a:gd name="connsiteY1" fmla="*/ 64483 h 348086"/>
                <a:gd name="connsiteX2" fmla="*/ 280448 w 348086"/>
                <a:gd name="connsiteY2" fmla="*/ 10583 h 348086"/>
                <a:gd name="connsiteX3" fmla="*/ 216923 w 348086"/>
                <a:gd name="connsiteY3" fmla="*/ 4108 h 348086"/>
                <a:gd name="connsiteX4" fmla="*/ 160310 w 348086"/>
                <a:gd name="connsiteY4" fmla="*/ 33683 h 348086"/>
                <a:gd name="connsiteX5" fmla="*/ 129335 w 348086"/>
                <a:gd name="connsiteY5" fmla="*/ 89508 h 348086"/>
                <a:gd name="connsiteX6" fmla="*/ 134235 w 348086"/>
                <a:gd name="connsiteY6" fmla="*/ 153121 h 348086"/>
                <a:gd name="connsiteX7" fmla="*/ 15236 w 348086"/>
                <a:gd name="connsiteY7" fmla="*/ 272121 h 348086"/>
                <a:gd name="connsiteX8" fmla="*/ 2111 w 348086"/>
                <a:gd name="connsiteY8" fmla="*/ 303883 h 348086"/>
                <a:gd name="connsiteX9" fmla="*/ 15236 w 348086"/>
                <a:gd name="connsiteY9" fmla="*/ 335645 h 348086"/>
                <a:gd name="connsiteX10" fmla="*/ 46998 w 348086"/>
                <a:gd name="connsiteY10" fmla="*/ 348770 h 348086"/>
                <a:gd name="connsiteX11" fmla="*/ 78760 w 348086"/>
                <a:gd name="connsiteY11" fmla="*/ 335645 h 348086"/>
                <a:gd name="connsiteX12" fmla="*/ 197760 w 348086"/>
                <a:gd name="connsiteY12" fmla="*/ 216645 h 348086"/>
                <a:gd name="connsiteX13" fmla="*/ 261373 w 348086"/>
                <a:gd name="connsiteY13" fmla="*/ 221546 h 348086"/>
                <a:gd name="connsiteX14" fmla="*/ 317198 w 348086"/>
                <a:gd name="connsiteY14" fmla="*/ 190571 h 348086"/>
                <a:gd name="connsiteX15" fmla="*/ 346773 w 348086"/>
                <a:gd name="connsiteY15" fmla="*/ 134045 h 348086"/>
                <a:gd name="connsiteX16" fmla="*/ 340298 w 348086"/>
                <a:gd name="connsiteY16" fmla="*/ 70521 h 348086"/>
                <a:gd name="connsiteX17" fmla="*/ 286398 w 348086"/>
                <a:gd name="connsiteY17" fmla="*/ 124333 h 348086"/>
                <a:gd name="connsiteX18" fmla="*/ 63011 w 348086"/>
                <a:gd name="connsiteY18" fmla="*/ 319633 h 348086"/>
                <a:gd name="connsiteX19" fmla="*/ 51548 w 348086"/>
                <a:gd name="connsiteY19" fmla="*/ 325758 h 348086"/>
                <a:gd name="connsiteX20" fmla="*/ 38598 w 348086"/>
                <a:gd name="connsiteY20" fmla="*/ 324445 h 348086"/>
                <a:gd name="connsiteX21" fmla="*/ 28536 w 348086"/>
                <a:gd name="connsiteY21" fmla="*/ 316220 h 348086"/>
                <a:gd name="connsiteX22" fmla="*/ 24773 w 348086"/>
                <a:gd name="connsiteY22" fmla="*/ 303795 h 348086"/>
                <a:gd name="connsiteX23" fmla="*/ 28536 w 348086"/>
                <a:gd name="connsiteY23" fmla="*/ 291371 h 348086"/>
                <a:gd name="connsiteX24" fmla="*/ 38598 w 348086"/>
                <a:gd name="connsiteY24" fmla="*/ 283146 h 348086"/>
                <a:gd name="connsiteX25" fmla="*/ 51548 w 348086"/>
                <a:gd name="connsiteY25" fmla="*/ 281833 h 348086"/>
                <a:gd name="connsiteX26" fmla="*/ 63011 w 348086"/>
                <a:gd name="connsiteY26" fmla="*/ 287958 h 348086"/>
                <a:gd name="connsiteX27" fmla="*/ 69573 w 348086"/>
                <a:gd name="connsiteY27" fmla="*/ 303795 h 348086"/>
                <a:gd name="connsiteX28" fmla="*/ 63011 w 348086"/>
                <a:gd name="connsiteY28" fmla="*/ 319633 h 348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48086" h="348086">
                  <a:moveTo>
                    <a:pt x="286398" y="124333"/>
                  </a:moveTo>
                  <a:lnTo>
                    <a:pt x="226548" y="64483"/>
                  </a:lnTo>
                  <a:lnTo>
                    <a:pt x="280448" y="10583"/>
                  </a:lnTo>
                  <a:cubicBezTo>
                    <a:pt x="260410" y="2271"/>
                    <a:pt x="238273" y="-4"/>
                    <a:pt x="216923" y="4108"/>
                  </a:cubicBezTo>
                  <a:cubicBezTo>
                    <a:pt x="195573" y="8221"/>
                    <a:pt x="175885" y="18458"/>
                    <a:pt x="160310" y="33683"/>
                  </a:cubicBezTo>
                  <a:cubicBezTo>
                    <a:pt x="144735" y="48821"/>
                    <a:pt x="133973" y="68246"/>
                    <a:pt x="129335" y="89508"/>
                  </a:cubicBezTo>
                  <a:cubicBezTo>
                    <a:pt x="124698" y="110771"/>
                    <a:pt x="126448" y="132908"/>
                    <a:pt x="134235" y="153121"/>
                  </a:cubicBezTo>
                  <a:lnTo>
                    <a:pt x="15236" y="272121"/>
                  </a:lnTo>
                  <a:cubicBezTo>
                    <a:pt x="6836" y="280520"/>
                    <a:pt x="2111" y="291983"/>
                    <a:pt x="2111" y="303883"/>
                  </a:cubicBezTo>
                  <a:cubicBezTo>
                    <a:pt x="2111" y="315783"/>
                    <a:pt x="6836" y="327158"/>
                    <a:pt x="15236" y="335645"/>
                  </a:cubicBezTo>
                  <a:cubicBezTo>
                    <a:pt x="23636" y="344046"/>
                    <a:pt x="35098" y="348770"/>
                    <a:pt x="46998" y="348770"/>
                  </a:cubicBezTo>
                  <a:cubicBezTo>
                    <a:pt x="58898" y="348770"/>
                    <a:pt x="70273" y="344046"/>
                    <a:pt x="78760" y="335645"/>
                  </a:cubicBezTo>
                  <a:lnTo>
                    <a:pt x="197760" y="216645"/>
                  </a:lnTo>
                  <a:cubicBezTo>
                    <a:pt x="218060" y="224520"/>
                    <a:pt x="240110" y="226183"/>
                    <a:pt x="261373" y="221546"/>
                  </a:cubicBezTo>
                  <a:cubicBezTo>
                    <a:pt x="282635" y="216908"/>
                    <a:pt x="301973" y="206146"/>
                    <a:pt x="317198" y="190571"/>
                  </a:cubicBezTo>
                  <a:cubicBezTo>
                    <a:pt x="332335" y="174996"/>
                    <a:pt x="342660" y="155308"/>
                    <a:pt x="346773" y="134045"/>
                  </a:cubicBezTo>
                  <a:cubicBezTo>
                    <a:pt x="350885" y="112696"/>
                    <a:pt x="348610" y="90646"/>
                    <a:pt x="340298" y="70521"/>
                  </a:cubicBezTo>
                  <a:lnTo>
                    <a:pt x="286398" y="124333"/>
                  </a:lnTo>
                  <a:close/>
                  <a:moveTo>
                    <a:pt x="63011" y="319633"/>
                  </a:moveTo>
                  <a:cubicBezTo>
                    <a:pt x="59861" y="322783"/>
                    <a:pt x="55835" y="324883"/>
                    <a:pt x="51548" y="325758"/>
                  </a:cubicBezTo>
                  <a:cubicBezTo>
                    <a:pt x="47173" y="326633"/>
                    <a:pt x="42710" y="326196"/>
                    <a:pt x="38598" y="324445"/>
                  </a:cubicBezTo>
                  <a:cubicBezTo>
                    <a:pt x="34486" y="322783"/>
                    <a:pt x="30986" y="319896"/>
                    <a:pt x="28536" y="316220"/>
                  </a:cubicBezTo>
                  <a:cubicBezTo>
                    <a:pt x="26086" y="312545"/>
                    <a:pt x="24773" y="308170"/>
                    <a:pt x="24773" y="303795"/>
                  </a:cubicBezTo>
                  <a:cubicBezTo>
                    <a:pt x="24773" y="299333"/>
                    <a:pt x="26086" y="295045"/>
                    <a:pt x="28536" y="291371"/>
                  </a:cubicBezTo>
                  <a:cubicBezTo>
                    <a:pt x="30986" y="287696"/>
                    <a:pt x="34486" y="284808"/>
                    <a:pt x="38598" y="283146"/>
                  </a:cubicBezTo>
                  <a:cubicBezTo>
                    <a:pt x="42710" y="281483"/>
                    <a:pt x="47173" y="281046"/>
                    <a:pt x="51548" y="281833"/>
                  </a:cubicBezTo>
                  <a:cubicBezTo>
                    <a:pt x="55923" y="282708"/>
                    <a:pt x="59861" y="284808"/>
                    <a:pt x="63011" y="287958"/>
                  </a:cubicBezTo>
                  <a:cubicBezTo>
                    <a:pt x="67211" y="292158"/>
                    <a:pt x="69573" y="297846"/>
                    <a:pt x="69573" y="303795"/>
                  </a:cubicBezTo>
                  <a:cubicBezTo>
                    <a:pt x="69573" y="309746"/>
                    <a:pt x="67211" y="315433"/>
                    <a:pt x="63011" y="319633"/>
                  </a:cubicBezTo>
                  <a:close/>
                </a:path>
              </a:pathLst>
            </a:custGeom>
            <a:solidFill>
              <a:srgbClr val="0078D4"/>
            </a:solidFill>
            <a:ln w="515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cxnSp>
        <p:nvCxnSpPr>
          <p:cNvPr id="1051" name="Straight Connector 1050">
            <a:extLst>
              <a:ext uri="{FF2B5EF4-FFF2-40B4-BE49-F238E27FC236}">
                <a16:creationId xmlns:a16="http://schemas.microsoft.com/office/drawing/2014/main" id="{7646DA7A-4A90-29ED-B8FB-75B219D9FB30}"/>
              </a:ext>
            </a:extLst>
          </p:cNvPr>
          <p:cNvCxnSpPr>
            <a:cxnSpLocks/>
          </p:cNvCxnSpPr>
          <p:nvPr/>
        </p:nvCxnSpPr>
        <p:spPr>
          <a:xfrm>
            <a:off x="6107613" y="2041403"/>
            <a:ext cx="0" cy="327341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DFC84829-2458-6961-4868-7CD08F4CC20A}"/>
              </a:ext>
            </a:extLst>
          </p:cNvPr>
          <p:cNvSpPr/>
          <p:nvPr/>
        </p:nvSpPr>
        <p:spPr>
          <a:xfrm>
            <a:off x="8690038" y="1271666"/>
            <a:ext cx="1021645" cy="340343"/>
          </a:xfrm>
          <a:prstGeom prst="roundRect">
            <a:avLst>
              <a:gd name="adj" fmla="val 26121"/>
            </a:avLst>
          </a:prstGeom>
          <a:solidFill>
            <a:srgbClr val="FFFFFF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Decommissioned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D3D6D7E3-678C-53DE-D0F5-3536495BD32A}"/>
              </a:ext>
            </a:extLst>
          </p:cNvPr>
          <p:cNvSpPr/>
          <p:nvPr/>
        </p:nvSpPr>
        <p:spPr>
          <a:xfrm>
            <a:off x="9807919" y="1271666"/>
            <a:ext cx="679478" cy="340343"/>
          </a:xfrm>
          <a:prstGeom prst="roundRect">
            <a:avLst>
              <a:gd name="adj" fmla="val 26121"/>
            </a:avLst>
          </a:prstGeom>
          <a:solidFill>
            <a:srgbClr val="FFFFFF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Sandbox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02830C5E-2962-3F7F-E135-AA4E8CBB4E26}"/>
              </a:ext>
            </a:extLst>
          </p:cNvPr>
          <p:cNvCxnSpPr>
            <a:cxnSpLocks/>
          </p:cNvCxnSpPr>
          <p:nvPr/>
        </p:nvCxnSpPr>
        <p:spPr>
          <a:xfrm>
            <a:off x="7875762" y="1139869"/>
            <a:ext cx="2271896" cy="0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96" name="Straight Connector 895">
            <a:extLst>
              <a:ext uri="{FF2B5EF4-FFF2-40B4-BE49-F238E27FC236}">
                <a16:creationId xmlns:a16="http://schemas.microsoft.com/office/drawing/2014/main" id="{7473C2EC-A7DA-FB7E-92E1-8E724208A212}"/>
              </a:ext>
            </a:extLst>
          </p:cNvPr>
          <p:cNvCxnSpPr>
            <a:cxnSpLocks/>
          </p:cNvCxnSpPr>
          <p:nvPr/>
        </p:nvCxnSpPr>
        <p:spPr>
          <a:xfrm>
            <a:off x="10147658" y="1139477"/>
            <a:ext cx="0" cy="135365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01" name="Straight Connector 900">
            <a:extLst>
              <a:ext uri="{FF2B5EF4-FFF2-40B4-BE49-F238E27FC236}">
                <a16:creationId xmlns:a16="http://schemas.microsoft.com/office/drawing/2014/main" id="{D3D4034B-75CD-2BE6-A310-60DC65540939}"/>
              </a:ext>
            </a:extLst>
          </p:cNvPr>
          <p:cNvCxnSpPr>
            <a:cxnSpLocks/>
            <a:endCxn id="8" idx="0"/>
          </p:cNvCxnSpPr>
          <p:nvPr/>
        </p:nvCxnSpPr>
        <p:spPr>
          <a:xfrm>
            <a:off x="9198397" y="1139477"/>
            <a:ext cx="2464" cy="132189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521" name="Group 520">
            <a:extLst>
              <a:ext uri="{FF2B5EF4-FFF2-40B4-BE49-F238E27FC236}">
                <a16:creationId xmlns:a16="http://schemas.microsoft.com/office/drawing/2014/main" id="{CEFCA966-088B-6A52-9560-223F8D06BA58}"/>
              </a:ext>
            </a:extLst>
          </p:cNvPr>
          <p:cNvGrpSpPr/>
          <p:nvPr/>
        </p:nvGrpSpPr>
        <p:grpSpPr>
          <a:xfrm>
            <a:off x="9084097" y="2344516"/>
            <a:ext cx="307235" cy="228600"/>
            <a:chOff x="498603" y="346381"/>
            <a:chExt cx="307235" cy="228600"/>
          </a:xfrm>
        </p:grpSpPr>
        <p:sp>
          <p:nvSpPr>
            <p:cNvPr id="523" name="Oval 522">
              <a:extLst>
                <a:ext uri="{FF2B5EF4-FFF2-40B4-BE49-F238E27FC236}">
                  <a16:creationId xmlns:a16="http://schemas.microsoft.com/office/drawing/2014/main" id="{2C7E085F-C3CF-D7C4-3794-0E8B12DB0C6A}"/>
                </a:ext>
              </a:extLst>
            </p:cNvPr>
            <p:cNvSpPr/>
            <p:nvPr/>
          </p:nvSpPr>
          <p:spPr>
            <a:xfrm>
              <a:off x="622958" y="358287"/>
              <a:ext cx="182880" cy="182880"/>
            </a:xfrm>
            <a:prstGeom prst="ellipse">
              <a:avLst/>
            </a:prstGeom>
            <a:solidFill>
              <a:srgbClr val="FFFFFF"/>
            </a:solidFill>
            <a:ln w="19050">
              <a:solidFill>
                <a:schemeClr val="accent5">
                  <a:lumMod val="60000"/>
                  <a:lumOff val="40000"/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sp>
          <p:nvSpPr>
            <p:cNvPr id="526" name="Oval 525">
              <a:extLst>
                <a:ext uri="{FF2B5EF4-FFF2-40B4-BE49-F238E27FC236}">
                  <a16:creationId xmlns:a16="http://schemas.microsoft.com/office/drawing/2014/main" id="{94D2B43D-936B-DF9E-8CB9-D53FC3B5C0FB}"/>
                </a:ext>
              </a:extLst>
            </p:cNvPr>
            <p:cNvSpPr/>
            <p:nvPr/>
          </p:nvSpPr>
          <p:spPr>
            <a:xfrm>
              <a:off x="567423" y="355906"/>
              <a:ext cx="201168" cy="201168"/>
            </a:xfrm>
            <a:prstGeom prst="ellipse">
              <a:avLst/>
            </a:prstGeom>
            <a:solidFill>
              <a:srgbClr val="FFFFFF">
                <a:alpha val="75000"/>
              </a:srgbClr>
            </a:solidFill>
            <a:ln w="1905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grpSp>
          <p:nvGrpSpPr>
            <p:cNvPr id="527" name="Group 526">
              <a:extLst>
                <a:ext uri="{FF2B5EF4-FFF2-40B4-BE49-F238E27FC236}">
                  <a16:creationId xmlns:a16="http://schemas.microsoft.com/office/drawing/2014/main" id="{BA40B4BC-2510-5FB7-AD1A-B53ED5784686}"/>
                </a:ext>
              </a:extLst>
            </p:cNvPr>
            <p:cNvGrpSpPr/>
            <p:nvPr/>
          </p:nvGrpSpPr>
          <p:grpSpPr>
            <a:xfrm>
              <a:off x="498603" y="346381"/>
              <a:ext cx="228600" cy="228600"/>
              <a:chOff x="514478" y="355906"/>
              <a:chExt cx="228600" cy="228600"/>
            </a:xfrm>
          </p:grpSpPr>
          <p:sp>
            <p:nvSpPr>
              <p:cNvPr id="529" name="Oval 528">
                <a:extLst>
                  <a:ext uri="{FF2B5EF4-FFF2-40B4-BE49-F238E27FC236}">
                    <a16:creationId xmlns:a16="http://schemas.microsoft.com/office/drawing/2014/main" id="{CCD92B43-A642-5331-A3CC-4737F93680E6}"/>
                  </a:ext>
                </a:extLst>
              </p:cNvPr>
              <p:cNvSpPr/>
              <p:nvPr/>
            </p:nvSpPr>
            <p:spPr>
              <a:xfrm>
                <a:off x="514478" y="355906"/>
                <a:ext cx="228600" cy="228600"/>
              </a:xfrm>
              <a:prstGeom prst="ellipse">
                <a:avLst/>
              </a:prstGeom>
              <a:solidFill>
                <a:srgbClr val="FFFFFF"/>
              </a:solidFill>
              <a:ln w="1905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endParaRPr>
              </a:p>
            </p:txBody>
          </p:sp>
          <p:pic>
            <p:nvPicPr>
              <p:cNvPr id="532" name="Picture 531">
                <a:extLst>
                  <a:ext uri="{FF2B5EF4-FFF2-40B4-BE49-F238E27FC236}">
                    <a16:creationId xmlns:a16="http://schemas.microsoft.com/office/drawing/2014/main" id="{1F16BAFA-2254-B6C3-0824-C07A494DA6B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 flipH="1">
                <a:off x="567423" y="373010"/>
                <a:ext cx="128275" cy="199320"/>
              </a:xfrm>
              <a:prstGeom prst="rect">
                <a:avLst/>
              </a:prstGeom>
            </p:spPr>
          </p:pic>
        </p:grpSp>
      </p:grpSp>
      <p:cxnSp>
        <p:nvCxnSpPr>
          <p:cNvPr id="533" name="Straight Connector 532">
            <a:extLst>
              <a:ext uri="{FF2B5EF4-FFF2-40B4-BE49-F238E27FC236}">
                <a16:creationId xmlns:a16="http://schemas.microsoft.com/office/drawing/2014/main" id="{4F7D914A-D468-6588-71C5-D9810690E754}"/>
              </a:ext>
            </a:extLst>
          </p:cNvPr>
          <p:cNvCxnSpPr>
            <a:cxnSpLocks/>
            <a:stCxn id="8" idx="2"/>
            <a:endCxn id="529" idx="0"/>
          </p:cNvCxnSpPr>
          <p:nvPr/>
        </p:nvCxnSpPr>
        <p:spPr>
          <a:xfrm flipH="1">
            <a:off x="9198397" y="1612009"/>
            <a:ext cx="2464" cy="732507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535" name="Group 534">
            <a:extLst>
              <a:ext uri="{FF2B5EF4-FFF2-40B4-BE49-F238E27FC236}">
                <a16:creationId xmlns:a16="http://schemas.microsoft.com/office/drawing/2014/main" id="{D22EC1C1-35AE-E9F1-0B95-9A1CF3CEEC94}"/>
              </a:ext>
            </a:extLst>
          </p:cNvPr>
          <p:cNvGrpSpPr/>
          <p:nvPr/>
        </p:nvGrpSpPr>
        <p:grpSpPr>
          <a:xfrm>
            <a:off x="10034200" y="2344516"/>
            <a:ext cx="307235" cy="228600"/>
            <a:chOff x="498603" y="346381"/>
            <a:chExt cx="307235" cy="228600"/>
          </a:xfrm>
        </p:grpSpPr>
        <p:sp>
          <p:nvSpPr>
            <p:cNvPr id="536" name="Oval 535">
              <a:extLst>
                <a:ext uri="{FF2B5EF4-FFF2-40B4-BE49-F238E27FC236}">
                  <a16:creationId xmlns:a16="http://schemas.microsoft.com/office/drawing/2014/main" id="{219647CB-F097-D7BC-B410-5A9C08B2E929}"/>
                </a:ext>
              </a:extLst>
            </p:cNvPr>
            <p:cNvSpPr/>
            <p:nvPr/>
          </p:nvSpPr>
          <p:spPr>
            <a:xfrm>
              <a:off x="622958" y="358287"/>
              <a:ext cx="182880" cy="182880"/>
            </a:xfrm>
            <a:prstGeom prst="ellipse">
              <a:avLst/>
            </a:prstGeom>
            <a:solidFill>
              <a:srgbClr val="FFFFFF"/>
            </a:solidFill>
            <a:ln w="19050">
              <a:solidFill>
                <a:schemeClr val="accent5">
                  <a:lumMod val="60000"/>
                  <a:lumOff val="40000"/>
                  <a:alpha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sp>
          <p:nvSpPr>
            <p:cNvPr id="537" name="Oval 536">
              <a:extLst>
                <a:ext uri="{FF2B5EF4-FFF2-40B4-BE49-F238E27FC236}">
                  <a16:creationId xmlns:a16="http://schemas.microsoft.com/office/drawing/2014/main" id="{BDB42241-A3AE-F58A-F49F-48AF2CAAECFB}"/>
                </a:ext>
              </a:extLst>
            </p:cNvPr>
            <p:cNvSpPr/>
            <p:nvPr/>
          </p:nvSpPr>
          <p:spPr>
            <a:xfrm>
              <a:off x="567423" y="355906"/>
              <a:ext cx="201168" cy="201168"/>
            </a:xfrm>
            <a:prstGeom prst="ellipse">
              <a:avLst/>
            </a:prstGeom>
            <a:solidFill>
              <a:srgbClr val="FFFFFF">
                <a:alpha val="75000"/>
              </a:srgbClr>
            </a:solidFill>
            <a:ln w="1905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grpSp>
          <p:nvGrpSpPr>
            <p:cNvPr id="538" name="Group 537">
              <a:extLst>
                <a:ext uri="{FF2B5EF4-FFF2-40B4-BE49-F238E27FC236}">
                  <a16:creationId xmlns:a16="http://schemas.microsoft.com/office/drawing/2014/main" id="{2C63FDA7-6DB3-3D6C-D9C4-632418868935}"/>
                </a:ext>
              </a:extLst>
            </p:cNvPr>
            <p:cNvGrpSpPr/>
            <p:nvPr/>
          </p:nvGrpSpPr>
          <p:grpSpPr>
            <a:xfrm>
              <a:off x="498603" y="346381"/>
              <a:ext cx="228600" cy="228600"/>
              <a:chOff x="514478" y="355906"/>
              <a:chExt cx="228600" cy="228600"/>
            </a:xfrm>
          </p:grpSpPr>
          <p:sp>
            <p:nvSpPr>
              <p:cNvPr id="539" name="Oval 538">
                <a:extLst>
                  <a:ext uri="{FF2B5EF4-FFF2-40B4-BE49-F238E27FC236}">
                    <a16:creationId xmlns:a16="http://schemas.microsoft.com/office/drawing/2014/main" id="{7588C334-AE7B-A5D0-57EE-8ECA97F6EAA3}"/>
                  </a:ext>
                </a:extLst>
              </p:cNvPr>
              <p:cNvSpPr/>
              <p:nvPr/>
            </p:nvSpPr>
            <p:spPr>
              <a:xfrm>
                <a:off x="514478" y="355906"/>
                <a:ext cx="228600" cy="228600"/>
              </a:xfrm>
              <a:prstGeom prst="ellipse">
                <a:avLst/>
              </a:prstGeom>
              <a:solidFill>
                <a:srgbClr val="FFFFFF"/>
              </a:solidFill>
              <a:ln w="1905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endParaRPr>
              </a:p>
            </p:txBody>
          </p:sp>
          <p:pic>
            <p:nvPicPr>
              <p:cNvPr id="540" name="Picture 539">
                <a:extLst>
                  <a:ext uri="{FF2B5EF4-FFF2-40B4-BE49-F238E27FC236}">
                    <a16:creationId xmlns:a16="http://schemas.microsoft.com/office/drawing/2014/main" id="{80662CF8-9AD8-8DDD-FAD9-7DAAB3FC2FD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 flipH="1">
                <a:off x="567423" y="373010"/>
                <a:ext cx="128275" cy="199320"/>
              </a:xfrm>
              <a:prstGeom prst="rect">
                <a:avLst/>
              </a:prstGeom>
            </p:spPr>
          </p:pic>
        </p:grpSp>
      </p:grpSp>
      <p:cxnSp>
        <p:nvCxnSpPr>
          <p:cNvPr id="541" name="Straight Connector 540">
            <a:extLst>
              <a:ext uri="{FF2B5EF4-FFF2-40B4-BE49-F238E27FC236}">
                <a16:creationId xmlns:a16="http://schemas.microsoft.com/office/drawing/2014/main" id="{7D8DED8C-D186-B245-ED08-7762A8B9FF5A}"/>
              </a:ext>
            </a:extLst>
          </p:cNvPr>
          <p:cNvCxnSpPr>
            <a:cxnSpLocks/>
            <a:stCxn id="22" idx="2"/>
            <a:endCxn id="539" idx="0"/>
          </p:cNvCxnSpPr>
          <p:nvPr/>
        </p:nvCxnSpPr>
        <p:spPr>
          <a:xfrm>
            <a:off x="10147658" y="1612009"/>
            <a:ext cx="842" cy="732507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605" name="Group 604">
            <a:extLst>
              <a:ext uri="{FF2B5EF4-FFF2-40B4-BE49-F238E27FC236}">
                <a16:creationId xmlns:a16="http://schemas.microsoft.com/office/drawing/2014/main" id="{08142375-E749-2A7E-EB43-FBA4D0756A1E}"/>
              </a:ext>
            </a:extLst>
          </p:cNvPr>
          <p:cNvGrpSpPr/>
          <p:nvPr/>
        </p:nvGrpSpPr>
        <p:grpSpPr>
          <a:xfrm>
            <a:off x="2957462" y="768484"/>
            <a:ext cx="1632566" cy="215444"/>
            <a:chOff x="3742269" y="2343716"/>
            <a:chExt cx="1632566" cy="215444"/>
          </a:xfrm>
        </p:grpSpPr>
        <p:sp>
          <p:nvSpPr>
            <p:cNvPr id="606" name="TextBox 605">
              <a:extLst>
                <a:ext uri="{FF2B5EF4-FFF2-40B4-BE49-F238E27FC236}">
                  <a16:creationId xmlns:a16="http://schemas.microsoft.com/office/drawing/2014/main" id="{5BD66C84-0420-CE1E-53CD-F8ECC411AF06}"/>
                </a:ext>
              </a:extLst>
            </p:cNvPr>
            <p:cNvSpPr txBox="1"/>
            <p:nvPr/>
          </p:nvSpPr>
          <p:spPr>
            <a:xfrm>
              <a:off x="3798320" y="2343716"/>
              <a:ext cx="913952" cy="21544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74482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 w="3175"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Azure Policy</a:t>
              </a:r>
            </a:p>
          </p:txBody>
        </p:sp>
        <p:sp>
          <p:nvSpPr>
            <p:cNvPr id="608" name="Rectangle 607">
              <a:extLst>
                <a:ext uri="{FF2B5EF4-FFF2-40B4-BE49-F238E27FC236}">
                  <a16:creationId xmlns:a16="http://schemas.microsoft.com/office/drawing/2014/main" id="{98078B3F-1B63-BFFD-90B6-90D7F481E9DA}"/>
                </a:ext>
              </a:extLst>
            </p:cNvPr>
            <p:cNvSpPr/>
            <p:nvPr/>
          </p:nvSpPr>
          <p:spPr>
            <a:xfrm>
              <a:off x="3742269" y="2403455"/>
              <a:ext cx="125697" cy="108667"/>
            </a:xfrm>
            <a:prstGeom prst="rect">
              <a:avLst/>
            </a:prstGeom>
            <a:blipFill>
              <a:blip r:embed="rId10">
                <a:extLst>
                  <a:ext uri="{837473B0-CC2E-450A-ABE3-18F120FF3D39}">
                    <a1611:picAttrSrcUrl xmlns:a1611="http://schemas.microsoft.com/office/drawing/2016/11/main" r:id="rId11"/>
                  </a:ext>
                </a:extLst>
              </a:blip>
              <a:srcRect/>
              <a:stretch>
                <a:fillRect l="-45000" r="-45000"/>
              </a:stretch>
            </a:blip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/>
            <a:lstStyle/>
            <a:p>
              <a:pPr marL="0" marR="0" lvl="0" indent="0" algn="l" defTabSz="91436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765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pic>
          <p:nvPicPr>
            <p:cNvPr id="610" name="Picture 609">
              <a:extLst>
                <a:ext uri="{FF2B5EF4-FFF2-40B4-BE49-F238E27FC236}">
                  <a16:creationId xmlns:a16="http://schemas.microsoft.com/office/drawing/2014/main" id="{2187B536-1BCD-370F-01D4-FD749BD482CC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4540916" y="2397665"/>
              <a:ext cx="120246" cy="120246"/>
            </a:xfrm>
            <a:prstGeom prst="rect">
              <a:avLst/>
            </a:prstGeom>
          </p:spPr>
        </p:pic>
        <p:sp>
          <p:nvSpPr>
            <p:cNvPr id="611" name="TextBox 610">
              <a:extLst>
                <a:ext uri="{FF2B5EF4-FFF2-40B4-BE49-F238E27FC236}">
                  <a16:creationId xmlns:a16="http://schemas.microsoft.com/office/drawing/2014/main" id="{7621AC57-AA4E-05BB-C58C-7FF0E7B21418}"/>
                </a:ext>
              </a:extLst>
            </p:cNvPr>
            <p:cNvSpPr txBox="1"/>
            <p:nvPr/>
          </p:nvSpPr>
          <p:spPr>
            <a:xfrm>
              <a:off x="4552736" y="2343716"/>
              <a:ext cx="822099" cy="21544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74482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 w="3175"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Azure RBAC</a:t>
              </a:r>
            </a:p>
          </p:txBody>
        </p:sp>
      </p:grpSp>
      <p:sp>
        <p:nvSpPr>
          <p:cNvPr id="976" name="Rounded Rectangle 34">
            <a:extLst>
              <a:ext uri="{FF2B5EF4-FFF2-40B4-BE49-F238E27FC236}">
                <a16:creationId xmlns:a16="http://schemas.microsoft.com/office/drawing/2014/main" id="{A72ECCCB-DA98-66AC-9E02-92E97A1192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2577998" y="4273056"/>
            <a:ext cx="1890952" cy="186108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3175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Exampl</a:t>
            </a:r>
            <a:r>
              <a:rPr kumimoji="0" lang="en-US" sz="10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e </a:t>
            </a:r>
            <a:r>
              <a:rPr kumimoji="0" lang="en-US" sz="10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INTERNAL</a:t>
            </a:r>
            <a:r>
              <a:rPr kumimoji="0" lang="en-US" sz="10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workloads</a:t>
            </a:r>
          </a:p>
        </p:txBody>
      </p:sp>
      <p:sp>
        <p:nvSpPr>
          <p:cNvPr id="978" name="Rounded Rectangle 34">
            <a:extLst>
              <a:ext uri="{FF2B5EF4-FFF2-40B4-BE49-F238E27FC236}">
                <a16:creationId xmlns:a16="http://schemas.microsoft.com/office/drawing/2014/main" id="{6D2DF61A-F408-8C20-3B24-54ED3D25AD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6458909" y="4773665"/>
            <a:ext cx="2006600" cy="1484611"/>
          </a:xfrm>
          <a:prstGeom prst="roundRect">
            <a:avLst>
              <a:gd name="adj" fmla="val 0"/>
            </a:avLst>
          </a:prstGeom>
          <a:solidFill>
            <a:schemeClr val="accent5">
              <a:lumMod val="20000"/>
              <a:lumOff val="80000"/>
            </a:schemeClr>
          </a:solidFill>
          <a:ln w="12700">
            <a:solidFill>
              <a:schemeClr val="accent5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Application landing zone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Azure VMware Solution workload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sp>
        <p:nvSpPr>
          <p:cNvPr id="979" name="Rounded Rectangle 34">
            <a:extLst>
              <a:ext uri="{FF2B5EF4-FFF2-40B4-BE49-F238E27FC236}">
                <a16:creationId xmlns:a16="http://schemas.microsoft.com/office/drawing/2014/main" id="{AC532239-4719-6547-9C35-68D0D74779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6474784" y="6063231"/>
            <a:ext cx="1999274" cy="186108"/>
          </a:xfrm>
          <a:prstGeom prst="roundRect">
            <a:avLst>
              <a:gd name="adj" fmla="val 0"/>
            </a:avLst>
          </a:prstGeom>
          <a:noFill/>
          <a:ln w="3175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(All workload environments)</a:t>
            </a:r>
          </a:p>
        </p:txBody>
      </p:sp>
      <p:sp>
        <p:nvSpPr>
          <p:cNvPr id="980" name="Rectangle: Rounded Corners 979">
            <a:extLst>
              <a:ext uri="{FF2B5EF4-FFF2-40B4-BE49-F238E27FC236}">
                <a16:creationId xmlns:a16="http://schemas.microsoft.com/office/drawing/2014/main" id="{28A08A4A-C37F-A91A-868D-35559ACCD80D}"/>
              </a:ext>
            </a:extLst>
          </p:cNvPr>
          <p:cNvSpPr/>
          <p:nvPr/>
        </p:nvSpPr>
        <p:spPr>
          <a:xfrm>
            <a:off x="6597258" y="5157649"/>
            <a:ext cx="1763736" cy="233126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3175" cap="flat" cmpd="sng" algn="ctr">
            <a:solidFill>
              <a:srgbClr val="000000">
                <a:lumMod val="50000"/>
                <a:lumOff val="50000"/>
              </a:srgbClr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"/>
                <a:ea typeface="+mn-ea"/>
                <a:cs typeface="Segoe UI Semibold" panose="020B0702040204020203" pitchFamily="34" charset="0"/>
              </a:rPr>
              <a:t>Environment (production)</a:t>
            </a:r>
          </a:p>
        </p:txBody>
      </p:sp>
      <p:grpSp>
        <p:nvGrpSpPr>
          <p:cNvPr id="981" name="Group 980">
            <a:extLst>
              <a:ext uri="{FF2B5EF4-FFF2-40B4-BE49-F238E27FC236}">
                <a16:creationId xmlns:a16="http://schemas.microsoft.com/office/drawing/2014/main" id="{4B0FEE58-9516-B14E-B569-06431296A105}"/>
              </a:ext>
            </a:extLst>
          </p:cNvPr>
          <p:cNvGrpSpPr/>
          <p:nvPr/>
        </p:nvGrpSpPr>
        <p:grpSpPr>
          <a:xfrm>
            <a:off x="7953493" y="5204809"/>
            <a:ext cx="187620" cy="145313"/>
            <a:chOff x="691486" y="408295"/>
            <a:chExt cx="307235" cy="228600"/>
          </a:xfrm>
        </p:grpSpPr>
        <p:sp>
          <p:nvSpPr>
            <p:cNvPr id="604" name="Oval 603">
              <a:extLst>
                <a:ext uri="{FF2B5EF4-FFF2-40B4-BE49-F238E27FC236}">
                  <a16:creationId xmlns:a16="http://schemas.microsoft.com/office/drawing/2014/main" id="{9562897B-9D73-97C3-05C8-54C2CAF30E01}"/>
                </a:ext>
              </a:extLst>
            </p:cNvPr>
            <p:cNvSpPr/>
            <p:nvPr/>
          </p:nvSpPr>
          <p:spPr>
            <a:xfrm>
              <a:off x="815841" y="420201"/>
              <a:ext cx="182880" cy="182880"/>
            </a:xfrm>
            <a:prstGeom prst="ellipse">
              <a:avLst/>
            </a:prstGeom>
            <a:solidFill>
              <a:srgbClr val="FFFFFF"/>
            </a:solidFill>
            <a:ln w="19050" cap="flat" cmpd="sng" algn="ctr">
              <a:solidFill>
                <a:srgbClr val="FFB900">
                  <a:lumMod val="60000"/>
                  <a:lumOff val="40000"/>
                  <a:alpha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sp>
          <p:nvSpPr>
            <p:cNvPr id="607" name="Oval 606">
              <a:extLst>
                <a:ext uri="{FF2B5EF4-FFF2-40B4-BE49-F238E27FC236}">
                  <a16:creationId xmlns:a16="http://schemas.microsoft.com/office/drawing/2014/main" id="{A64ACF91-25C7-42FB-A189-810FBFF71256}"/>
                </a:ext>
              </a:extLst>
            </p:cNvPr>
            <p:cNvSpPr/>
            <p:nvPr/>
          </p:nvSpPr>
          <p:spPr>
            <a:xfrm>
              <a:off x="760306" y="417820"/>
              <a:ext cx="201168" cy="201168"/>
            </a:xfrm>
            <a:prstGeom prst="ellipse">
              <a:avLst/>
            </a:prstGeom>
            <a:solidFill>
              <a:srgbClr val="FFFFFF">
                <a:alpha val="75000"/>
              </a:srgbClr>
            </a:solidFill>
            <a:ln w="19050" cap="flat" cmpd="sng" algn="ctr">
              <a:solidFill>
                <a:srgbClr val="FFB900">
                  <a:lumMod val="60000"/>
                  <a:lumOff val="4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grpSp>
          <p:nvGrpSpPr>
            <p:cNvPr id="609" name="Group 608">
              <a:extLst>
                <a:ext uri="{FF2B5EF4-FFF2-40B4-BE49-F238E27FC236}">
                  <a16:creationId xmlns:a16="http://schemas.microsoft.com/office/drawing/2014/main" id="{F45A07BA-3F3C-8619-1226-0B520CE2F389}"/>
                </a:ext>
              </a:extLst>
            </p:cNvPr>
            <p:cNvGrpSpPr/>
            <p:nvPr/>
          </p:nvGrpSpPr>
          <p:grpSpPr>
            <a:xfrm>
              <a:off x="691486" y="408295"/>
              <a:ext cx="228600" cy="228600"/>
              <a:chOff x="707361" y="417820"/>
              <a:chExt cx="228600" cy="228600"/>
            </a:xfrm>
          </p:grpSpPr>
          <p:sp>
            <p:nvSpPr>
              <p:cNvPr id="612" name="Oval 611">
                <a:extLst>
                  <a:ext uri="{FF2B5EF4-FFF2-40B4-BE49-F238E27FC236}">
                    <a16:creationId xmlns:a16="http://schemas.microsoft.com/office/drawing/2014/main" id="{6E94BBB3-CF0F-19BA-3FDD-C5D7BA0230A1}"/>
                  </a:ext>
                </a:extLst>
              </p:cNvPr>
              <p:cNvSpPr/>
              <p:nvPr/>
            </p:nvSpPr>
            <p:spPr>
              <a:xfrm>
                <a:off x="707361" y="417820"/>
                <a:ext cx="228600" cy="228600"/>
              </a:xfrm>
              <a:prstGeom prst="ellipse">
                <a:avLst/>
              </a:prstGeom>
              <a:solidFill>
                <a:srgbClr val="FFFFFF"/>
              </a:solidFill>
              <a:ln w="19050" cap="flat" cmpd="sng" algn="ctr">
                <a:solidFill>
                  <a:srgbClr val="FFB900">
                    <a:lumMod val="60000"/>
                    <a:lumOff val="40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endParaRPr>
              </a:p>
            </p:txBody>
          </p:sp>
          <p:pic>
            <p:nvPicPr>
              <p:cNvPr id="613" name="Picture 612">
                <a:extLst>
                  <a:ext uri="{FF2B5EF4-FFF2-40B4-BE49-F238E27FC236}">
                    <a16:creationId xmlns:a16="http://schemas.microsoft.com/office/drawing/2014/main" id="{1AF9B042-6DAD-0C0D-AA0A-D5FFDA8462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 flipH="1">
                <a:off x="760308" y="434924"/>
                <a:ext cx="128275" cy="199320"/>
              </a:xfrm>
              <a:prstGeom prst="rect">
                <a:avLst/>
              </a:prstGeom>
            </p:spPr>
          </p:pic>
        </p:grpSp>
      </p:grpSp>
      <p:sp>
        <p:nvSpPr>
          <p:cNvPr id="982" name="Rectangle: Rounded Corners 981">
            <a:extLst>
              <a:ext uri="{FF2B5EF4-FFF2-40B4-BE49-F238E27FC236}">
                <a16:creationId xmlns:a16="http://schemas.microsoft.com/office/drawing/2014/main" id="{FA487455-3B63-7C65-2977-D6E277B93B5E}"/>
              </a:ext>
            </a:extLst>
          </p:cNvPr>
          <p:cNvSpPr/>
          <p:nvPr/>
        </p:nvSpPr>
        <p:spPr>
          <a:xfrm>
            <a:off x="6597258" y="5773599"/>
            <a:ext cx="1763736" cy="233126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3175" cap="flat" cmpd="sng" algn="ctr">
            <a:solidFill>
              <a:srgbClr val="000000">
                <a:lumMod val="50000"/>
                <a:lumOff val="50000"/>
              </a:srgbClr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"/>
                <a:ea typeface="+mn-ea"/>
                <a:cs typeface="Segoe UI Semibold" panose="020B0702040204020203" pitchFamily="34" charset="0"/>
              </a:rPr>
              <a:t>Environment (development)</a:t>
            </a:r>
          </a:p>
        </p:txBody>
      </p:sp>
      <p:grpSp>
        <p:nvGrpSpPr>
          <p:cNvPr id="983" name="Group 982">
            <a:extLst>
              <a:ext uri="{FF2B5EF4-FFF2-40B4-BE49-F238E27FC236}">
                <a16:creationId xmlns:a16="http://schemas.microsoft.com/office/drawing/2014/main" id="{8AD27FA8-42DC-B822-3C50-8C0A3DEE833B}"/>
              </a:ext>
            </a:extLst>
          </p:cNvPr>
          <p:cNvGrpSpPr/>
          <p:nvPr/>
        </p:nvGrpSpPr>
        <p:grpSpPr>
          <a:xfrm>
            <a:off x="7953493" y="5820759"/>
            <a:ext cx="187620" cy="145313"/>
            <a:chOff x="691486" y="408295"/>
            <a:chExt cx="307235" cy="228600"/>
          </a:xfrm>
        </p:grpSpPr>
        <p:sp>
          <p:nvSpPr>
            <p:cNvPr id="599" name="Oval 598">
              <a:extLst>
                <a:ext uri="{FF2B5EF4-FFF2-40B4-BE49-F238E27FC236}">
                  <a16:creationId xmlns:a16="http://schemas.microsoft.com/office/drawing/2014/main" id="{9153A04F-28F9-D5FA-C80F-AE261194F8E1}"/>
                </a:ext>
              </a:extLst>
            </p:cNvPr>
            <p:cNvSpPr/>
            <p:nvPr/>
          </p:nvSpPr>
          <p:spPr>
            <a:xfrm>
              <a:off x="815841" y="420201"/>
              <a:ext cx="182880" cy="182880"/>
            </a:xfrm>
            <a:prstGeom prst="ellipse">
              <a:avLst/>
            </a:prstGeom>
            <a:solidFill>
              <a:srgbClr val="FFFFFF"/>
            </a:solidFill>
            <a:ln w="19050" cap="flat" cmpd="sng" algn="ctr">
              <a:solidFill>
                <a:srgbClr val="FFB900">
                  <a:lumMod val="60000"/>
                  <a:lumOff val="40000"/>
                  <a:alpha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sp>
          <p:nvSpPr>
            <p:cNvPr id="600" name="Oval 599">
              <a:extLst>
                <a:ext uri="{FF2B5EF4-FFF2-40B4-BE49-F238E27FC236}">
                  <a16:creationId xmlns:a16="http://schemas.microsoft.com/office/drawing/2014/main" id="{3F14320E-BA6A-DFA6-9598-D70B2C6E7105}"/>
                </a:ext>
              </a:extLst>
            </p:cNvPr>
            <p:cNvSpPr/>
            <p:nvPr/>
          </p:nvSpPr>
          <p:spPr>
            <a:xfrm>
              <a:off x="760306" y="417820"/>
              <a:ext cx="201168" cy="201168"/>
            </a:xfrm>
            <a:prstGeom prst="ellipse">
              <a:avLst/>
            </a:prstGeom>
            <a:solidFill>
              <a:srgbClr val="FFFFFF">
                <a:alpha val="75000"/>
              </a:srgbClr>
            </a:solidFill>
            <a:ln w="19050" cap="flat" cmpd="sng" algn="ctr">
              <a:solidFill>
                <a:srgbClr val="FFB900">
                  <a:lumMod val="60000"/>
                  <a:lumOff val="4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grpSp>
          <p:nvGrpSpPr>
            <p:cNvPr id="601" name="Group 600">
              <a:extLst>
                <a:ext uri="{FF2B5EF4-FFF2-40B4-BE49-F238E27FC236}">
                  <a16:creationId xmlns:a16="http://schemas.microsoft.com/office/drawing/2014/main" id="{85EBE893-6122-62D6-B7AD-49DB6729CC2C}"/>
                </a:ext>
              </a:extLst>
            </p:cNvPr>
            <p:cNvGrpSpPr/>
            <p:nvPr/>
          </p:nvGrpSpPr>
          <p:grpSpPr>
            <a:xfrm>
              <a:off x="691486" y="408295"/>
              <a:ext cx="228600" cy="228600"/>
              <a:chOff x="707361" y="417820"/>
              <a:chExt cx="228600" cy="228600"/>
            </a:xfrm>
          </p:grpSpPr>
          <p:sp>
            <p:nvSpPr>
              <p:cNvPr id="602" name="Oval 601">
                <a:extLst>
                  <a:ext uri="{FF2B5EF4-FFF2-40B4-BE49-F238E27FC236}">
                    <a16:creationId xmlns:a16="http://schemas.microsoft.com/office/drawing/2014/main" id="{2ED18EFB-858F-2814-8386-B7085C84171C}"/>
                  </a:ext>
                </a:extLst>
              </p:cNvPr>
              <p:cNvSpPr/>
              <p:nvPr/>
            </p:nvSpPr>
            <p:spPr>
              <a:xfrm>
                <a:off x="707361" y="417820"/>
                <a:ext cx="228600" cy="228600"/>
              </a:xfrm>
              <a:prstGeom prst="ellipse">
                <a:avLst/>
              </a:prstGeom>
              <a:solidFill>
                <a:srgbClr val="FFFFFF"/>
              </a:solidFill>
              <a:ln w="19050" cap="flat" cmpd="sng" algn="ctr">
                <a:solidFill>
                  <a:srgbClr val="FFB900">
                    <a:lumMod val="60000"/>
                    <a:lumOff val="40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endParaRPr>
              </a:p>
            </p:txBody>
          </p:sp>
          <p:pic>
            <p:nvPicPr>
              <p:cNvPr id="603" name="Picture 602">
                <a:extLst>
                  <a:ext uri="{FF2B5EF4-FFF2-40B4-BE49-F238E27FC236}">
                    <a16:creationId xmlns:a16="http://schemas.microsoft.com/office/drawing/2014/main" id="{D5038FE3-19EF-3E34-E738-719578304FF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 flipH="1">
                <a:off x="760308" y="434924"/>
                <a:ext cx="128275" cy="199320"/>
              </a:xfrm>
              <a:prstGeom prst="rect">
                <a:avLst/>
              </a:prstGeom>
            </p:spPr>
          </p:pic>
        </p:grpSp>
      </p:grpSp>
      <p:sp>
        <p:nvSpPr>
          <p:cNvPr id="984" name="Rectangle: Rounded Corners 983">
            <a:extLst>
              <a:ext uri="{FF2B5EF4-FFF2-40B4-BE49-F238E27FC236}">
                <a16:creationId xmlns:a16="http://schemas.microsoft.com/office/drawing/2014/main" id="{992534A2-D28D-7F6F-CA04-12E09208A05E}"/>
              </a:ext>
            </a:extLst>
          </p:cNvPr>
          <p:cNvSpPr/>
          <p:nvPr/>
        </p:nvSpPr>
        <p:spPr>
          <a:xfrm>
            <a:off x="6597258" y="5465624"/>
            <a:ext cx="1763736" cy="233126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3175" cap="flat" cmpd="sng" algn="ctr">
            <a:solidFill>
              <a:srgbClr val="000000">
                <a:lumMod val="50000"/>
                <a:lumOff val="50000"/>
              </a:srgbClr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"/>
                <a:ea typeface="+mn-ea"/>
                <a:cs typeface="Segoe UI Semibold" panose="020B0702040204020203" pitchFamily="34" charset="0"/>
              </a:rPr>
              <a:t>Environment (test)</a:t>
            </a:r>
          </a:p>
        </p:txBody>
      </p:sp>
      <p:grpSp>
        <p:nvGrpSpPr>
          <p:cNvPr id="592" name="Group 591">
            <a:extLst>
              <a:ext uri="{FF2B5EF4-FFF2-40B4-BE49-F238E27FC236}">
                <a16:creationId xmlns:a16="http://schemas.microsoft.com/office/drawing/2014/main" id="{2B72D942-9F06-DD4C-8A78-BE52A6E2D201}"/>
              </a:ext>
            </a:extLst>
          </p:cNvPr>
          <p:cNvGrpSpPr/>
          <p:nvPr/>
        </p:nvGrpSpPr>
        <p:grpSpPr>
          <a:xfrm>
            <a:off x="7953493" y="5512784"/>
            <a:ext cx="187620" cy="145313"/>
            <a:chOff x="691486" y="408295"/>
            <a:chExt cx="307235" cy="228600"/>
          </a:xfrm>
        </p:grpSpPr>
        <p:sp>
          <p:nvSpPr>
            <p:cNvPr id="593" name="Oval 592">
              <a:extLst>
                <a:ext uri="{FF2B5EF4-FFF2-40B4-BE49-F238E27FC236}">
                  <a16:creationId xmlns:a16="http://schemas.microsoft.com/office/drawing/2014/main" id="{D400EF61-EAC4-7ADC-1B13-0744E7F86FE3}"/>
                </a:ext>
              </a:extLst>
            </p:cNvPr>
            <p:cNvSpPr/>
            <p:nvPr/>
          </p:nvSpPr>
          <p:spPr>
            <a:xfrm>
              <a:off x="815841" y="420201"/>
              <a:ext cx="182880" cy="182880"/>
            </a:xfrm>
            <a:prstGeom prst="ellipse">
              <a:avLst/>
            </a:prstGeom>
            <a:solidFill>
              <a:srgbClr val="FFFFFF"/>
            </a:solidFill>
            <a:ln w="19050" cap="flat" cmpd="sng" algn="ctr">
              <a:solidFill>
                <a:srgbClr val="FFB900">
                  <a:lumMod val="60000"/>
                  <a:lumOff val="40000"/>
                  <a:alpha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sp>
          <p:nvSpPr>
            <p:cNvPr id="594" name="Oval 593">
              <a:extLst>
                <a:ext uri="{FF2B5EF4-FFF2-40B4-BE49-F238E27FC236}">
                  <a16:creationId xmlns:a16="http://schemas.microsoft.com/office/drawing/2014/main" id="{79038481-DF3F-38AE-8101-22E24A36A887}"/>
                </a:ext>
              </a:extLst>
            </p:cNvPr>
            <p:cNvSpPr/>
            <p:nvPr/>
          </p:nvSpPr>
          <p:spPr>
            <a:xfrm>
              <a:off x="760306" y="417820"/>
              <a:ext cx="201168" cy="201168"/>
            </a:xfrm>
            <a:prstGeom prst="ellipse">
              <a:avLst/>
            </a:prstGeom>
            <a:solidFill>
              <a:srgbClr val="FFFFFF">
                <a:alpha val="75000"/>
              </a:srgbClr>
            </a:solidFill>
            <a:ln w="19050" cap="flat" cmpd="sng" algn="ctr">
              <a:solidFill>
                <a:srgbClr val="FFB900">
                  <a:lumMod val="60000"/>
                  <a:lumOff val="4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grpSp>
          <p:nvGrpSpPr>
            <p:cNvPr id="595" name="Group 594">
              <a:extLst>
                <a:ext uri="{FF2B5EF4-FFF2-40B4-BE49-F238E27FC236}">
                  <a16:creationId xmlns:a16="http://schemas.microsoft.com/office/drawing/2014/main" id="{5634E2F6-4992-833D-7D68-7EBCD61B74B5}"/>
                </a:ext>
              </a:extLst>
            </p:cNvPr>
            <p:cNvGrpSpPr/>
            <p:nvPr/>
          </p:nvGrpSpPr>
          <p:grpSpPr>
            <a:xfrm>
              <a:off x="691486" y="408295"/>
              <a:ext cx="228600" cy="228600"/>
              <a:chOff x="707361" y="417820"/>
              <a:chExt cx="228600" cy="228600"/>
            </a:xfrm>
          </p:grpSpPr>
          <p:sp>
            <p:nvSpPr>
              <p:cNvPr id="596" name="Oval 595">
                <a:extLst>
                  <a:ext uri="{FF2B5EF4-FFF2-40B4-BE49-F238E27FC236}">
                    <a16:creationId xmlns:a16="http://schemas.microsoft.com/office/drawing/2014/main" id="{71489D4F-10D6-8C09-EA78-05B161167F46}"/>
                  </a:ext>
                </a:extLst>
              </p:cNvPr>
              <p:cNvSpPr/>
              <p:nvPr/>
            </p:nvSpPr>
            <p:spPr>
              <a:xfrm>
                <a:off x="707361" y="417820"/>
                <a:ext cx="228600" cy="228600"/>
              </a:xfrm>
              <a:prstGeom prst="ellipse">
                <a:avLst/>
              </a:prstGeom>
              <a:solidFill>
                <a:srgbClr val="FFFFFF"/>
              </a:solidFill>
              <a:ln w="19050" cap="flat" cmpd="sng" algn="ctr">
                <a:solidFill>
                  <a:srgbClr val="FFB900">
                    <a:lumMod val="60000"/>
                    <a:lumOff val="40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endParaRPr>
              </a:p>
            </p:txBody>
          </p:sp>
          <p:pic>
            <p:nvPicPr>
              <p:cNvPr id="598" name="Picture 597">
                <a:extLst>
                  <a:ext uri="{FF2B5EF4-FFF2-40B4-BE49-F238E27FC236}">
                    <a16:creationId xmlns:a16="http://schemas.microsoft.com/office/drawing/2014/main" id="{3EDD331A-3A3B-3FB7-58E5-1836B34704E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 flipH="1">
                <a:off x="760308" y="434924"/>
                <a:ext cx="128275" cy="199320"/>
              </a:xfrm>
              <a:prstGeom prst="rect">
                <a:avLst/>
              </a:prstGeom>
            </p:spPr>
          </p:pic>
        </p:grpSp>
      </p:grpSp>
      <p:sp>
        <p:nvSpPr>
          <p:cNvPr id="614" name="Rounded Rectangle 34">
            <a:extLst>
              <a:ext uri="{FF2B5EF4-FFF2-40B4-BE49-F238E27FC236}">
                <a16:creationId xmlns:a16="http://schemas.microsoft.com/office/drawing/2014/main" id="{E5E26B3B-1F8C-BF10-8CCD-F7B963E606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6577989" y="4293328"/>
            <a:ext cx="1890952" cy="186108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3175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Example </a:t>
            </a:r>
            <a:r>
              <a:rPr kumimoji="0" lang="en-US" sz="10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ONLINE</a:t>
            </a:r>
            <a:r>
              <a:rPr kumimoji="0" lang="en-US" sz="10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workload</a:t>
            </a:r>
          </a:p>
        </p:txBody>
      </p:sp>
      <p:sp>
        <p:nvSpPr>
          <p:cNvPr id="622" name="Rounded Rectangle 34">
            <a:extLst>
              <a:ext uri="{FF2B5EF4-FFF2-40B4-BE49-F238E27FC236}">
                <a16:creationId xmlns:a16="http://schemas.microsoft.com/office/drawing/2014/main" id="{945347E4-3A38-097E-436B-3CABB9A1DA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8638315" y="4765306"/>
            <a:ext cx="2006600" cy="1484611"/>
          </a:xfrm>
          <a:prstGeom prst="roundRect">
            <a:avLst>
              <a:gd name="adj" fmla="val 0"/>
            </a:avLst>
          </a:prstGeom>
          <a:solidFill>
            <a:srgbClr val="F9F9F9"/>
          </a:solidFill>
          <a:ln w="3175">
            <a:solidFill>
              <a:schemeClr val="bg1">
                <a:lumMod val="50000"/>
                <a:lumOff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Application landing zone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Azure workload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sp>
        <p:nvSpPr>
          <p:cNvPr id="623" name="Rounded Rectangle 34">
            <a:extLst>
              <a:ext uri="{FF2B5EF4-FFF2-40B4-BE49-F238E27FC236}">
                <a16:creationId xmlns:a16="http://schemas.microsoft.com/office/drawing/2014/main" id="{FE66C926-2F86-C153-E52F-BB6C4481F7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8654190" y="6059109"/>
            <a:ext cx="1999274" cy="186108"/>
          </a:xfrm>
          <a:prstGeom prst="roundRect">
            <a:avLst>
              <a:gd name="adj" fmla="val 0"/>
            </a:avLst>
          </a:prstGeom>
          <a:noFill/>
          <a:ln w="3175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(All workload environments)</a:t>
            </a:r>
          </a:p>
        </p:txBody>
      </p:sp>
      <p:sp>
        <p:nvSpPr>
          <p:cNvPr id="624" name="Rectangle: Rounded Corners 623">
            <a:extLst>
              <a:ext uri="{FF2B5EF4-FFF2-40B4-BE49-F238E27FC236}">
                <a16:creationId xmlns:a16="http://schemas.microsoft.com/office/drawing/2014/main" id="{47416713-8644-A5C6-8461-3C06F28497B0}"/>
              </a:ext>
            </a:extLst>
          </p:cNvPr>
          <p:cNvSpPr/>
          <p:nvPr/>
        </p:nvSpPr>
        <p:spPr>
          <a:xfrm>
            <a:off x="8776664" y="5153735"/>
            <a:ext cx="1763736" cy="233126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3175" cap="flat" cmpd="sng" algn="ctr">
            <a:solidFill>
              <a:srgbClr val="000000">
                <a:lumMod val="50000"/>
                <a:lumOff val="50000"/>
              </a:srgbClr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"/>
                <a:ea typeface="+mn-ea"/>
                <a:cs typeface="Segoe UI Semibold" panose="020B0702040204020203" pitchFamily="34" charset="0"/>
              </a:rPr>
              <a:t>Environment (production)</a:t>
            </a:r>
          </a:p>
        </p:txBody>
      </p:sp>
      <p:grpSp>
        <p:nvGrpSpPr>
          <p:cNvPr id="626" name="Group 625">
            <a:extLst>
              <a:ext uri="{FF2B5EF4-FFF2-40B4-BE49-F238E27FC236}">
                <a16:creationId xmlns:a16="http://schemas.microsoft.com/office/drawing/2014/main" id="{349B3F06-3A1B-9D37-28B0-EAFE3EE0DBC9}"/>
              </a:ext>
            </a:extLst>
          </p:cNvPr>
          <p:cNvGrpSpPr/>
          <p:nvPr/>
        </p:nvGrpSpPr>
        <p:grpSpPr>
          <a:xfrm>
            <a:off x="10132899" y="5205975"/>
            <a:ext cx="187620" cy="145313"/>
            <a:chOff x="691486" y="408295"/>
            <a:chExt cx="307235" cy="228600"/>
          </a:xfrm>
        </p:grpSpPr>
        <p:sp>
          <p:nvSpPr>
            <p:cNvPr id="1030" name="Oval 1029">
              <a:extLst>
                <a:ext uri="{FF2B5EF4-FFF2-40B4-BE49-F238E27FC236}">
                  <a16:creationId xmlns:a16="http://schemas.microsoft.com/office/drawing/2014/main" id="{953B04F9-1A58-C6C5-D9FB-7B18BE486003}"/>
                </a:ext>
              </a:extLst>
            </p:cNvPr>
            <p:cNvSpPr/>
            <p:nvPr/>
          </p:nvSpPr>
          <p:spPr>
            <a:xfrm>
              <a:off x="815841" y="420201"/>
              <a:ext cx="182880" cy="182880"/>
            </a:xfrm>
            <a:prstGeom prst="ellipse">
              <a:avLst/>
            </a:prstGeom>
            <a:solidFill>
              <a:srgbClr val="FFFFFF"/>
            </a:solidFill>
            <a:ln w="19050" cap="flat" cmpd="sng" algn="ctr">
              <a:solidFill>
                <a:srgbClr val="FFB900">
                  <a:lumMod val="60000"/>
                  <a:lumOff val="40000"/>
                  <a:alpha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sp>
          <p:nvSpPr>
            <p:cNvPr id="1031" name="Oval 1030">
              <a:extLst>
                <a:ext uri="{FF2B5EF4-FFF2-40B4-BE49-F238E27FC236}">
                  <a16:creationId xmlns:a16="http://schemas.microsoft.com/office/drawing/2014/main" id="{5F6938AE-619F-523B-429E-36001E7DCDBC}"/>
                </a:ext>
              </a:extLst>
            </p:cNvPr>
            <p:cNvSpPr/>
            <p:nvPr/>
          </p:nvSpPr>
          <p:spPr>
            <a:xfrm>
              <a:off x="760306" y="417820"/>
              <a:ext cx="201168" cy="201168"/>
            </a:xfrm>
            <a:prstGeom prst="ellipse">
              <a:avLst/>
            </a:prstGeom>
            <a:solidFill>
              <a:srgbClr val="FFFFFF">
                <a:alpha val="75000"/>
              </a:srgbClr>
            </a:solidFill>
            <a:ln w="19050" cap="flat" cmpd="sng" algn="ctr">
              <a:solidFill>
                <a:srgbClr val="FFB900">
                  <a:lumMod val="60000"/>
                  <a:lumOff val="4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grpSp>
          <p:nvGrpSpPr>
            <p:cNvPr id="1032" name="Group 1031">
              <a:extLst>
                <a:ext uri="{FF2B5EF4-FFF2-40B4-BE49-F238E27FC236}">
                  <a16:creationId xmlns:a16="http://schemas.microsoft.com/office/drawing/2014/main" id="{17A2AC68-5EE4-8C68-94BF-4FAC84AE4D04}"/>
                </a:ext>
              </a:extLst>
            </p:cNvPr>
            <p:cNvGrpSpPr/>
            <p:nvPr/>
          </p:nvGrpSpPr>
          <p:grpSpPr>
            <a:xfrm>
              <a:off x="691486" y="408295"/>
              <a:ext cx="228600" cy="228600"/>
              <a:chOff x="707361" y="417820"/>
              <a:chExt cx="228600" cy="228600"/>
            </a:xfrm>
          </p:grpSpPr>
          <p:sp>
            <p:nvSpPr>
              <p:cNvPr id="1033" name="Oval 1032">
                <a:extLst>
                  <a:ext uri="{FF2B5EF4-FFF2-40B4-BE49-F238E27FC236}">
                    <a16:creationId xmlns:a16="http://schemas.microsoft.com/office/drawing/2014/main" id="{BA50A9C5-F8D3-3928-0945-817E52560800}"/>
                  </a:ext>
                </a:extLst>
              </p:cNvPr>
              <p:cNvSpPr/>
              <p:nvPr/>
            </p:nvSpPr>
            <p:spPr>
              <a:xfrm>
                <a:off x="707361" y="417820"/>
                <a:ext cx="228600" cy="228600"/>
              </a:xfrm>
              <a:prstGeom prst="ellipse">
                <a:avLst/>
              </a:prstGeom>
              <a:solidFill>
                <a:srgbClr val="FFFFFF"/>
              </a:solidFill>
              <a:ln w="19050" cap="flat" cmpd="sng" algn="ctr">
                <a:solidFill>
                  <a:srgbClr val="FFB900">
                    <a:lumMod val="60000"/>
                    <a:lumOff val="40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endParaRPr>
              </a:p>
            </p:txBody>
          </p:sp>
          <p:pic>
            <p:nvPicPr>
              <p:cNvPr id="1034" name="Picture 1033">
                <a:extLst>
                  <a:ext uri="{FF2B5EF4-FFF2-40B4-BE49-F238E27FC236}">
                    <a16:creationId xmlns:a16="http://schemas.microsoft.com/office/drawing/2014/main" id="{F029DB61-A9F8-7636-A7C6-2ED89AF1C2E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 flipH="1">
                <a:off x="760308" y="434924"/>
                <a:ext cx="128275" cy="199320"/>
              </a:xfrm>
              <a:prstGeom prst="rect">
                <a:avLst/>
              </a:prstGeom>
            </p:spPr>
          </p:pic>
        </p:grpSp>
      </p:grpSp>
      <p:sp>
        <p:nvSpPr>
          <p:cNvPr id="627" name="Rectangle: Rounded Corners 626">
            <a:extLst>
              <a:ext uri="{FF2B5EF4-FFF2-40B4-BE49-F238E27FC236}">
                <a16:creationId xmlns:a16="http://schemas.microsoft.com/office/drawing/2014/main" id="{61B74A9F-74A3-EFB6-5BA8-2EEF64FCF740}"/>
              </a:ext>
            </a:extLst>
          </p:cNvPr>
          <p:cNvSpPr/>
          <p:nvPr/>
        </p:nvSpPr>
        <p:spPr>
          <a:xfrm>
            <a:off x="8776664" y="5769685"/>
            <a:ext cx="1763736" cy="233126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3175" cap="flat" cmpd="sng" algn="ctr">
            <a:solidFill>
              <a:srgbClr val="000000">
                <a:lumMod val="50000"/>
                <a:lumOff val="50000"/>
              </a:srgbClr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"/>
                <a:ea typeface="+mn-ea"/>
                <a:cs typeface="Segoe UI Semibold" panose="020B0702040204020203" pitchFamily="34" charset="0"/>
              </a:rPr>
              <a:t>Environment (development)</a:t>
            </a:r>
          </a:p>
        </p:txBody>
      </p:sp>
      <p:grpSp>
        <p:nvGrpSpPr>
          <p:cNvPr id="628" name="Group 627">
            <a:extLst>
              <a:ext uri="{FF2B5EF4-FFF2-40B4-BE49-F238E27FC236}">
                <a16:creationId xmlns:a16="http://schemas.microsoft.com/office/drawing/2014/main" id="{E8605474-4471-A3F0-4AE1-02B36D8108E7}"/>
              </a:ext>
            </a:extLst>
          </p:cNvPr>
          <p:cNvGrpSpPr/>
          <p:nvPr/>
        </p:nvGrpSpPr>
        <p:grpSpPr>
          <a:xfrm>
            <a:off x="10132899" y="5821925"/>
            <a:ext cx="187620" cy="145313"/>
            <a:chOff x="691486" y="408295"/>
            <a:chExt cx="307235" cy="228600"/>
          </a:xfrm>
        </p:grpSpPr>
        <p:sp>
          <p:nvSpPr>
            <p:cNvPr id="1025" name="Oval 1024">
              <a:extLst>
                <a:ext uri="{FF2B5EF4-FFF2-40B4-BE49-F238E27FC236}">
                  <a16:creationId xmlns:a16="http://schemas.microsoft.com/office/drawing/2014/main" id="{381DCD28-4A3B-A0D8-E160-094983016A3B}"/>
                </a:ext>
              </a:extLst>
            </p:cNvPr>
            <p:cNvSpPr/>
            <p:nvPr/>
          </p:nvSpPr>
          <p:spPr>
            <a:xfrm>
              <a:off x="815841" y="420201"/>
              <a:ext cx="182880" cy="182880"/>
            </a:xfrm>
            <a:prstGeom prst="ellipse">
              <a:avLst/>
            </a:prstGeom>
            <a:solidFill>
              <a:srgbClr val="FFFFFF"/>
            </a:solidFill>
            <a:ln w="19050" cap="flat" cmpd="sng" algn="ctr">
              <a:solidFill>
                <a:srgbClr val="FFB900">
                  <a:lumMod val="60000"/>
                  <a:lumOff val="40000"/>
                  <a:alpha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sp>
          <p:nvSpPr>
            <p:cNvPr id="1026" name="Oval 1025">
              <a:extLst>
                <a:ext uri="{FF2B5EF4-FFF2-40B4-BE49-F238E27FC236}">
                  <a16:creationId xmlns:a16="http://schemas.microsoft.com/office/drawing/2014/main" id="{6F34E93C-D3E6-EC8D-25CE-76612E46A842}"/>
                </a:ext>
              </a:extLst>
            </p:cNvPr>
            <p:cNvSpPr/>
            <p:nvPr/>
          </p:nvSpPr>
          <p:spPr>
            <a:xfrm>
              <a:off x="760306" y="417820"/>
              <a:ext cx="201168" cy="201168"/>
            </a:xfrm>
            <a:prstGeom prst="ellipse">
              <a:avLst/>
            </a:prstGeom>
            <a:solidFill>
              <a:srgbClr val="FFFFFF">
                <a:alpha val="75000"/>
              </a:srgbClr>
            </a:solidFill>
            <a:ln w="19050" cap="flat" cmpd="sng" algn="ctr">
              <a:solidFill>
                <a:srgbClr val="FFB900">
                  <a:lumMod val="60000"/>
                  <a:lumOff val="4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grpSp>
          <p:nvGrpSpPr>
            <p:cNvPr id="1027" name="Group 1026">
              <a:extLst>
                <a:ext uri="{FF2B5EF4-FFF2-40B4-BE49-F238E27FC236}">
                  <a16:creationId xmlns:a16="http://schemas.microsoft.com/office/drawing/2014/main" id="{990B57FC-9CDF-7A91-8CF6-BF40FD4B1E3E}"/>
                </a:ext>
              </a:extLst>
            </p:cNvPr>
            <p:cNvGrpSpPr/>
            <p:nvPr/>
          </p:nvGrpSpPr>
          <p:grpSpPr>
            <a:xfrm>
              <a:off x="691486" y="408295"/>
              <a:ext cx="228600" cy="228600"/>
              <a:chOff x="707361" y="417820"/>
              <a:chExt cx="228600" cy="228600"/>
            </a:xfrm>
          </p:grpSpPr>
          <p:sp>
            <p:nvSpPr>
              <p:cNvPr id="1028" name="Oval 1027">
                <a:extLst>
                  <a:ext uri="{FF2B5EF4-FFF2-40B4-BE49-F238E27FC236}">
                    <a16:creationId xmlns:a16="http://schemas.microsoft.com/office/drawing/2014/main" id="{D0BAF755-B5BE-CA4E-5E6F-9EAB260D498F}"/>
                  </a:ext>
                </a:extLst>
              </p:cNvPr>
              <p:cNvSpPr/>
              <p:nvPr/>
            </p:nvSpPr>
            <p:spPr>
              <a:xfrm>
                <a:off x="707361" y="417820"/>
                <a:ext cx="228600" cy="228600"/>
              </a:xfrm>
              <a:prstGeom prst="ellipse">
                <a:avLst/>
              </a:prstGeom>
              <a:solidFill>
                <a:srgbClr val="FFFFFF"/>
              </a:solidFill>
              <a:ln w="19050" cap="flat" cmpd="sng" algn="ctr">
                <a:solidFill>
                  <a:srgbClr val="FFB900">
                    <a:lumMod val="60000"/>
                    <a:lumOff val="40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endParaRPr>
              </a:p>
            </p:txBody>
          </p:sp>
          <p:pic>
            <p:nvPicPr>
              <p:cNvPr id="1029" name="Picture 1028">
                <a:extLst>
                  <a:ext uri="{FF2B5EF4-FFF2-40B4-BE49-F238E27FC236}">
                    <a16:creationId xmlns:a16="http://schemas.microsoft.com/office/drawing/2014/main" id="{916E9BF6-EB1C-9A94-1826-9405E15C05C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 flipH="1">
                <a:off x="760308" y="434924"/>
                <a:ext cx="128275" cy="199320"/>
              </a:xfrm>
              <a:prstGeom prst="rect">
                <a:avLst/>
              </a:prstGeom>
            </p:spPr>
          </p:pic>
        </p:grpSp>
      </p:grpSp>
      <p:sp>
        <p:nvSpPr>
          <p:cNvPr id="630" name="Rectangle: Rounded Corners 629">
            <a:extLst>
              <a:ext uri="{FF2B5EF4-FFF2-40B4-BE49-F238E27FC236}">
                <a16:creationId xmlns:a16="http://schemas.microsoft.com/office/drawing/2014/main" id="{D1C45AC8-B86D-7BE7-432D-EA56C274E8FE}"/>
              </a:ext>
            </a:extLst>
          </p:cNvPr>
          <p:cNvSpPr/>
          <p:nvPr/>
        </p:nvSpPr>
        <p:spPr>
          <a:xfrm>
            <a:off x="8776664" y="5461710"/>
            <a:ext cx="1763736" cy="233126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3175" cap="flat" cmpd="sng" algn="ctr">
            <a:solidFill>
              <a:srgbClr val="000000">
                <a:lumMod val="50000"/>
                <a:lumOff val="50000"/>
              </a:srgbClr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"/>
                <a:ea typeface="+mn-ea"/>
                <a:cs typeface="Segoe UI Semibold" panose="020B0702040204020203" pitchFamily="34" charset="0"/>
              </a:rPr>
              <a:t>Environment (test)</a:t>
            </a:r>
          </a:p>
        </p:txBody>
      </p:sp>
      <p:grpSp>
        <p:nvGrpSpPr>
          <p:cNvPr id="631" name="Group 630">
            <a:extLst>
              <a:ext uri="{FF2B5EF4-FFF2-40B4-BE49-F238E27FC236}">
                <a16:creationId xmlns:a16="http://schemas.microsoft.com/office/drawing/2014/main" id="{726069B5-D96B-9CAB-A47B-9925C66D3893}"/>
              </a:ext>
            </a:extLst>
          </p:cNvPr>
          <p:cNvGrpSpPr/>
          <p:nvPr/>
        </p:nvGrpSpPr>
        <p:grpSpPr>
          <a:xfrm>
            <a:off x="10132899" y="5513950"/>
            <a:ext cx="187620" cy="145313"/>
            <a:chOff x="691486" y="408295"/>
            <a:chExt cx="307235" cy="228600"/>
          </a:xfrm>
        </p:grpSpPr>
        <p:sp>
          <p:nvSpPr>
            <p:cNvPr id="632" name="Oval 631">
              <a:extLst>
                <a:ext uri="{FF2B5EF4-FFF2-40B4-BE49-F238E27FC236}">
                  <a16:creationId xmlns:a16="http://schemas.microsoft.com/office/drawing/2014/main" id="{34E50E55-8431-B778-1779-26BFE8629279}"/>
                </a:ext>
              </a:extLst>
            </p:cNvPr>
            <p:cNvSpPr/>
            <p:nvPr/>
          </p:nvSpPr>
          <p:spPr>
            <a:xfrm>
              <a:off x="815841" y="420201"/>
              <a:ext cx="182880" cy="182880"/>
            </a:xfrm>
            <a:prstGeom prst="ellipse">
              <a:avLst/>
            </a:prstGeom>
            <a:solidFill>
              <a:srgbClr val="FFFFFF"/>
            </a:solidFill>
            <a:ln w="19050" cap="flat" cmpd="sng" algn="ctr">
              <a:solidFill>
                <a:srgbClr val="FFB900">
                  <a:lumMod val="60000"/>
                  <a:lumOff val="40000"/>
                  <a:alpha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sp>
          <p:nvSpPr>
            <p:cNvPr id="634" name="Oval 633">
              <a:extLst>
                <a:ext uri="{FF2B5EF4-FFF2-40B4-BE49-F238E27FC236}">
                  <a16:creationId xmlns:a16="http://schemas.microsoft.com/office/drawing/2014/main" id="{65F35E1D-1F88-B7C1-4AFC-66F30C7DC91B}"/>
                </a:ext>
              </a:extLst>
            </p:cNvPr>
            <p:cNvSpPr/>
            <p:nvPr/>
          </p:nvSpPr>
          <p:spPr>
            <a:xfrm>
              <a:off x="760306" y="417820"/>
              <a:ext cx="201168" cy="201168"/>
            </a:xfrm>
            <a:prstGeom prst="ellipse">
              <a:avLst/>
            </a:prstGeom>
            <a:solidFill>
              <a:srgbClr val="FFFFFF">
                <a:alpha val="75000"/>
              </a:srgbClr>
            </a:solidFill>
            <a:ln w="19050" cap="flat" cmpd="sng" algn="ctr">
              <a:solidFill>
                <a:srgbClr val="FFB900">
                  <a:lumMod val="60000"/>
                  <a:lumOff val="4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grpSp>
          <p:nvGrpSpPr>
            <p:cNvPr id="635" name="Group 634">
              <a:extLst>
                <a:ext uri="{FF2B5EF4-FFF2-40B4-BE49-F238E27FC236}">
                  <a16:creationId xmlns:a16="http://schemas.microsoft.com/office/drawing/2014/main" id="{67164F82-FB9C-A2CE-B0CF-460F5138B20E}"/>
                </a:ext>
              </a:extLst>
            </p:cNvPr>
            <p:cNvGrpSpPr/>
            <p:nvPr/>
          </p:nvGrpSpPr>
          <p:grpSpPr>
            <a:xfrm>
              <a:off x="691486" y="408295"/>
              <a:ext cx="228600" cy="228600"/>
              <a:chOff x="707361" y="417820"/>
              <a:chExt cx="228600" cy="228600"/>
            </a:xfrm>
          </p:grpSpPr>
          <p:sp>
            <p:nvSpPr>
              <p:cNvPr id="636" name="Oval 635">
                <a:extLst>
                  <a:ext uri="{FF2B5EF4-FFF2-40B4-BE49-F238E27FC236}">
                    <a16:creationId xmlns:a16="http://schemas.microsoft.com/office/drawing/2014/main" id="{BCFC836F-957E-B2E1-5710-03C513345F35}"/>
                  </a:ext>
                </a:extLst>
              </p:cNvPr>
              <p:cNvSpPr/>
              <p:nvPr/>
            </p:nvSpPr>
            <p:spPr>
              <a:xfrm>
                <a:off x="707361" y="417820"/>
                <a:ext cx="228600" cy="228600"/>
              </a:xfrm>
              <a:prstGeom prst="ellipse">
                <a:avLst/>
              </a:prstGeom>
              <a:solidFill>
                <a:srgbClr val="FFFFFF"/>
              </a:solidFill>
              <a:ln w="19050" cap="flat" cmpd="sng" algn="ctr">
                <a:solidFill>
                  <a:srgbClr val="FFB900">
                    <a:lumMod val="60000"/>
                    <a:lumOff val="40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endParaRPr>
              </a:p>
            </p:txBody>
          </p:sp>
          <p:pic>
            <p:nvPicPr>
              <p:cNvPr id="639" name="Picture 638">
                <a:extLst>
                  <a:ext uri="{FF2B5EF4-FFF2-40B4-BE49-F238E27FC236}">
                    <a16:creationId xmlns:a16="http://schemas.microsoft.com/office/drawing/2014/main" id="{6378D5EC-471A-1E51-85F3-E591FBB3BA8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 flipH="1">
                <a:off x="760308" y="434924"/>
                <a:ext cx="128275" cy="199320"/>
              </a:xfrm>
              <a:prstGeom prst="rect">
                <a:avLst/>
              </a:prstGeom>
            </p:spPr>
          </p:pic>
        </p:grpSp>
      </p:grpSp>
      <p:sp>
        <p:nvSpPr>
          <p:cNvPr id="1035" name="Rounded Rectangle 34">
            <a:extLst>
              <a:ext uri="{FF2B5EF4-FFF2-40B4-BE49-F238E27FC236}">
                <a16:creationId xmlns:a16="http://schemas.microsoft.com/office/drawing/2014/main" id="{40FD143B-25EC-BD9F-487B-E20C1E2B72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8700295" y="4307192"/>
            <a:ext cx="1890952" cy="186108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3175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Example </a:t>
            </a:r>
            <a:r>
              <a:rPr kumimoji="0" lang="en-US" sz="10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LOCAL</a:t>
            </a:r>
            <a:r>
              <a:rPr kumimoji="0" lang="en-US" sz="10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workload</a:t>
            </a:r>
          </a:p>
        </p:txBody>
      </p:sp>
      <p:cxnSp>
        <p:nvCxnSpPr>
          <p:cNvPr id="1038" name="Straight Connector 1037">
            <a:extLst>
              <a:ext uri="{FF2B5EF4-FFF2-40B4-BE49-F238E27FC236}">
                <a16:creationId xmlns:a16="http://schemas.microsoft.com/office/drawing/2014/main" id="{3F1AF149-99AC-DC89-1F59-CCA12C6F5B54}"/>
              </a:ext>
            </a:extLst>
          </p:cNvPr>
          <p:cNvCxnSpPr>
            <a:cxnSpLocks/>
          </p:cNvCxnSpPr>
          <p:nvPr/>
        </p:nvCxnSpPr>
        <p:spPr>
          <a:xfrm flipH="1">
            <a:off x="2409939" y="4569016"/>
            <a:ext cx="2195134" cy="0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044" name="Straight Connector 1043">
            <a:extLst>
              <a:ext uri="{FF2B5EF4-FFF2-40B4-BE49-F238E27FC236}">
                <a16:creationId xmlns:a16="http://schemas.microsoft.com/office/drawing/2014/main" id="{DB5CDAEF-74CC-A49C-8A7C-D4DC3948BACC}"/>
              </a:ext>
            </a:extLst>
          </p:cNvPr>
          <p:cNvCxnSpPr>
            <a:cxnSpLocks/>
          </p:cNvCxnSpPr>
          <p:nvPr/>
        </p:nvCxnSpPr>
        <p:spPr>
          <a:xfrm>
            <a:off x="4599720" y="4565851"/>
            <a:ext cx="0" cy="573625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045" name="Straight Connector 1044">
            <a:extLst>
              <a:ext uri="{FF2B5EF4-FFF2-40B4-BE49-F238E27FC236}">
                <a16:creationId xmlns:a16="http://schemas.microsoft.com/office/drawing/2014/main" id="{29194D7A-3751-FBBA-8599-CD5D11C7432A}"/>
              </a:ext>
            </a:extLst>
          </p:cNvPr>
          <p:cNvCxnSpPr>
            <a:cxnSpLocks/>
            <a:endCxn id="19" idx="0"/>
          </p:cNvCxnSpPr>
          <p:nvPr/>
        </p:nvCxnSpPr>
        <p:spPr>
          <a:xfrm>
            <a:off x="2409939" y="4569016"/>
            <a:ext cx="998" cy="1316978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629" name="Picture 628">
            <a:extLst>
              <a:ext uri="{FF2B5EF4-FFF2-40B4-BE49-F238E27FC236}">
                <a16:creationId xmlns:a16="http://schemas.microsoft.com/office/drawing/2014/main" id="{64C8F825-630D-A856-F202-A535DFDBAB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0723" y="6427915"/>
            <a:ext cx="169199" cy="169199"/>
          </a:xfrm>
          <a:prstGeom prst="rect">
            <a:avLst/>
          </a:prstGeom>
        </p:spPr>
      </p:pic>
      <p:sp>
        <p:nvSpPr>
          <p:cNvPr id="2" name="Rounded Rectangle 34">
            <a:extLst>
              <a:ext uri="{FF2B5EF4-FFF2-40B4-BE49-F238E27FC236}">
                <a16:creationId xmlns:a16="http://schemas.microsoft.com/office/drawing/2014/main" id="{0BD65B93-75B8-CCBD-8871-A9FEB53C81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1406639" y="4764018"/>
            <a:ext cx="2006600" cy="896786"/>
          </a:xfrm>
          <a:prstGeom prst="roundRect">
            <a:avLst>
              <a:gd name="adj" fmla="val 0"/>
            </a:avLst>
          </a:prstGeom>
          <a:solidFill>
            <a:srgbClr val="F9F9F9"/>
          </a:solidFill>
          <a:ln w="3175" cap="flat" cmpd="sng" algn="ctr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Application landing zone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Fabric compute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24E0487-7C9B-D780-6499-1C9F6A473E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0096" y="4843997"/>
            <a:ext cx="169199" cy="169199"/>
          </a:xfrm>
          <a:prstGeom prst="rect">
            <a:avLst/>
          </a:prstGeom>
        </p:spPr>
      </p:pic>
      <p:sp>
        <p:nvSpPr>
          <p:cNvPr id="19" name="Rounded Rectangle 34">
            <a:extLst>
              <a:ext uri="{FF2B5EF4-FFF2-40B4-BE49-F238E27FC236}">
                <a16:creationId xmlns:a16="http://schemas.microsoft.com/office/drawing/2014/main" id="{4ED20813-7EAD-D2AD-61B4-9779D8F215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1407637" y="5885994"/>
            <a:ext cx="2006600" cy="1091209"/>
          </a:xfrm>
          <a:prstGeom prst="roundRect">
            <a:avLst>
              <a:gd name="adj" fmla="val 0"/>
            </a:avLst>
          </a:prstGeom>
          <a:solidFill>
            <a:srgbClr val="F9F9F9"/>
          </a:solidFill>
          <a:ln w="3175" cap="flat" cmpd="sng" algn="ctr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Application landing zone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Example Data, AI/ML workload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0DA2F6DE-146F-069E-36F5-F77180C29699}"/>
              </a:ext>
            </a:extLst>
          </p:cNvPr>
          <p:cNvSpPr/>
          <p:nvPr/>
        </p:nvSpPr>
        <p:spPr>
          <a:xfrm>
            <a:off x="1745789" y="5208956"/>
            <a:ext cx="1426545" cy="233126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3175" cap="flat" cmpd="sng" algn="ctr">
            <a:solidFill>
              <a:srgbClr val="000000">
                <a:lumMod val="50000"/>
                <a:lumOff val="50000"/>
              </a:srgbClr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"/>
                <a:ea typeface="+mn-ea"/>
                <a:cs typeface="Segoe UI Semibold" panose="020B0702040204020203" pitchFamily="34" charset="0"/>
              </a:rPr>
              <a:t> zones  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0B84426D-D5BF-0678-740B-7C4CA0983EF7}"/>
              </a:ext>
            </a:extLst>
          </p:cNvPr>
          <p:cNvSpPr/>
          <p:nvPr/>
        </p:nvSpPr>
        <p:spPr>
          <a:xfrm>
            <a:off x="1657069" y="5260429"/>
            <a:ext cx="1601121" cy="233126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3175" cap="flat" cmpd="sng" algn="ctr">
            <a:solidFill>
              <a:srgbClr val="000000">
                <a:lumMod val="50000"/>
                <a:lumOff val="50000"/>
              </a:srgbClr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"/>
                <a:ea typeface="+mn-ea"/>
                <a:cs typeface="Segoe UI Semibold" panose="020B0702040204020203" pitchFamily="34" charset="0"/>
              </a:rPr>
              <a:t> zones  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63FE287D-366E-24FB-A26A-4220804D96E3}"/>
              </a:ext>
            </a:extLst>
          </p:cNvPr>
          <p:cNvSpPr/>
          <p:nvPr/>
        </p:nvSpPr>
        <p:spPr>
          <a:xfrm>
            <a:off x="1547454" y="5308538"/>
            <a:ext cx="1763736" cy="233126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3175" cap="flat" cmpd="sng" algn="ctr">
            <a:solidFill>
              <a:srgbClr val="000000">
                <a:lumMod val="50000"/>
                <a:lumOff val="50000"/>
              </a:srgbClr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"/>
                <a:ea typeface="+mn-ea"/>
                <a:cs typeface="Segoe UI Semibold" panose="020B0702040204020203" pitchFamily="34" charset="0"/>
              </a:rPr>
              <a:t>Environment (Fabric </a:t>
            </a:r>
            <a:r>
              <a:rPr kumimoji="0" lang="en-US" sz="800" b="0" i="1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"/>
                <a:ea typeface="+mn-ea"/>
                <a:cs typeface="Segoe UI Semibold" panose="020B0702040204020203" pitchFamily="34" charset="0"/>
              </a:rPr>
              <a:t>capacit</a:t>
            </a:r>
            <a:r>
              <a:rPr kumimoji="0" lang="en-US" sz="8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"/>
                <a:ea typeface="+mn-ea"/>
                <a:cs typeface="Segoe UI Semibold" panose="020B0702040204020203" pitchFamily="34" charset="0"/>
              </a:rPr>
              <a:t>y)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9F632A0E-16B7-E713-12F5-C3293F9DEDA2}"/>
              </a:ext>
            </a:extLst>
          </p:cNvPr>
          <p:cNvGrpSpPr/>
          <p:nvPr/>
        </p:nvGrpSpPr>
        <p:grpSpPr>
          <a:xfrm>
            <a:off x="3038162" y="5355572"/>
            <a:ext cx="187620" cy="145313"/>
            <a:chOff x="691486" y="408295"/>
            <a:chExt cx="307235" cy="228600"/>
          </a:xfrm>
        </p:grpSpPr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1A43100A-AD2F-CB30-CE8A-1EBB5432F1E9}"/>
                </a:ext>
              </a:extLst>
            </p:cNvPr>
            <p:cNvSpPr/>
            <p:nvPr/>
          </p:nvSpPr>
          <p:spPr>
            <a:xfrm>
              <a:off x="815841" y="420201"/>
              <a:ext cx="182880" cy="182880"/>
            </a:xfrm>
            <a:prstGeom prst="ellipse">
              <a:avLst/>
            </a:prstGeom>
            <a:solidFill>
              <a:srgbClr val="FFFFFF"/>
            </a:solidFill>
            <a:ln w="19050" cap="flat" cmpd="sng" algn="ctr">
              <a:solidFill>
                <a:srgbClr val="FFB900">
                  <a:lumMod val="60000"/>
                  <a:lumOff val="40000"/>
                  <a:alpha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C2B3D346-1BCE-C051-E8F4-90976E4689F2}"/>
                </a:ext>
              </a:extLst>
            </p:cNvPr>
            <p:cNvSpPr/>
            <p:nvPr/>
          </p:nvSpPr>
          <p:spPr>
            <a:xfrm>
              <a:off x="760306" y="417820"/>
              <a:ext cx="201168" cy="201168"/>
            </a:xfrm>
            <a:prstGeom prst="ellipse">
              <a:avLst/>
            </a:prstGeom>
            <a:solidFill>
              <a:srgbClr val="FFFFFF">
                <a:alpha val="75000"/>
              </a:srgbClr>
            </a:solidFill>
            <a:ln w="19050" cap="flat" cmpd="sng" algn="ctr">
              <a:solidFill>
                <a:srgbClr val="FFB900">
                  <a:lumMod val="60000"/>
                  <a:lumOff val="4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C220D7A1-3244-6D5F-643D-2400CEA67703}"/>
                </a:ext>
              </a:extLst>
            </p:cNvPr>
            <p:cNvGrpSpPr/>
            <p:nvPr/>
          </p:nvGrpSpPr>
          <p:grpSpPr>
            <a:xfrm>
              <a:off x="691486" y="408295"/>
              <a:ext cx="228600" cy="228600"/>
              <a:chOff x="707361" y="417820"/>
              <a:chExt cx="228600" cy="228600"/>
            </a:xfrm>
          </p:grpSpPr>
          <p:sp>
            <p:nvSpPr>
              <p:cNvPr id="897" name="Oval 896">
                <a:extLst>
                  <a:ext uri="{FF2B5EF4-FFF2-40B4-BE49-F238E27FC236}">
                    <a16:creationId xmlns:a16="http://schemas.microsoft.com/office/drawing/2014/main" id="{7E8613F1-32D8-1E2E-AD11-B0D5C83578E7}"/>
                  </a:ext>
                </a:extLst>
              </p:cNvPr>
              <p:cNvSpPr/>
              <p:nvPr/>
            </p:nvSpPr>
            <p:spPr>
              <a:xfrm>
                <a:off x="707361" y="417820"/>
                <a:ext cx="228600" cy="228600"/>
              </a:xfrm>
              <a:prstGeom prst="ellipse">
                <a:avLst/>
              </a:prstGeom>
              <a:solidFill>
                <a:srgbClr val="FFFFFF"/>
              </a:solidFill>
              <a:ln w="19050" cap="flat" cmpd="sng" algn="ctr">
                <a:solidFill>
                  <a:srgbClr val="FFB900">
                    <a:lumMod val="60000"/>
                    <a:lumOff val="40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endParaRPr>
              </a:p>
            </p:txBody>
          </p:sp>
          <p:pic>
            <p:nvPicPr>
              <p:cNvPr id="898" name="Picture 897">
                <a:extLst>
                  <a:ext uri="{FF2B5EF4-FFF2-40B4-BE49-F238E27FC236}">
                    <a16:creationId xmlns:a16="http://schemas.microsoft.com/office/drawing/2014/main" id="{6F6F8464-DE75-0B73-AFBD-CF30B358496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 flipH="1">
                <a:off x="760308" y="434924"/>
                <a:ext cx="128275" cy="199320"/>
              </a:xfrm>
              <a:prstGeom prst="rect">
                <a:avLst/>
              </a:prstGeom>
            </p:spPr>
          </p:pic>
        </p:grpSp>
      </p:grpSp>
      <p:sp>
        <p:nvSpPr>
          <p:cNvPr id="899" name="Rectangle: Rounded Corners 898">
            <a:extLst>
              <a:ext uri="{FF2B5EF4-FFF2-40B4-BE49-F238E27FC236}">
                <a16:creationId xmlns:a16="http://schemas.microsoft.com/office/drawing/2014/main" id="{D23A35B8-9C47-F7B1-A540-155875AD709B}"/>
              </a:ext>
            </a:extLst>
          </p:cNvPr>
          <p:cNvSpPr/>
          <p:nvPr/>
        </p:nvSpPr>
        <p:spPr>
          <a:xfrm>
            <a:off x="1714430" y="6240793"/>
            <a:ext cx="1426545" cy="233126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3175" cap="flat" cmpd="sng" algn="ctr">
            <a:solidFill>
              <a:srgbClr val="000000">
                <a:lumMod val="50000"/>
                <a:lumOff val="50000"/>
              </a:srgbClr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"/>
                <a:ea typeface="+mn-ea"/>
                <a:cs typeface="Segoe UI Semibold" panose="020B0702040204020203" pitchFamily="34" charset="0"/>
              </a:rPr>
              <a:t> zones  </a:t>
            </a:r>
          </a:p>
        </p:txBody>
      </p:sp>
      <p:sp>
        <p:nvSpPr>
          <p:cNvPr id="900" name="Rectangle: Rounded Corners 899">
            <a:extLst>
              <a:ext uri="{FF2B5EF4-FFF2-40B4-BE49-F238E27FC236}">
                <a16:creationId xmlns:a16="http://schemas.microsoft.com/office/drawing/2014/main" id="{7D8DD611-5CDA-FC1E-3E49-976D59BB00FD}"/>
              </a:ext>
            </a:extLst>
          </p:cNvPr>
          <p:cNvSpPr/>
          <p:nvPr/>
        </p:nvSpPr>
        <p:spPr>
          <a:xfrm>
            <a:off x="1625710" y="6292266"/>
            <a:ext cx="1601121" cy="233126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3175" cap="flat" cmpd="sng" algn="ctr">
            <a:solidFill>
              <a:srgbClr val="000000">
                <a:lumMod val="50000"/>
                <a:lumOff val="50000"/>
              </a:srgbClr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"/>
                <a:ea typeface="+mn-ea"/>
                <a:cs typeface="Segoe UI Semibold" panose="020B0702040204020203" pitchFamily="34" charset="0"/>
              </a:rPr>
              <a:t> zones  </a:t>
            </a:r>
          </a:p>
        </p:txBody>
      </p:sp>
      <p:sp>
        <p:nvSpPr>
          <p:cNvPr id="902" name="Rectangle: Rounded Corners 901">
            <a:extLst>
              <a:ext uri="{FF2B5EF4-FFF2-40B4-BE49-F238E27FC236}">
                <a16:creationId xmlns:a16="http://schemas.microsoft.com/office/drawing/2014/main" id="{EE0B05CD-E616-9209-FD0B-E60E3EE62328}"/>
              </a:ext>
            </a:extLst>
          </p:cNvPr>
          <p:cNvSpPr/>
          <p:nvPr/>
        </p:nvSpPr>
        <p:spPr>
          <a:xfrm>
            <a:off x="1516095" y="6340375"/>
            <a:ext cx="1763736" cy="233126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3175" cap="flat" cmpd="sng" algn="ctr">
            <a:solidFill>
              <a:srgbClr val="000000">
                <a:lumMod val="50000"/>
                <a:lumOff val="50000"/>
              </a:srgbClr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"/>
                <a:ea typeface="+mn-ea"/>
                <a:cs typeface="Segoe UI Semibold" panose="020B0702040204020203" pitchFamily="34" charset="0"/>
              </a:rPr>
              <a:t>Environment (production)</a:t>
            </a:r>
          </a:p>
        </p:txBody>
      </p:sp>
      <p:grpSp>
        <p:nvGrpSpPr>
          <p:cNvPr id="903" name="Group 902">
            <a:extLst>
              <a:ext uri="{FF2B5EF4-FFF2-40B4-BE49-F238E27FC236}">
                <a16:creationId xmlns:a16="http://schemas.microsoft.com/office/drawing/2014/main" id="{882ABCDD-83EE-ADBE-8CE8-159C02D907D1}"/>
              </a:ext>
            </a:extLst>
          </p:cNvPr>
          <p:cNvGrpSpPr/>
          <p:nvPr/>
        </p:nvGrpSpPr>
        <p:grpSpPr>
          <a:xfrm>
            <a:off x="2818585" y="6391688"/>
            <a:ext cx="187620" cy="145313"/>
            <a:chOff x="691486" y="408295"/>
            <a:chExt cx="307235" cy="228600"/>
          </a:xfrm>
        </p:grpSpPr>
        <p:sp>
          <p:nvSpPr>
            <p:cNvPr id="904" name="Oval 903">
              <a:extLst>
                <a:ext uri="{FF2B5EF4-FFF2-40B4-BE49-F238E27FC236}">
                  <a16:creationId xmlns:a16="http://schemas.microsoft.com/office/drawing/2014/main" id="{EF7AF461-D9F6-84A3-6166-CD4879A57754}"/>
                </a:ext>
              </a:extLst>
            </p:cNvPr>
            <p:cNvSpPr/>
            <p:nvPr/>
          </p:nvSpPr>
          <p:spPr>
            <a:xfrm>
              <a:off x="815841" y="420201"/>
              <a:ext cx="182880" cy="182880"/>
            </a:xfrm>
            <a:prstGeom prst="ellipse">
              <a:avLst/>
            </a:prstGeom>
            <a:solidFill>
              <a:srgbClr val="FFFFFF"/>
            </a:solidFill>
            <a:ln w="19050" cap="flat" cmpd="sng" algn="ctr">
              <a:solidFill>
                <a:srgbClr val="FFB900">
                  <a:lumMod val="60000"/>
                  <a:lumOff val="40000"/>
                  <a:alpha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sp>
          <p:nvSpPr>
            <p:cNvPr id="905" name="Oval 904">
              <a:extLst>
                <a:ext uri="{FF2B5EF4-FFF2-40B4-BE49-F238E27FC236}">
                  <a16:creationId xmlns:a16="http://schemas.microsoft.com/office/drawing/2014/main" id="{90FA6526-1106-45C2-E530-0800BF4EC916}"/>
                </a:ext>
              </a:extLst>
            </p:cNvPr>
            <p:cNvSpPr/>
            <p:nvPr/>
          </p:nvSpPr>
          <p:spPr>
            <a:xfrm>
              <a:off x="760306" y="417820"/>
              <a:ext cx="201168" cy="201168"/>
            </a:xfrm>
            <a:prstGeom prst="ellipse">
              <a:avLst/>
            </a:prstGeom>
            <a:solidFill>
              <a:srgbClr val="FFFFFF">
                <a:alpha val="75000"/>
              </a:srgbClr>
            </a:solidFill>
            <a:ln w="19050" cap="flat" cmpd="sng" algn="ctr">
              <a:solidFill>
                <a:srgbClr val="FFB900">
                  <a:lumMod val="60000"/>
                  <a:lumOff val="4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grpSp>
          <p:nvGrpSpPr>
            <p:cNvPr id="906" name="Group 905">
              <a:extLst>
                <a:ext uri="{FF2B5EF4-FFF2-40B4-BE49-F238E27FC236}">
                  <a16:creationId xmlns:a16="http://schemas.microsoft.com/office/drawing/2014/main" id="{F8C4DBCA-0BEE-85AC-4F6D-C9EDDA50ABF2}"/>
                </a:ext>
              </a:extLst>
            </p:cNvPr>
            <p:cNvGrpSpPr/>
            <p:nvPr/>
          </p:nvGrpSpPr>
          <p:grpSpPr>
            <a:xfrm>
              <a:off x="691486" y="408295"/>
              <a:ext cx="228600" cy="228600"/>
              <a:chOff x="707361" y="417820"/>
              <a:chExt cx="228600" cy="228600"/>
            </a:xfrm>
          </p:grpSpPr>
          <p:sp>
            <p:nvSpPr>
              <p:cNvPr id="907" name="Oval 906">
                <a:extLst>
                  <a:ext uri="{FF2B5EF4-FFF2-40B4-BE49-F238E27FC236}">
                    <a16:creationId xmlns:a16="http://schemas.microsoft.com/office/drawing/2014/main" id="{61D32D88-C894-C9C1-DF60-56FDF6FF0861}"/>
                  </a:ext>
                </a:extLst>
              </p:cNvPr>
              <p:cNvSpPr/>
              <p:nvPr/>
            </p:nvSpPr>
            <p:spPr>
              <a:xfrm>
                <a:off x="707361" y="417820"/>
                <a:ext cx="228600" cy="228600"/>
              </a:xfrm>
              <a:prstGeom prst="ellipse">
                <a:avLst/>
              </a:prstGeom>
              <a:solidFill>
                <a:srgbClr val="FFFFFF"/>
              </a:solidFill>
              <a:ln w="19050" cap="flat" cmpd="sng" algn="ctr">
                <a:solidFill>
                  <a:srgbClr val="FFB900">
                    <a:lumMod val="60000"/>
                    <a:lumOff val="40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endParaRPr>
              </a:p>
            </p:txBody>
          </p:sp>
          <p:pic>
            <p:nvPicPr>
              <p:cNvPr id="908" name="Picture 907">
                <a:extLst>
                  <a:ext uri="{FF2B5EF4-FFF2-40B4-BE49-F238E27FC236}">
                    <a16:creationId xmlns:a16="http://schemas.microsoft.com/office/drawing/2014/main" id="{B2310B71-5211-DECD-B84F-36F347853B8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 flipH="1">
                <a:off x="760308" y="434924"/>
                <a:ext cx="128275" cy="199320"/>
              </a:xfrm>
              <a:prstGeom prst="rect">
                <a:avLst/>
              </a:prstGeom>
            </p:spPr>
          </p:pic>
        </p:grpSp>
      </p:grpSp>
      <p:sp>
        <p:nvSpPr>
          <p:cNvPr id="909" name="TextBox 908">
            <a:extLst>
              <a:ext uri="{FF2B5EF4-FFF2-40B4-BE49-F238E27FC236}">
                <a16:creationId xmlns:a16="http://schemas.microsoft.com/office/drawing/2014/main" id="{A8BACE76-4D97-9DED-90F0-750BF2600C30}"/>
              </a:ext>
            </a:extLst>
          </p:cNvPr>
          <p:cNvSpPr txBox="1"/>
          <p:nvPr/>
        </p:nvSpPr>
        <p:spPr>
          <a:xfrm>
            <a:off x="1385349" y="6621294"/>
            <a:ext cx="21485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Azure Machine Learning, Azure Databricks, AI on Azure Infrastructure, Azure Data Lake Storage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sp>
        <p:nvSpPr>
          <p:cNvPr id="910" name="Rounded Rectangle 34">
            <a:extLst>
              <a:ext uri="{FF2B5EF4-FFF2-40B4-BE49-F238E27FC236}">
                <a16:creationId xmlns:a16="http://schemas.microsoft.com/office/drawing/2014/main" id="{DFDF351F-8813-1A70-0F2A-3735BCA296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1362542" y="6941254"/>
            <a:ext cx="1999274" cy="186108"/>
          </a:xfrm>
          <a:prstGeom prst="roundRect">
            <a:avLst>
              <a:gd name="adj" fmla="val 0"/>
            </a:avLst>
          </a:prstGeom>
          <a:noFill/>
          <a:ln w="3175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912" name="Rounded Rectangle 34">
            <a:extLst>
              <a:ext uri="{FF2B5EF4-FFF2-40B4-BE49-F238E27FC236}">
                <a16:creationId xmlns:a16="http://schemas.microsoft.com/office/drawing/2014/main" id="{E99EE989-8EC4-E8A7-A471-7ACD342F70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3623766" y="4774769"/>
            <a:ext cx="2006600" cy="1484611"/>
          </a:xfrm>
          <a:prstGeom prst="roundRect">
            <a:avLst>
              <a:gd name="adj" fmla="val 0"/>
            </a:avLst>
          </a:prstGeom>
          <a:solidFill>
            <a:schemeClr val="accent5">
              <a:lumMod val="20000"/>
              <a:lumOff val="80000"/>
            </a:schemeClr>
          </a:solidFill>
          <a:ln w="12700">
            <a:solidFill>
              <a:schemeClr val="accent5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Application landing zone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Azure VMware Solution workload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sp>
        <p:nvSpPr>
          <p:cNvPr id="919" name="Rounded Rectangle 34">
            <a:extLst>
              <a:ext uri="{FF2B5EF4-FFF2-40B4-BE49-F238E27FC236}">
                <a16:creationId xmlns:a16="http://schemas.microsoft.com/office/drawing/2014/main" id="{D077EC02-1A5A-5E0C-6A5E-18E7F82018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3639641" y="6064335"/>
            <a:ext cx="1999274" cy="186108"/>
          </a:xfrm>
          <a:prstGeom prst="roundRect">
            <a:avLst>
              <a:gd name="adj" fmla="val 0"/>
            </a:avLst>
          </a:prstGeom>
          <a:noFill/>
          <a:ln w="3175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(All workload environments)</a:t>
            </a:r>
          </a:p>
        </p:txBody>
      </p:sp>
      <p:sp>
        <p:nvSpPr>
          <p:cNvPr id="921" name="Rectangle: Rounded Corners 920">
            <a:extLst>
              <a:ext uri="{FF2B5EF4-FFF2-40B4-BE49-F238E27FC236}">
                <a16:creationId xmlns:a16="http://schemas.microsoft.com/office/drawing/2014/main" id="{61DD78AC-14CC-6F3B-69CD-16202282B894}"/>
              </a:ext>
            </a:extLst>
          </p:cNvPr>
          <p:cNvSpPr/>
          <p:nvPr/>
        </p:nvSpPr>
        <p:spPr>
          <a:xfrm>
            <a:off x="3762115" y="5171453"/>
            <a:ext cx="1763736" cy="233126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3175" cap="flat" cmpd="sng" algn="ctr">
            <a:solidFill>
              <a:srgbClr val="000000">
                <a:lumMod val="50000"/>
                <a:lumOff val="50000"/>
              </a:srgbClr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"/>
                <a:ea typeface="+mn-ea"/>
                <a:cs typeface="Segoe UI Semibold" panose="020B0702040204020203" pitchFamily="34" charset="0"/>
              </a:rPr>
              <a:t>Environment (production)</a:t>
            </a:r>
          </a:p>
        </p:txBody>
      </p:sp>
      <p:grpSp>
        <p:nvGrpSpPr>
          <p:cNvPr id="927" name="Group 926">
            <a:extLst>
              <a:ext uri="{FF2B5EF4-FFF2-40B4-BE49-F238E27FC236}">
                <a16:creationId xmlns:a16="http://schemas.microsoft.com/office/drawing/2014/main" id="{9669DB74-B62E-AFCD-272B-FEA8574755E5}"/>
              </a:ext>
            </a:extLst>
          </p:cNvPr>
          <p:cNvGrpSpPr/>
          <p:nvPr/>
        </p:nvGrpSpPr>
        <p:grpSpPr>
          <a:xfrm>
            <a:off x="5118350" y="5218613"/>
            <a:ext cx="187620" cy="145313"/>
            <a:chOff x="691486" y="408295"/>
            <a:chExt cx="307235" cy="228600"/>
          </a:xfrm>
        </p:grpSpPr>
        <p:sp>
          <p:nvSpPr>
            <p:cNvPr id="971" name="Oval 970">
              <a:extLst>
                <a:ext uri="{FF2B5EF4-FFF2-40B4-BE49-F238E27FC236}">
                  <a16:creationId xmlns:a16="http://schemas.microsoft.com/office/drawing/2014/main" id="{6CBFD65B-CCB9-D6CF-D0EB-B635BCB92AB9}"/>
                </a:ext>
              </a:extLst>
            </p:cNvPr>
            <p:cNvSpPr/>
            <p:nvPr/>
          </p:nvSpPr>
          <p:spPr>
            <a:xfrm>
              <a:off x="815841" y="420201"/>
              <a:ext cx="182880" cy="182880"/>
            </a:xfrm>
            <a:prstGeom prst="ellipse">
              <a:avLst/>
            </a:prstGeom>
            <a:solidFill>
              <a:srgbClr val="FFFFFF"/>
            </a:solidFill>
            <a:ln w="19050" cap="flat" cmpd="sng" algn="ctr">
              <a:solidFill>
                <a:srgbClr val="FFB900">
                  <a:lumMod val="60000"/>
                  <a:lumOff val="40000"/>
                  <a:alpha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sp>
          <p:nvSpPr>
            <p:cNvPr id="972" name="Oval 971">
              <a:extLst>
                <a:ext uri="{FF2B5EF4-FFF2-40B4-BE49-F238E27FC236}">
                  <a16:creationId xmlns:a16="http://schemas.microsoft.com/office/drawing/2014/main" id="{2D9150AC-4688-F4D2-5AFC-9E8ED4DDAA12}"/>
                </a:ext>
              </a:extLst>
            </p:cNvPr>
            <p:cNvSpPr/>
            <p:nvPr/>
          </p:nvSpPr>
          <p:spPr>
            <a:xfrm>
              <a:off x="760306" y="417820"/>
              <a:ext cx="201168" cy="201168"/>
            </a:xfrm>
            <a:prstGeom prst="ellipse">
              <a:avLst/>
            </a:prstGeom>
            <a:solidFill>
              <a:srgbClr val="FFFFFF">
                <a:alpha val="75000"/>
              </a:srgbClr>
            </a:solidFill>
            <a:ln w="19050" cap="flat" cmpd="sng" algn="ctr">
              <a:solidFill>
                <a:srgbClr val="FFB900">
                  <a:lumMod val="60000"/>
                  <a:lumOff val="4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grpSp>
          <p:nvGrpSpPr>
            <p:cNvPr id="973" name="Group 972">
              <a:extLst>
                <a:ext uri="{FF2B5EF4-FFF2-40B4-BE49-F238E27FC236}">
                  <a16:creationId xmlns:a16="http://schemas.microsoft.com/office/drawing/2014/main" id="{6534D81F-6747-913F-B610-DEF9DC0259E0}"/>
                </a:ext>
              </a:extLst>
            </p:cNvPr>
            <p:cNvGrpSpPr/>
            <p:nvPr/>
          </p:nvGrpSpPr>
          <p:grpSpPr>
            <a:xfrm>
              <a:off x="691486" y="408295"/>
              <a:ext cx="228600" cy="228600"/>
              <a:chOff x="707361" y="417820"/>
              <a:chExt cx="228600" cy="228600"/>
            </a:xfrm>
          </p:grpSpPr>
          <p:sp>
            <p:nvSpPr>
              <p:cNvPr id="974" name="Oval 973">
                <a:extLst>
                  <a:ext uri="{FF2B5EF4-FFF2-40B4-BE49-F238E27FC236}">
                    <a16:creationId xmlns:a16="http://schemas.microsoft.com/office/drawing/2014/main" id="{3B72701C-AFFE-4AE2-8D06-EA70CBE0337C}"/>
                  </a:ext>
                </a:extLst>
              </p:cNvPr>
              <p:cNvSpPr/>
              <p:nvPr/>
            </p:nvSpPr>
            <p:spPr>
              <a:xfrm>
                <a:off x="707361" y="417820"/>
                <a:ext cx="228600" cy="228600"/>
              </a:xfrm>
              <a:prstGeom prst="ellipse">
                <a:avLst/>
              </a:prstGeom>
              <a:solidFill>
                <a:srgbClr val="FFFFFF"/>
              </a:solidFill>
              <a:ln w="19050" cap="flat" cmpd="sng" algn="ctr">
                <a:solidFill>
                  <a:srgbClr val="FFB900">
                    <a:lumMod val="60000"/>
                    <a:lumOff val="40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endParaRPr>
              </a:p>
            </p:txBody>
          </p:sp>
          <p:pic>
            <p:nvPicPr>
              <p:cNvPr id="975" name="Picture 974">
                <a:extLst>
                  <a:ext uri="{FF2B5EF4-FFF2-40B4-BE49-F238E27FC236}">
                    <a16:creationId xmlns:a16="http://schemas.microsoft.com/office/drawing/2014/main" id="{8CC364B2-4E51-8DC8-621E-BA2F49BD392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 flipH="1">
                <a:off x="760308" y="434924"/>
                <a:ext cx="128275" cy="199320"/>
              </a:xfrm>
              <a:prstGeom prst="rect">
                <a:avLst/>
              </a:prstGeom>
            </p:spPr>
          </p:pic>
        </p:grpSp>
      </p:grpSp>
      <p:sp>
        <p:nvSpPr>
          <p:cNvPr id="929" name="Rectangle: Rounded Corners 928">
            <a:extLst>
              <a:ext uri="{FF2B5EF4-FFF2-40B4-BE49-F238E27FC236}">
                <a16:creationId xmlns:a16="http://schemas.microsoft.com/office/drawing/2014/main" id="{83812080-81B0-1AE7-469B-810E8253B858}"/>
              </a:ext>
            </a:extLst>
          </p:cNvPr>
          <p:cNvSpPr/>
          <p:nvPr/>
        </p:nvSpPr>
        <p:spPr>
          <a:xfrm>
            <a:off x="3762115" y="5787403"/>
            <a:ext cx="1763736" cy="233126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3175" cap="flat" cmpd="sng" algn="ctr">
            <a:solidFill>
              <a:srgbClr val="000000">
                <a:lumMod val="50000"/>
                <a:lumOff val="50000"/>
              </a:srgbClr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"/>
                <a:ea typeface="+mn-ea"/>
                <a:cs typeface="Segoe UI Semibold" panose="020B0702040204020203" pitchFamily="34" charset="0"/>
              </a:rPr>
              <a:t>Environment (development)</a:t>
            </a:r>
          </a:p>
        </p:txBody>
      </p:sp>
      <p:grpSp>
        <p:nvGrpSpPr>
          <p:cNvPr id="930" name="Group 929">
            <a:extLst>
              <a:ext uri="{FF2B5EF4-FFF2-40B4-BE49-F238E27FC236}">
                <a16:creationId xmlns:a16="http://schemas.microsoft.com/office/drawing/2014/main" id="{552D5502-B48A-1224-A799-BEB1D262816E}"/>
              </a:ext>
            </a:extLst>
          </p:cNvPr>
          <p:cNvGrpSpPr/>
          <p:nvPr/>
        </p:nvGrpSpPr>
        <p:grpSpPr>
          <a:xfrm>
            <a:off x="5118350" y="5834563"/>
            <a:ext cx="187620" cy="145313"/>
            <a:chOff x="691486" y="408295"/>
            <a:chExt cx="307235" cy="228600"/>
          </a:xfrm>
        </p:grpSpPr>
        <p:sp>
          <p:nvSpPr>
            <p:cNvPr id="520" name="Oval 519">
              <a:extLst>
                <a:ext uri="{FF2B5EF4-FFF2-40B4-BE49-F238E27FC236}">
                  <a16:creationId xmlns:a16="http://schemas.microsoft.com/office/drawing/2014/main" id="{F24D48E8-7ED7-D851-4005-96E81173FD98}"/>
                </a:ext>
              </a:extLst>
            </p:cNvPr>
            <p:cNvSpPr/>
            <p:nvPr/>
          </p:nvSpPr>
          <p:spPr>
            <a:xfrm>
              <a:off x="815841" y="420201"/>
              <a:ext cx="182880" cy="182880"/>
            </a:xfrm>
            <a:prstGeom prst="ellipse">
              <a:avLst/>
            </a:prstGeom>
            <a:solidFill>
              <a:srgbClr val="FFFFFF"/>
            </a:solidFill>
            <a:ln w="19050" cap="flat" cmpd="sng" algn="ctr">
              <a:solidFill>
                <a:srgbClr val="FFB900">
                  <a:lumMod val="60000"/>
                  <a:lumOff val="40000"/>
                  <a:alpha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sp>
          <p:nvSpPr>
            <p:cNvPr id="534" name="Oval 533">
              <a:extLst>
                <a:ext uri="{FF2B5EF4-FFF2-40B4-BE49-F238E27FC236}">
                  <a16:creationId xmlns:a16="http://schemas.microsoft.com/office/drawing/2014/main" id="{B3B3AAC8-6F46-7F63-8B83-1B8B5E6BAC41}"/>
                </a:ext>
              </a:extLst>
            </p:cNvPr>
            <p:cNvSpPr/>
            <p:nvPr/>
          </p:nvSpPr>
          <p:spPr>
            <a:xfrm>
              <a:off x="760306" y="417820"/>
              <a:ext cx="201168" cy="201168"/>
            </a:xfrm>
            <a:prstGeom prst="ellipse">
              <a:avLst/>
            </a:prstGeom>
            <a:solidFill>
              <a:srgbClr val="FFFFFF">
                <a:alpha val="75000"/>
              </a:srgbClr>
            </a:solidFill>
            <a:ln w="19050" cap="flat" cmpd="sng" algn="ctr">
              <a:solidFill>
                <a:srgbClr val="FFB900">
                  <a:lumMod val="60000"/>
                  <a:lumOff val="4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grpSp>
          <p:nvGrpSpPr>
            <p:cNvPr id="556" name="Group 555">
              <a:extLst>
                <a:ext uri="{FF2B5EF4-FFF2-40B4-BE49-F238E27FC236}">
                  <a16:creationId xmlns:a16="http://schemas.microsoft.com/office/drawing/2014/main" id="{FA8F9346-38FA-9159-68B5-CFC9CE2AB961}"/>
                </a:ext>
              </a:extLst>
            </p:cNvPr>
            <p:cNvGrpSpPr/>
            <p:nvPr/>
          </p:nvGrpSpPr>
          <p:grpSpPr>
            <a:xfrm>
              <a:off x="691486" y="408295"/>
              <a:ext cx="228600" cy="228600"/>
              <a:chOff x="707361" y="417820"/>
              <a:chExt cx="228600" cy="228600"/>
            </a:xfrm>
          </p:grpSpPr>
          <p:sp>
            <p:nvSpPr>
              <p:cNvPr id="965" name="Oval 964">
                <a:extLst>
                  <a:ext uri="{FF2B5EF4-FFF2-40B4-BE49-F238E27FC236}">
                    <a16:creationId xmlns:a16="http://schemas.microsoft.com/office/drawing/2014/main" id="{E2E8CCF9-9D54-4ECF-4F2C-7B02BBBD498F}"/>
                  </a:ext>
                </a:extLst>
              </p:cNvPr>
              <p:cNvSpPr/>
              <p:nvPr/>
            </p:nvSpPr>
            <p:spPr>
              <a:xfrm>
                <a:off x="707361" y="417820"/>
                <a:ext cx="228600" cy="228600"/>
              </a:xfrm>
              <a:prstGeom prst="ellipse">
                <a:avLst/>
              </a:prstGeom>
              <a:solidFill>
                <a:srgbClr val="FFFFFF"/>
              </a:solidFill>
              <a:ln w="19050" cap="flat" cmpd="sng" algn="ctr">
                <a:solidFill>
                  <a:srgbClr val="FFB900">
                    <a:lumMod val="60000"/>
                    <a:lumOff val="40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endParaRPr>
              </a:p>
            </p:txBody>
          </p:sp>
          <p:pic>
            <p:nvPicPr>
              <p:cNvPr id="966" name="Picture 965">
                <a:extLst>
                  <a:ext uri="{FF2B5EF4-FFF2-40B4-BE49-F238E27FC236}">
                    <a16:creationId xmlns:a16="http://schemas.microsoft.com/office/drawing/2014/main" id="{BFCAEF31-DDAD-EBBE-92FA-D4E992B028D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 flipH="1">
                <a:off x="760308" y="434924"/>
                <a:ext cx="128275" cy="199320"/>
              </a:xfrm>
              <a:prstGeom prst="rect">
                <a:avLst/>
              </a:prstGeom>
            </p:spPr>
          </p:pic>
        </p:grpSp>
      </p:grpSp>
      <p:sp>
        <p:nvSpPr>
          <p:cNvPr id="932" name="Rectangle: Rounded Corners 931">
            <a:extLst>
              <a:ext uri="{FF2B5EF4-FFF2-40B4-BE49-F238E27FC236}">
                <a16:creationId xmlns:a16="http://schemas.microsoft.com/office/drawing/2014/main" id="{3D08F392-03DB-8648-566E-33EE5D061A34}"/>
              </a:ext>
            </a:extLst>
          </p:cNvPr>
          <p:cNvSpPr/>
          <p:nvPr/>
        </p:nvSpPr>
        <p:spPr>
          <a:xfrm>
            <a:off x="3762115" y="5479428"/>
            <a:ext cx="1763736" cy="233126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3175" cap="flat" cmpd="sng" algn="ctr">
            <a:solidFill>
              <a:srgbClr val="000000">
                <a:lumMod val="50000"/>
                <a:lumOff val="50000"/>
              </a:srgbClr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"/>
                <a:ea typeface="+mn-ea"/>
                <a:cs typeface="Segoe UI Semibold" panose="020B0702040204020203" pitchFamily="34" charset="0"/>
              </a:rPr>
              <a:t>Environment (test)</a:t>
            </a:r>
          </a:p>
        </p:txBody>
      </p:sp>
      <p:grpSp>
        <p:nvGrpSpPr>
          <p:cNvPr id="935" name="Group 934">
            <a:extLst>
              <a:ext uri="{FF2B5EF4-FFF2-40B4-BE49-F238E27FC236}">
                <a16:creationId xmlns:a16="http://schemas.microsoft.com/office/drawing/2014/main" id="{D34042AE-E3E1-5F34-2E02-9E10FD04F33A}"/>
              </a:ext>
            </a:extLst>
          </p:cNvPr>
          <p:cNvGrpSpPr/>
          <p:nvPr/>
        </p:nvGrpSpPr>
        <p:grpSpPr>
          <a:xfrm>
            <a:off x="5118350" y="5526588"/>
            <a:ext cx="187620" cy="145313"/>
            <a:chOff x="691486" y="408295"/>
            <a:chExt cx="307235" cy="228600"/>
          </a:xfrm>
        </p:grpSpPr>
        <p:sp>
          <p:nvSpPr>
            <p:cNvPr id="936" name="Oval 935">
              <a:extLst>
                <a:ext uri="{FF2B5EF4-FFF2-40B4-BE49-F238E27FC236}">
                  <a16:creationId xmlns:a16="http://schemas.microsoft.com/office/drawing/2014/main" id="{DB7FFAB1-3B44-98FB-3A15-1D2398B11ADB}"/>
                </a:ext>
              </a:extLst>
            </p:cNvPr>
            <p:cNvSpPr/>
            <p:nvPr/>
          </p:nvSpPr>
          <p:spPr>
            <a:xfrm>
              <a:off x="815841" y="420201"/>
              <a:ext cx="182880" cy="182880"/>
            </a:xfrm>
            <a:prstGeom prst="ellipse">
              <a:avLst/>
            </a:prstGeom>
            <a:solidFill>
              <a:srgbClr val="FFFFFF"/>
            </a:solidFill>
            <a:ln w="19050" cap="flat" cmpd="sng" algn="ctr">
              <a:solidFill>
                <a:srgbClr val="FFB900">
                  <a:lumMod val="60000"/>
                  <a:lumOff val="40000"/>
                  <a:alpha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sp>
          <p:nvSpPr>
            <p:cNvPr id="943" name="Oval 942">
              <a:extLst>
                <a:ext uri="{FF2B5EF4-FFF2-40B4-BE49-F238E27FC236}">
                  <a16:creationId xmlns:a16="http://schemas.microsoft.com/office/drawing/2014/main" id="{08C9C6E7-2D7D-931C-B949-ADE5985B42C8}"/>
                </a:ext>
              </a:extLst>
            </p:cNvPr>
            <p:cNvSpPr/>
            <p:nvPr/>
          </p:nvSpPr>
          <p:spPr>
            <a:xfrm>
              <a:off x="760306" y="417820"/>
              <a:ext cx="201168" cy="201168"/>
            </a:xfrm>
            <a:prstGeom prst="ellipse">
              <a:avLst/>
            </a:prstGeom>
            <a:solidFill>
              <a:srgbClr val="FFFFFF">
                <a:alpha val="75000"/>
              </a:srgbClr>
            </a:solidFill>
            <a:ln w="19050" cap="flat" cmpd="sng" algn="ctr">
              <a:solidFill>
                <a:srgbClr val="FFB900">
                  <a:lumMod val="60000"/>
                  <a:lumOff val="4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grpSp>
          <p:nvGrpSpPr>
            <p:cNvPr id="944" name="Group 943">
              <a:extLst>
                <a:ext uri="{FF2B5EF4-FFF2-40B4-BE49-F238E27FC236}">
                  <a16:creationId xmlns:a16="http://schemas.microsoft.com/office/drawing/2014/main" id="{429E3F32-F662-040E-269F-0D50B18F3365}"/>
                </a:ext>
              </a:extLst>
            </p:cNvPr>
            <p:cNvGrpSpPr/>
            <p:nvPr/>
          </p:nvGrpSpPr>
          <p:grpSpPr>
            <a:xfrm>
              <a:off x="691486" y="408295"/>
              <a:ext cx="228600" cy="228600"/>
              <a:chOff x="707361" y="417820"/>
              <a:chExt cx="228600" cy="228600"/>
            </a:xfrm>
          </p:grpSpPr>
          <p:sp>
            <p:nvSpPr>
              <p:cNvPr id="945" name="Oval 944">
                <a:extLst>
                  <a:ext uri="{FF2B5EF4-FFF2-40B4-BE49-F238E27FC236}">
                    <a16:creationId xmlns:a16="http://schemas.microsoft.com/office/drawing/2014/main" id="{2B3E85FC-6B83-3C65-13DE-F6BE982B93DC}"/>
                  </a:ext>
                </a:extLst>
              </p:cNvPr>
              <p:cNvSpPr/>
              <p:nvPr/>
            </p:nvSpPr>
            <p:spPr>
              <a:xfrm>
                <a:off x="707361" y="417820"/>
                <a:ext cx="228600" cy="228600"/>
              </a:xfrm>
              <a:prstGeom prst="ellipse">
                <a:avLst/>
              </a:prstGeom>
              <a:solidFill>
                <a:srgbClr val="FFFFFF"/>
              </a:solidFill>
              <a:ln w="19050" cap="flat" cmpd="sng" algn="ctr">
                <a:solidFill>
                  <a:srgbClr val="FFB900">
                    <a:lumMod val="60000"/>
                    <a:lumOff val="40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endParaRPr>
              </a:p>
            </p:txBody>
          </p:sp>
          <p:pic>
            <p:nvPicPr>
              <p:cNvPr id="519" name="Picture 518">
                <a:extLst>
                  <a:ext uri="{FF2B5EF4-FFF2-40B4-BE49-F238E27FC236}">
                    <a16:creationId xmlns:a16="http://schemas.microsoft.com/office/drawing/2014/main" id="{4136C5A3-82ED-B00A-18D5-C376B1AA4DF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 flipH="1">
                <a:off x="760308" y="434924"/>
                <a:ext cx="128275" cy="199320"/>
              </a:xfrm>
              <a:prstGeom prst="rect">
                <a:avLst/>
              </a:prstGeom>
            </p:spPr>
          </p:pic>
        </p:grpSp>
      </p:grpSp>
      <p:sp>
        <p:nvSpPr>
          <p:cNvPr id="1066" name="TextBox 1065">
            <a:extLst>
              <a:ext uri="{FF2B5EF4-FFF2-40B4-BE49-F238E27FC236}">
                <a16:creationId xmlns:a16="http://schemas.microsoft.com/office/drawing/2014/main" id="{5DFF96DA-435A-A51C-4F3F-7050781EF0C5}"/>
              </a:ext>
            </a:extLst>
          </p:cNvPr>
          <p:cNvSpPr txBox="1"/>
          <p:nvPr/>
        </p:nvSpPr>
        <p:spPr>
          <a:xfrm>
            <a:off x="1256486" y="3055840"/>
            <a:ext cx="5175871" cy="21544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Platform landing zone: </a:t>
            </a:r>
            <a:r>
              <a:rPr kumimoji="0" lang="en-US" sz="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One per Microsoft Entra tenant. Provides centralized governance and shared resources</a:t>
            </a:r>
          </a:p>
        </p:txBody>
      </p:sp>
      <p:sp>
        <p:nvSpPr>
          <p:cNvPr id="1068" name="TextBox 1067">
            <a:extLst>
              <a:ext uri="{FF2B5EF4-FFF2-40B4-BE49-F238E27FC236}">
                <a16:creationId xmlns:a16="http://schemas.microsoft.com/office/drawing/2014/main" id="{01D08873-8134-B634-D71C-6F3D49AF0266}"/>
              </a:ext>
            </a:extLst>
          </p:cNvPr>
          <p:cNvSpPr txBox="1"/>
          <p:nvPr/>
        </p:nvSpPr>
        <p:spPr>
          <a:xfrm>
            <a:off x="1364990" y="7351471"/>
            <a:ext cx="8084228" cy="215444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Application landing zones: </a:t>
            </a:r>
            <a:r>
              <a:rPr kumimoji="0" lang="en-US" sz="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Each workload has one application landing zone consisting of all environments. Each environment consists of one or more Azure subscriptions. 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grpSp>
        <p:nvGrpSpPr>
          <p:cNvPr id="1071" name="Group 1070">
            <a:extLst>
              <a:ext uri="{FF2B5EF4-FFF2-40B4-BE49-F238E27FC236}">
                <a16:creationId xmlns:a16="http://schemas.microsoft.com/office/drawing/2014/main" id="{692B7DFC-0979-B3B0-29D0-793269689069}"/>
              </a:ext>
            </a:extLst>
          </p:cNvPr>
          <p:cNvGrpSpPr/>
          <p:nvPr/>
        </p:nvGrpSpPr>
        <p:grpSpPr>
          <a:xfrm>
            <a:off x="1236742" y="239217"/>
            <a:ext cx="1756181" cy="274597"/>
            <a:chOff x="2126543" y="8014791"/>
            <a:chExt cx="1756181" cy="274597"/>
          </a:xfrm>
        </p:grpSpPr>
        <p:grpSp>
          <p:nvGrpSpPr>
            <p:cNvPr id="1072" name="Group 1071">
              <a:extLst>
                <a:ext uri="{FF2B5EF4-FFF2-40B4-BE49-F238E27FC236}">
                  <a16:creationId xmlns:a16="http://schemas.microsoft.com/office/drawing/2014/main" id="{46C919A0-0770-185A-409A-EB1C076C3779}"/>
                </a:ext>
              </a:extLst>
            </p:cNvPr>
            <p:cNvGrpSpPr/>
            <p:nvPr/>
          </p:nvGrpSpPr>
          <p:grpSpPr>
            <a:xfrm>
              <a:off x="2126543" y="8014791"/>
              <a:ext cx="276982" cy="274597"/>
              <a:chOff x="8854962" y="5975700"/>
              <a:chExt cx="400295" cy="378533"/>
            </a:xfrm>
          </p:grpSpPr>
          <p:sp>
            <p:nvSpPr>
              <p:cNvPr id="1074" name="Oval 1073">
                <a:extLst>
                  <a:ext uri="{FF2B5EF4-FFF2-40B4-BE49-F238E27FC236}">
                    <a16:creationId xmlns:a16="http://schemas.microsoft.com/office/drawing/2014/main" id="{CC09098B-486F-59A7-0F7E-73EDF335FF7A}"/>
                  </a:ext>
                </a:extLst>
              </p:cNvPr>
              <p:cNvSpPr/>
              <p:nvPr/>
            </p:nvSpPr>
            <p:spPr>
              <a:xfrm>
                <a:off x="8854962" y="5975700"/>
                <a:ext cx="400295" cy="378533"/>
              </a:xfrm>
              <a:prstGeom prst="ellipse">
                <a:avLst/>
              </a:prstGeom>
              <a:solidFill>
                <a:srgbClr val="F9F9F9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Sans Text Semilight"/>
                  <a:ea typeface="+mn-ea"/>
                  <a:cs typeface="+mn-cs"/>
                </a:endParaRPr>
              </a:p>
            </p:txBody>
          </p:sp>
          <p:pic>
            <p:nvPicPr>
              <p:cNvPr id="1075" name="Graphic 1074" descr="Users outline">
                <a:extLst>
                  <a:ext uri="{FF2B5EF4-FFF2-40B4-BE49-F238E27FC236}">
                    <a16:creationId xmlns:a16="http://schemas.microsoft.com/office/drawing/2014/main" id="{BED9F690-D564-D8BB-585C-E8DB21245E7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8898469" y="5994322"/>
                <a:ext cx="330120" cy="330120"/>
              </a:xfrm>
              <a:prstGeom prst="rect">
                <a:avLst/>
              </a:prstGeom>
            </p:spPr>
          </p:pic>
        </p:grpSp>
        <p:sp>
          <p:nvSpPr>
            <p:cNvPr id="1073" name="TextBox 1072">
              <a:extLst>
                <a:ext uri="{FF2B5EF4-FFF2-40B4-BE49-F238E27FC236}">
                  <a16:creationId xmlns:a16="http://schemas.microsoft.com/office/drawing/2014/main" id="{2A4C1512-12EE-F98E-8B8C-CA3FEDF5CC15}"/>
                </a:ext>
              </a:extLst>
            </p:cNvPr>
            <p:cNvSpPr txBox="1"/>
            <p:nvPr/>
          </p:nvSpPr>
          <p:spPr>
            <a:xfrm>
              <a:off x="2487822" y="8051151"/>
              <a:ext cx="1394902" cy="23774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1" u="none" strike="noStrike" kern="1200" cap="none" spc="0" normalizeH="0" baseline="0" noProof="0" dirty="0">
                  <a:ln>
                    <a:noFill/>
                  </a:ln>
                  <a:solidFill>
                    <a:srgbClr val="281933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Platform personnel manage the platform landing zone. </a:t>
              </a:r>
              <a:endParaRPr kumimoji="0" lang="en-US" sz="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28AC8EB3-3C4D-474E-A850-AAC3FB314EF4}"/>
              </a:ext>
            </a:extLst>
          </p:cNvPr>
          <p:cNvGrpSpPr/>
          <p:nvPr/>
        </p:nvGrpSpPr>
        <p:grpSpPr>
          <a:xfrm>
            <a:off x="5149723" y="6677962"/>
            <a:ext cx="1784321" cy="503404"/>
            <a:chOff x="6122490" y="8039834"/>
            <a:chExt cx="1784321" cy="503404"/>
          </a:xfrm>
        </p:grpSpPr>
        <p:grpSp>
          <p:nvGrpSpPr>
            <p:cNvPr id="615" name="Group 614">
              <a:extLst>
                <a:ext uri="{FF2B5EF4-FFF2-40B4-BE49-F238E27FC236}">
                  <a16:creationId xmlns:a16="http://schemas.microsoft.com/office/drawing/2014/main" id="{E34D2BDB-7872-E468-D6AB-1F4D7E2D87A9}"/>
                </a:ext>
              </a:extLst>
            </p:cNvPr>
            <p:cNvGrpSpPr/>
            <p:nvPr/>
          </p:nvGrpSpPr>
          <p:grpSpPr>
            <a:xfrm>
              <a:off x="6122490" y="8039834"/>
              <a:ext cx="1784321" cy="503404"/>
              <a:chOff x="5553319" y="2350547"/>
              <a:chExt cx="1784321" cy="517166"/>
            </a:xfrm>
          </p:grpSpPr>
          <p:grpSp>
            <p:nvGrpSpPr>
              <p:cNvPr id="616" name="Group 615">
                <a:extLst>
                  <a:ext uri="{FF2B5EF4-FFF2-40B4-BE49-F238E27FC236}">
                    <a16:creationId xmlns:a16="http://schemas.microsoft.com/office/drawing/2014/main" id="{E02F5009-9955-A7CF-7871-62279C0B9933}"/>
                  </a:ext>
                </a:extLst>
              </p:cNvPr>
              <p:cNvGrpSpPr/>
              <p:nvPr/>
            </p:nvGrpSpPr>
            <p:grpSpPr>
              <a:xfrm>
                <a:off x="5553319" y="2350547"/>
                <a:ext cx="1784321" cy="517166"/>
                <a:chOff x="7352754" y="4516009"/>
                <a:chExt cx="1784321" cy="564000"/>
              </a:xfrm>
              <a:solidFill>
                <a:srgbClr val="8661C5">
                  <a:lumMod val="20000"/>
                  <a:lumOff val="80000"/>
                </a:srgb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618" name="Rounded Rectangle 34">
                  <a:extLst>
                    <a:ext uri="{FF2B5EF4-FFF2-40B4-BE49-F238E27FC236}">
                      <a16:creationId xmlns:a16="http://schemas.microsoft.com/office/drawing/2014/main" id="{A984CF67-6B27-5AC3-31CE-460F60F327A6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352754" y="4516009"/>
                  <a:ext cx="1784321" cy="564000"/>
                </a:xfrm>
                <a:prstGeom prst="roundRect">
                  <a:avLst>
                    <a:gd name="adj" fmla="val 0"/>
                  </a:avLst>
                </a:prstGeom>
                <a:solidFill>
                  <a:srgbClr val="FFFFFF"/>
                </a:solidFill>
                <a:ln w="3175" cap="flat" cmpd="sng" algn="ctr">
                  <a:solidFill>
                    <a:schemeClr val="accent3">
                      <a:lumMod val="20000"/>
                      <a:lumOff val="80000"/>
                    </a:schemeClr>
                  </a:solidFill>
                  <a:prstDash val="solid"/>
                  <a:miter lim="800000"/>
                </a:ln>
                <a:effectLst/>
              </p:spPr>
              <p:txBody>
                <a:bodyPr rtlCol="0" anchor="b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 Semibold" panose="020B0702040204020203" pitchFamily="34" charset="0"/>
                    <a:ea typeface="+mn-ea"/>
                    <a:cs typeface="Segoe UI Semibold" panose="020B0702040204020203" pitchFamily="34" charset="0"/>
                  </a:endParaRPr>
                </a:p>
              </p:txBody>
            </p:sp>
            <p:sp>
              <p:nvSpPr>
                <p:cNvPr id="619" name="TextBox 618">
                  <a:extLst>
                    <a:ext uri="{FF2B5EF4-FFF2-40B4-BE49-F238E27FC236}">
                      <a16:creationId xmlns:a16="http://schemas.microsoft.com/office/drawing/2014/main" id="{C9711273-32E1-5052-1CE9-D946BC39D907}"/>
                    </a:ext>
                  </a:extLst>
                </p:cNvPr>
                <p:cNvSpPr txBox="1"/>
                <p:nvPr/>
              </p:nvSpPr>
              <p:spPr>
                <a:xfrm>
                  <a:off x="7469742" y="4570577"/>
                  <a:ext cx="1577204" cy="189653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</p:spPr>
              <p:txBody>
                <a:bodyPr wrap="square" lIns="0" tIns="0" rIns="0" bIns="0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1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281933"/>
                      </a:solidFill>
                      <a:effectLst/>
                      <a:uLnTx/>
                      <a:uFillTx/>
                      <a:latin typeface="Segoe UI Semibold" panose="020B0702040204020203" pitchFamily="34" charset="0"/>
                      <a:ea typeface="+mn-ea"/>
                      <a:cs typeface="Segoe UI Semibold" panose="020B0702040204020203" pitchFamily="34" charset="0"/>
                    </a:rPr>
                    <a:t>Microsoft Foundry</a:t>
                  </a:r>
                </a:p>
              </p:txBody>
            </p:sp>
          </p:grpSp>
          <p:sp>
            <p:nvSpPr>
              <p:cNvPr id="617" name="Rounded Rectangle 34">
                <a:extLst>
                  <a:ext uri="{FF2B5EF4-FFF2-40B4-BE49-F238E27FC236}">
                    <a16:creationId xmlns:a16="http://schemas.microsoft.com/office/drawing/2014/main" id="{2DF23808-53A9-C107-59DA-4908D79F9BA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20043" y="2668239"/>
                <a:ext cx="1463735" cy="139572"/>
              </a:xfrm>
              <a:prstGeom prst="roundRect">
                <a:avLst>
                  <a:gd name="adj" fmla="val 13343"/>
                </a:avLst>
              </a:prstGeom>
              <a:solidFill>
                <a:srgbClr val="8661C5">
                  <a:lumMod val="75000"/>
                </a:srgbClr>
              </a:solidFill>
              <a:ln w="19050" cap="flat" cmpd="sng" algn="ctr">
                <a:noFill/>
                <a:prstDash val="solid"/>
                <a:miter lim="800000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Segoe UI Semibold" panose="020B0702040204020203" pitchFamily="34" charset="0"/>
                    <a:ea typeface="+mn-ea"/>
                    <a:cs typeface="Segoe UI Semibold" panose="020B0702040204020203" pitchFamily="34" charset="0"/>
                  </a:rPr>
                  <a:t>Foundry IQ</a:t>
                </a:r>
              </a:p>
            </p:txBody>
          </p:sp>
        </p:grpSp>
        <p:pic>
          <p:nvPicPr>
            <p:cNvPr id="38" name="Graphic 37">
              <a:extLst>
                <a:ext uri="{FF2B5EF4-FFF2-40B4-BE49-F238E27FC236}">
                  <a16:creationId xmlns:a16="http://schemas.microsoft.com/office/drawing/2014/main" id="{588A1B8E-0187-F3B8-9ADA-0F117D81362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6247745" y="8093600"/>
              <a:ext cx="171450" cy="171450"/>
            </a:xfrm>
            <a:prstGeom prst="rect">
              <a:avLst/>
            </a:prstGeom>
          </p:spPr>
        </p:pic>
      </p:grpSp>
      <p:cxnSp>
        <p:nvCxnSpPr>
          <p:cNvPr id="560" name="Connector: Elbow 559">
            <a:extLst>
              <a:ext uri="{FF2B5EF4-FFF2-40B4-BE49-F238E27FC236}">
                <a16:creationId xmlns:a16="http://schemas.microsoft.com/office/drawing/2014/main" id="{9F9FF979-1537-83E8-8B0A-03C5847BA5A2}"/>
              </a:ext>
            </a:extLst>
          </p:cNvPr>
          <p:cNvCxnSpPr>
            <a:cxnSpLocks/>
            <a:stCxn id="618" idx="0"/>
            <a:endCxn id="912" idx="2"/>
          </p:cNvCxnSpPr>
          <p:nvPr/>
        </p:nvCxnSpPr>
        <p:spPr>
          <a:xfrm rot="16200000" flipV="1">
            <a:off x="5125184" y="5761262"/>
            <a:ext cx="418582" cy="1414818"/>
          </a:xfrm>
          <a:prstGeom prst="bentConnector3">
            <a:avLst>
              <a:gd name="adj1" fmla="val 50000"/>
            </a:avLst>
          </a:prstGeom>
          <a:ln>
            <a:solidFill>
              <a:schemeClr val="bg1"/>
            </a:solidFill>
            <a:prstDash val="dash"/>
            <a:tailEnd type="triangle" w="sm" len="sm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63" name="Connector: Elbow 562">
            <a:extLst>
              <a:ext uri="{FF2B5EF4-FFF2-40B4-BE49-F238E27FC236}">
                <a16:creationId xmlns:a16="http://schemas.microsoft.com/office/drawing/2014/main" id="{FFEDBFC3-170C-8431-D9AE-D728EA93D35E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7630705" y="4674296"/>
            <a:ext cx="428048" cy="3599731"/>
          </a:xfrm>
          <a:prstGeom prst="bentConnector3">
            <a:avLst>
              <a:gd name="adj1" fmla="val 52225"/>
            </a:avLst>
          </a:prstGeom>
          <a:ln>
            <a:solidFill>
              <a:schemeClr val="bg1"/>
            </a:solidFill>
            <a:prstDash val="dash"/>
            <a:tailEnd type="triangle" w="sm" len="sm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64" name="Straight Arrow Connector 563">
            <a:extLst>
              <a:ext uri="{FF2B5EF4-FFF2-40B4-BE49-F238E27FC236}">
                <a16:creationId xmlns:a16="http://schemas.microsoft.com/office/drawing/2014/main" id="{2B17ADC2-E901-D389-95FA-1D37901E0BFE}"/>
              </a:ext>
            </a:extLst>
          </p:cNvPr>
          <p:cNvCxnSpPr>
            <a:cxnSpLocks/>
          </p:cNvCxnSpPr>
          <p:nvPr/>
        </p:nvCxnSpPr>
        <p:spPr>
          <a:xfrm flipH="1" flipV="1">
            <a:off x="7514935" y="6264309"/>
            <a:ext cx="4493" cy="187809"/>
          </a:xfrm>
          <a:prstGeom prst="straightConnector1">
            <a:avLst/>
          </a:prstGeom>
          <a:ln>
            <a:solidFill>
              <a:schemeClr val="bg1"/>
            </a:solidFill>
            <a:prstDash val="dash"/>
            <a:headEnd type="non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Graphic 4">
            <a:extLst>
              <a:ext uri="{FF2B5EF4-FFF2-40B4-BE49-F238E27FC236}">
                <a16:creationId xmlns:a16="http://schemas.microsoft.com/office/drawing/2014/main" id="{87E2733B-585B-30B9-FDA5-F687F9C6119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3476133" y="4593537"/>
            <a:ext cx="366978" cy="376887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39BC0664-B6F3-222B-8649-D37D2460C78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6308728" y="4573541"/>
            <a:ext cx="366978" cy="376887"/>
          </a:xfrm>
          <a:prstGeom prst="rect">
            <a:avLst/>
          </a:prstGeom>
        </p:spPr>
      </p:pic>
      <p:sp>
        <p:nvSpPr>
          <p:cNvPr id="15" name="Rounded Rectangle 34">
            <a:extLst>
              <a:ext uri="{FF2B5EF4-FFF2-40B4-BE49-F238E27FC236}">
                <a16:creationId xmlns:a16="http://schemas.microsoft.com/office/drawing/2014/main" id="{10B350EA-6F53-4227-E537-A8F9BBCC55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210553" y="-2501328"/>
            <a:ext cx="2246145" cy="456862"/>
          </a:xfrm>
          <a:prstGeom prst="roundRect">
            <a:avLst>
              <a:gd name="adj" fmla="val 0"/>
            </a:avLst>
          </a:prstGeom>
          <a:solidFill>
            <a:schemeClr val="accent5">
              <a:lumMod val="20000"/>
              <a:lumOff val="80000"/>
            </a:schemeClr>
          </a:solidFill>
          <a:ln w="12700">
            <a:solidFill>
              <a:schemeClr val="accent5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Azure VMware Solution</a:t>
            </a:r>
          </a:p>
        </p:txBody>
      </p:sp>
      <p:pic>
        <p:nvPicPr>
          <p:cNvPr id="24" name="Graphic 23">
            <a:extLst>
              <a:ext uri="{FF2B5EF4-FFF2-40B4-BE49-F238E27FC236}">
                <a16:creationId xmlns:a16="http://schemas.microsoft.com/office/drawing/2014/main" id="{3081EAB1-F382-3534-540D-668CAAC98B9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39033" y="-2673884"/>
            <a:ext cx="366978" cy="376887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BB55D7D7-7AF2-8D65-5931-02C6BAD0749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5341651" y="5199165"/>
            <a:ext cx="173228" cy="177905"/>
          </a:xfrm>
          <a:prstGeom prst="rect">
            <a:avLst/>
          </a:prstGeom>
        </p:spPr>
      </p:pic>
      <p:pic>
        <p:nvPicPr>
          <p:cNvPr id="44" name="Graphic 43">
            <a:extLst>
              <a:ext uri="{FF2B5EF4-FFF2-40B4-BE49-F238E27FC236}">
                <a16:creationId xmlns:a16="http://schemas.microsoft.com/office/drawing/2014/main" id="{9D29D033-B84C-4F68-777A-2F8560C08D6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5341651" y="5510680"/>
            <a:ext cx="173228" cy="177905"/>
          </a:xfrm>
          <a:prstGeom prst="rect">
            <a:avLst/>
          </a:prstGeom>
        </p:spPr>
      </p:pic>
      <p:pic>
        <p:nvPicPr>
          <p:cNvPr id="46" name="Graphic 45">
            <a:extLst>
              <a:ext uri="{FF2B5EF4-FFF2-40B4-BE49-F238E27FC236}">
                <a16:creationId xmlns:a16="http://schemas.microsoft.com/office/drawing/2014/main" id="{B2643148-8790-9758-BF49-C62848B229E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5338476" y="5797041"/>
            <a:ext cx="173228" cy="177905"/>
          </a:xfrm>
          <a:prstGeom prst="rect">
            <a:avLst/>
          </a:prstGeom>
        </p:spPr>
      </p:pic>
      <p:pic>
        <p:nvPicPr>
          <p:cNvPr id="50" name="Graphic 49">
            <a:extLst>
              <a:ext uri="{FF2B5EF4-FFF2-40B4-BE49-F238E27FC236}">
                <a16:creationId xmlns:a16="http://schemas.microsoft.com/office/drawing/2014/main" id="{BACC89EA-39AD-D5CE-7AD0-7BA7A9A2C84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8172387" y="5197742"/>
            <a:ext cx="173228" cy="177905"/>
          </a:xfrm>
          <a:prstGeom prst="rect">
            <a:avLst/>
          </a:prstGeom>
        </p:spPr>
      </p:pic>
      <p:pic>
        <p:nvPicPr>
          <p:cNvPr id="54" name="Graphic 53">
            <a:extLst>
              <a:ext uri="{FF2B5EF4-FFF2-40B4-BE49-F238E27FC236}">
                <a16:creationId xmlns:a16="http://schemas.microsoft.com/office/drawing/2014/main" id="{1AF38CCF-36E2-7FC5-CDB2-2EB7834C3F8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8172387" y="5509257"/>
            <a:ext cx="173228" cy="177905"/>
          </a:xfrm>
          <a:prstGeom prst="rect">
            <a:avLst/>
          </a:prstGeom>
        </p:spPr>
      </p:pic>
      <p:pic>
        <p:nvPicPr>
          <p:cNvPr id="61" name="Graphic 60">
            <a:extLst>
              <a:ext uri="{FF2B5EF4-FFF2-40B4-BE49-F238E27FC236}">
                <a16:creationId xmlns:a16="http://schemas.microsoft.com/office/drawing/2014/main" id="{9454640B-3D2B-62E0-7266-9F9430B28A3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8169212" y="5795618"/>
            <a:ext cx="173228" cy="177905"/>
          </a:xfrm>
          <a:prstGeom prst="rect">
            <a:avLst/>
          </a:prstGeom>
        </p:spPr>
      </p:pic>
      <p:pic>
        <p:nvPicPr>
          <p:cNvPr id="575" name="Picture 574">
            <a:extLst>
              <a:ext uri="{FF2B5EF4-FFF2-40B4-BE49-F238E27FC236}">
                <a16:creationId xmlns:a16="http://schemas.microsoft.com/office/drawing/2014/main" id="{C35C57F7-B923-A030-31C3-B881C69D51BF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 l="3478" t="22936" r="3508" b="28354"/>
          <a:stretch>
            <a:fillRect/>
          </a:stretch>
        </p:blipFill>
        <p:spPr>
          <a:xfrm>
            <a:off x="-331630" y="12020867"/>
            <a:ext cx="2077419" cy="369888"/>
          </a:xfrm>
          <a:prstGeom prst="rect">
            <a:avLst/>
          </a:prstGeom>
        </p:spPr>
      </p:pic>
      <p:sp>
        <p:nvSpPr>
          <p:cNvPr id="960" name="Rectangle 959">
            <a:extLst>
              <a:ext uri="{FF2B5EF4-FFF2-40B4-BE49-F238E27FC236}">
                <a16:creationId xmlns:a16="http://schemas.microsoft.com/office/drawing/2014/main" id="{C4BF99C9-5263-B79F-B890-E64FCA28FC43}"/>
              </a:ext>
            </a:extLst>
          </p:cNvPr>
          <p:cNvSpPr/>
          <p:nvPr/>
        </p:nvSpPr>
        <p:spPr>
          <a:xfrm>
            <a:off x="1137640" y="8658027"/>
            <a:ext cx="9729359" cy="1577099"/>
          </a:xfrm>
          <a:prstGeom prst="rect">
            <a:avLst/>
          </a:prstGeom>
          <a:solidFill>
            <a:srgbClr val="F7F7F7"/>
          </a:solidFill>
          <a:ln>
            <a:noFill/>
          </a:ln>
          <a:effectLst>
            <a:outerShdw blurRad="508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Microsoft business, data, and AI solutions</a:t>
            </a:r>
          </a:p>
        </p:txBody>
      </p:sp>
      <p:sp>
        <p:nvSpPr>
          <p:cNvPr id="961" name="Rounded Rectangle 34">
            <a:extLst>
              <a:ext uri="{FF2B5EF4-FFF2-40B4-BE49-F238E27FC236}">
                <a16:creationId xmlns:a16="http://schemas.microsoft.com/office/drawing/2014/main" id="{A799EE3F-DA2A-748D-1F35-4EBEBFB6E4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1409534" y="8997357"/>
            <a:ext cx="1950865" cy="922188"/>
          </a:xfrm>
          <a:prstGeom prst="roundRect">
            <a:avLst>
              <a:gd name="adj" fmla="val 6718"/>
            </a:avLst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>
            <a:outerShdw blurRad="50800" sx="99000" sy="99000" algn="ctr" rotWithShape="0">
              <a:prstClr val="black">
                <a:alpha val="40000"/>
              </a:prstClr>
            </a:outerShdw>
          </a:effectLst>
        </p:spPr>
        <p:txBody>
          <a:bodyPr rtlCol="0"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SaaS AI platform </a:t>
            </a:r>
          </a:p>
        </p:txBody>
      </p:sp>
      <p:grpSp>
        <p:nvGrpSpPr>
          <p:cNvPr id="977" name="Group 976">
            <a:extLst>
              <a:ext uri="{FF2B5EF4-FFF2-40B4-BE49-F238E27FC236}">
                <a16:creationId xmlns:a16="http://schemas.microsoft.com/office/drawing/2014/main" id="{FB46CA9D-7FFA-5FA9-F299-6038C6720FF8}"/>
              </a:ext>
            </a:extLst>
          </p:cNvPr>
          <p:cNvGrpSpPr/>
          <p:nvPr/>
        </p:nvGrpSpPr>
        <p:grpSpPr>
          <a:xfrm>
            <a:off x="1508377" y="9054952"/>
            <a:ext cx="1717055" cy="217868"/>
            <a:chOff x="3427993" y="5501033"/>
            <a:chExt cx="1717055" cy="217868"/>
          </a:xfrm>
        </p:grpSpPr>
        <p:sp>
          <p:nvSpPr>
            <p:cNvPr id="985" name="TextBox 984">
              <a:extLst>
                <a:ext uri="{FF2B5EF4-FFF2-40B4-BE49-F238E27FC236}">
                  <a16:creationId xmlns:a16="http://schemas.microsoft.com/office/drawing/2014/main" id="{3823A600-C6D9-D46C-0C68-B177343BE720}"/>
                </a:ext>
              </a:extLst>
            </p:cNvPr>
            <p:cNvSpPr txBox="1"/>
            <p:nvPr/>
          </p:nvSpPr>
          <p:spPr>
            <a:xfrm>
              <a:off x="3689908" y="5536709"/>
              <a:ext cx="1455140" cy="15388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281933"/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rPr>
                <a:t>Microsoft Copilot Studio </a:t>
              </a:r>
            </a:p>
          </p:txBody>
        </p:sp>
        <p:pic>
          <p:nvPicPr>
            <p:cNvPr id="986" name="Graphic 985">
              <a:extLst>
                <a:ext uri="{FF2B5EF4-FFF2-40B4-BE49-F238E27FC236}">
                  <a16:creationId xmlns:a16="http://schemas.microsoft.com/office/drawing/2014/main" id="{656999AF-9B07-FD93-6CC4-7F391B3C757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3427993" y="5501033"/>
              <a:ext cx="219431" cy="217868"/>
            </a:xfrm>
            <a:prstGeom prst="rect">
              <a:avLst/>
            </a:prstGeom>
          </p:spPr>
        </p:pic>
      </p:grpSp>
      <p:sp>
        <p:nvSpPr>
          <p:cNvPr id="987" name="Rounded Rectangle 34">
            <a:extLst>
              <a:ext uri="{FF2B5EF4-FFF2-40B4-BE49-F238E27FC236}">
                <a16:creationId xmlns:a16="http://schemas.microsoft.com/office/drawing/2014/main" id="{71D95ED5-644A-A044-8C15-0183CA2284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8268654" y="8976402"/>
            <a:ext cx="2121854" cy="960212"/>
          </a:xfrm>
          <a:prstGeom prst="roundRect">
            <a:avLst>
              <a:gd name="adj" fmla="val 5506"/>
            </a:avLst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>
            <a:outerShdw blurRad="63500" sx="99000" sy="99000" algn="ctr" rotWithShape="0">
              <a:prstClr val="black">
                <a:alpha val="40000"/>
              </a:prstClr>
            </a:outerShdw>
          </a:effectLst>
        </p:spPr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1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grpSp>
        <p:nvGrpSpPr>
          <p:cNvPr id="988" name="Group 987">
            <a:extLst>
              <a:ext uri="{FF2B5EF4-FFF2-40B4-BE49-F238E27FC236}">
                <a16:creationId xmlns:a16="http://schemas.microsoft.com/office/drawing/2014/main" id="{730082C1-55D8-E7AB-5CE8-D4DECCD3D767}"/>
              </a:ext>
            </a:extLst>
          </p:cNvPr>
          <p:cNvGrpSpPr/>
          <p:nvPr/>
        </p:nvGrpSpPr>
        <p:grpSpPr>
          <a:xfrm>
            <a:off x="8653266" y="9354223"/>
            <a:ext cx="1351585" cy="711458"/>
            <a:chOff x="6050395" y="8633361"/>
            <a:chExt cx="1351585" cy="711458"/>
          </a:xfrm>
        </p:grpSpPr>
        <p:pic>
          <p:nvPicPr>
            <p:cNvPr id="991" name="Graphic 990">
              <a:extLst>
                <a:ext uri="{FF2B5EF4-FFF2-40B4-BE49-F238E27FC236}">
                  <a16:creationId xmlns:a16="http://schemas.microsoft.com/office/drawing/2014/main" id="{8DA7447A-53A7-4FC7-8200-69050BD164F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6051992" y="8633361"/>
              <a:ext cx="146051" cy="146051"/>
            </a:xfrm>
            <a:prstGeom prst="rect">
              <a:avLst/>
            </a:prstGeom>
          </p:spPr>
        </p:pic>
        <p:sp>
          <p:nvSpPr>
            <p:cNvPr id="992" name="TextBox 95">
              <a:extLst>
                <a:ext uri="{FF2B5EF4-FFF2-40B4-BE49-F238E27FC236}">
                  <a16:creationId xmlns:a16="http://schemas.microsoft.com/office/drawing/2014/main" id="{110B935B-02C4-8277-A61E-0D19007AC01A}"/>
                </a:ext>
              </a:extLst>
            </p:cNvPr>
            <p:cNvSpPr txBox="1"/>
            <p:nvPr/>
          </p:nvSpPr>
          <p:spPr>
            <a:xfrm>
              <a:off x="6050395" y="8636933"/>
              <a:ext cx="1351585" cy="70788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rPr>
                <a:t>Microsoft 365 Copilot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1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AI for work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endParaRPr>
            </a:p>
          </p:txBody>
        </p:sp>
      </p:grpSp>
      <p:grpSp>
        <p:nvGrpSpPr>
          <p:cNvPr id="993" name="Group 992">
            <a:extLst>
              <a:ext uri="{FF2B5EF4-FFF2-40B4-BE49-F238E27FC236}">
                <a16:creationId xmlns:a16="http://schemas.microsoft.com/office/drawing/2014/main" id="{4FD24C3E-A64F-347E-41C5-CAC2421DFC49}"/>
              </a:ext>
            </a:extLst>
          </p:cNvPr>
          <p:cNvGrpSpPr/>
          <p:nvPr/>
        </p:nvGrpSpPr>
        <p:grpSpPr>
          <a:xfrm>
            <a:off x="5127209" y="8971343"/>
            <a:ext cx="1741246" cy="971890"/>
            <a:chOff x="4412147" y="10333215"/>
            <a:chExt cx="1741246" cy="971890"/>
          </a:xfrm>
        </p:grpSpPr>
        <p:sp>
          <p:nvSpPr>
            <p:cNvPr id="996" name="Rounded Rectangle 34">
              <a:extLst>
                <a:ext uri="{FF2B5EF4-FFF2-40B4-BE49-F238E27FC236}">
                  <a16:creationId xmlns:a16="http://schemas.microsoft.com/office/drawing/2014/main" id="{BA61430A-44C9-35FE-4045-300CB67276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/>
          </p:nvSpPr>
          <p:spPr bwMode="auto">
            <a:xfrm>
              <a:off x="4412147" y="10333215"/>
              <a:ext cx="1741246" cy="971890"/>
            </a:xfrm>
            <a:prstGeom prst="roundRect">
              <a:avLst>
                <a:gd name="adj" fmla="val 5896"/>
              </a:avLst>
            </a:prstGeom>
            <a:solidFill>
              <a:srgbClr val="FFFFFF"/>
            </a:solidFill>
            <a:ln w="12700" cap="flat" cmpd="sng" algn="ctr">
              <a:noFill/>
              <a:prstDash val="solid"/>
              <a:miter lim="800000"/>
            </a:ln>
            <a:effectLst>
              <a:outerShdw blurRad="63500" sx="99000" sy="99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b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SaaS data and analytics platform</a:t>
              </a:r>
            </a:p>
          </p:txBody>
        </p:sp>
        <p:pic>
          <p:nvPicPr>
            <p:cNvPr id="997" name="Picture 996">
              <a:extLst>
                <a:ext uri="{FF2B5EF4-FFF2-40B4-BE49-F238E27FC236}">
                  <a16:creationId xmlns:a16="http://schemas.microsoft.com/office/drawing/2014/main" id="{5F5E9CA5-498E-EC28-E992-1265B2C592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81352" y="10432207"/>
              <a:ext cx="179792" cy="179792"/>
            </a:xfrm>
            <a:prstGeom prst="rect">
              <a:avLst/>
            </a:prstGeom>
          </p:spPr>
        </p:pic>
        <p:sp>
          <p:nvSpPr>
            <p:cNvPr id="998" name="Rectangle: Rounded Corners 997">
              <a:extLst>
                <a:ext uri="{FF2B5EF4-FFF2-40B4-BE49-F238E27FC236}">
                  <a16:creationId xmlns:a16="http://schemas.microsoft.com/office/drawing/2014/main" id="{FDCD5DB3-6501-7165-2354-02A64998AFFE}"/>
                </a:ext>
              </a:extLst>
            </p:cNvPr>
            <p:cNvSpPr/>
            <p:nvPr/>
          </p:nvSpPr>
          <p:spPr>
            <a:xfrm>
              <a:off x="4579622" y="10416824"/>
              <a:ext cx="1249824" cy="170925"/>
            </a:xfrm>
            <a:prstGeom prst="round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rPr>
                <a:t>Microsoft Fabric</a:t>
              </a:r>
            </a:p>
          </p:txBody>
        </p:sp>
        <p:sp>
          <p:nvSpPr>
            <p:cNvPr id="999" name="Rounded Rectangle 34">
              <a:extLst>
                <a:ext uri="{FF2B5EF4-FFF2-40B4-BE49-F238E27FC236}">
                  <a16:creationId xmlns:a16="http://schemas.microsoft.com/office/drawing/2014/main" id="{5D84718C-6112-3BD6-ED84-190B21EB26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/>
          </p:nvSpPr>
          <p:spPr bwMode="auto">
            <a:xfrm>
              <a:off x="4553519" y="10735148"/>
              <a:ext cx="1520500" cy="182096"/>
            </a:xfrm>
            <a:prstGeom prst="roundRect">
              <a:avLst>
                <a:gd name="adj" fmla="val 13343"/>
              </a:avLst>
            </a:prstGeom>
            <a:solidFill>
              <a:srgbClr val="B9DCD2">
                <a:lumMod val="50000"/>
              </a:srgbClr>
            </a:solidFill>
            <a:ln w="19050" cap="flat" cmpd="sng" algn="ctr">
              <a:noFill/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rPr>
                <a:t>Fabric IQ</a:t>
              </a:r>
            </a:p>
          </p:txBody>
        </p:sp>
      </p:grpSp>
      <p:sp>
        <p:nvSpPr>
          <p:cNvPr id="1000" name="Rounded Rectangle 34">
            <a:extLst>
              <a:ext uri="{FF2B5EF4-FFF2-40B4-BE49-F238E27FC236}">
                <a16:creationId xmlns:a16="http://schemas.microsoft.com/office/drawing/2014/main" id="{1F32BFF3-9945-DF9C-C657-058AB62299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8487344" y="9551948"/>
            <a:ext cx="1739900" cy="182096"/>
          </a:xfrm>
          <a:prstGeom prst="roundRect">
            <a:avLst>
              <a:gd name="adj" fmla="val 13343"/>
            </a:avLst>
          </a:prstGeom>
          <a:solidFill>
            <a:srgbClr val="0078D3">
              <a:lumMod val="75000"/>
            </a:srgbClr>
          </a:solidFill>
          <a:ln w="19050" cap="flat" cmpd="sng" algn="ctr">
            <a:noFill/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Work IQ</a:t>
            </a:r>
          </a:p>
        </p:txBody>
      </p:sp>
      <p:grpSp>
        <p:nvGrpSpPr>
          <p:cNvPr id="1001" name="Group 1000">
            <a:extLst>
              <a:ext uri="{FF2B5EF4-FFF2-40B4-BE49-F238E27FC236}">
                <a16:creationId xmlns:a16="http://schemas.microsoft.com/office/drawing/2014/main" id="{A136515C-2B9A-533D-6DC9-669183F7A68B}"/>
              </a:ext>
            </a:extLst>
          </p:cNvPr>
          <p:cNvGrpSpPr/>
          <p:nvPr/>
        </p:nvGrpSpPr>
        <p:grpSpPr>
          <a:xfrm>
            <a:off x="8356961" y="9029134"/>
            <a:ext cx="1161013" cy="242985"/>
            <a:chOff x="5837618" y="5140719"/>
            <a:chExt cx="1161013" cy="242985"/>
          </a:xfrm>
        </p:grpSpPr>
        <p:pic>
          <p:nvPicPr>
            <p:cNvPr id="1002" name="Picture 1001">
              <a:extLst>
                <a:ext uri="{FF2B5EF4-FFF2-40B4-BE49-F238E27FC236}">
                  <a16:creationId xmlns:a16="http://schemas.microsoft.com/office/drawing/2014/main" id="{264C4DB1-0A86-C1D4-619C-2BC8A89D9167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7618" y="5140719"/>
              <a:ext cx="242985" cy="242985"/>
            </a:xfrm>
            <a:prstGeom prst="rect">
              <a:avLst/>
            </a:prstGeom>
            <a:solidFill>
              <a:srgbClr val="F9F9F9"/>
            </a:solidFill>
          </p:spPr>
        </p:pic>
        <p:sp>
          <p:nvSpPr>
            <p:cNvPr id="1003" name="TextBox 95">
              <a:extLst>
                <a:ext uri="{FF2B5EF4-FFF2-40B4-BE49-F238E27FC236}">
                  <a16:creationId xmlns:a16="http://schemas.microsoft.com/office/drawing/2014/main" id="{DE3E8876-D12E-3CF9-80B4-F238E4E438C1}"/>
                </a:ext>
              </a:extLst>
            </p:cNvPr>
            <p:cNvSpPr txBox="1"/>
            <p:nvPr/>
          </p:nvSpPr>
          <p:spPr>
            <a:xfrm>
              <a:off x="6061483" y="5189972"/>
              <a:ext cx="937148" cy="153888"/>
            </a:xfrm>
            <a:prstGeom prst="rect">
              <a:avLst/>
            </a:prstGeom>
            <a:noFill/>
            <a:effectLst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rPr>
                <a:t>Microsoft 365</a:t>
              </a:r>
            </a:p>
          </p:txBody>
        </p:sp>
      </p:grpSp>
      <p:sp>
        <p:nvSpPr>
          <p:cNvPr id="1004" name="Rounded Rectangle 34">
            <a:extLst>
              <a:ext uri="{FF2B5EF4-FFF2-40B4-BE49-F238E27FC236}">
                <a16:creationId xmlns:a16="http://schemas.microsoft.com/office/drawing/2014/main" id="{0ADA6B85-8D9E-38A3-CC2B-F9986F815E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1629020" y="9373277"/>
            <a:ext cx="1527392" cy="172862"/>
          </a:xfrm>
          <a:prstGeom prst="roundRect">
            <a:avLst>
              <a:gd name="adj" fmla="val 13343"/>
            </a:avLst>
          </a:prstGeom>
          <a:solidFill>
            <a:srgbClr val="F2F2F2"/>
          </a:solidFill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Agents and workflows</a:t>
            </a:r>
          </a:p>
        </p:txBody>
      </p:sp>
      <p:sp>
        <p:nvSpPr>
          <p:cNvPr id="1005" name="Rectangle: Rounded Corners 1004">
            <a:extLst>
              <a:ext uri="{FF2B5EF4-FFF2-40B4-BE49-F238E27FC236}">
                <a16:creationId xmlns:a16="http://schemas.microsoft.com/office/drawing/2014/main" id="{15DED1E2-2D5B-728D-A430-28CF8F6F612C}"/>
              </a:ext>
            </a:extLst>
          </p:cNvPr>
          <p:cNvSpPr/>
          <p:nvPr/>
        </p:nvSpPr>
        <p:spPr>
          <a:xfrm>
            <a:off x="2561475" y="10991113"/>
            <a:ext cx="6876264" cy="653709"/>
          </a:xfrm>
          <a:prstGeom prst="roundRect">
            <a:avLst>
              <a:gd name="adj" fmla="val 0"/>
            </a:avLst>
          </a:prstGeom>
          <a:solidFill>
            <a:srgbClr val="F7F7F7"/>
          </a:solidFill>
          <a:ln w="3175">
            <a:solidFill>
              <a:schemeClr val="bg1">
                <a:lumMod val="50000"/>
                <a:lumOff val="50000"/>
              </a:schemeClr>
            </a:solidFill>
          </a:ln>
          <a:effectLst>
            <a:outerShdw blurRad="50800" sx="99000" sy="99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4572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Data sources</a:t>
            </a:r>
          </a:p>
        </p:txBody>
      </p:sp>
      <p:pic>
        <p:nvPicPr>
          <p:cNvPr id="1006" name="Picture 90">
            <a:extLst>
              <a:ext uri="{FF2B5EF4-FFF2-40B4-BE49-F238E27FC236}">
                <a16:creationId xmlns:a16="http://schemas.microsoft.com/office/drawing/2014/main" id="{FBA65A73-354D-A343-C87E-8048D736133D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141797" y="11112516"/>
            <a:ext cx="349292" cy="328745"/>
          </a:xfrm>
          <a:prstGeom prst="rect">
            <a:avLst/>
          </a:prstGeom>
        </p:spPr>
      </p:pic>
      <p:sp>
        <p:nvSpPr>
          <p:cNvPr id="1007" name="TextBox 98">
            <a:extLst>
              <a:ext uri="{FF2B5EF4-FFF2-40B4-BE49-F238E27FC236}">
                <a16:creationId xmlns:a16="http://schemas.microsoft.com/office/drawing/2014/main" id="{B1AB78FA-F273-292B-C707-436EB95D4B44}"/>
              </a:ext>
            </a:extLst>
          </p:cNvPr>
          <p:cNvSpPr txBox="1"/>
          <p:nvPr/>
        </p:nvSpPr>
        <p:spPr>
          <a:xfrm>
            <a:off x="4970563" y="11425383"/>
            <a:ext cx="672682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Dataverse</a:t>
            </a:r>
            <a:endParaRPr kumimoji="0" lang="en-US" sz="9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1008" name="Rectangle: Rounded Corners 1007">
            <a:extLst>
              <a:ext uri="{FF2B5EF4-FFF2-40B4-BE49-F238E27FC236}">
                <a16:creationId xmlns:a16="http://schemas.microsoft.com/office/drawing/2014/main" id="{9C935EBC-9A76-9F4A-1306-B81ADA2B0F43}"/>
              </a:ext>
            </a:extLst>
          </p:cNvPr>
          <p:cNvSpPr/>
          <p:nvPr/>
        </p:nvSpPr>
        <p:spPr>
          <a:xfrm>
            <a:off x="3600776" y="11372784"/>
            <a:ext cx="1015699" cy="25908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On-premises</a:t>
            </a:r>
          </a:p>
        </p:txBody>
      </p:sp>
      <p:pic>
        <p:nvPicPr>
          <p:cNvPr id="1009" name="Graphic 1008" descr="Building with solid fill">
            <a:extLst>
              <a:ext uri="{FF2B5EF4-FFF2-40B4-BE49-F238E27FC236}">
                <a16:creationId xmlns:a16="http://schemas.microsoft.com/office/drawing/2014/main" id="{877E1390-EEAB-4679-6186-5162DFB92AF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3981292" y="11139312"/>
            <a:ext cx="275152" cy="275152"/>
          </a:xfrm>
          <a:prstGeom prst="rect">
            <a:avLst/>
          </a:prstGeom>
        </p:spPr>
      </p:pic>
      <p:pic>
        <p:nvPicPr>
          <p:cNvPr id="1010" name="Graphic 1009">
            <a:extLst>
              <a:ext uri="{FF2B5EF4-FFF2-40B4-BE49-F238E27FC236}">
                <a16:creationId xmlns:a16="http://schemas.microsoft.com/office/drawing/2014/main" id="{0E49BA25-0AA2-B052-FD80-1AE6CEBFA7A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545455" y="11135058"/>
            <a:ext cx="283661" cy="283661"/>
          </a:xfrm>
          <a:prstGeom prst="rect">
            <a:avLst/>
          </a:prstGeom>
        </p:spPr>
      </p:pic>
      <p:sp>
        <p:nvSpPr>
          <p:cNvPr id="1011" name="TextBox 1010">
            <a:extLst>
              <a:ext uri="{FF2B5EF4-FFF2-40B4-BE49-F238E27FC236}">
                <a16:creationId xmlns:a16="http://schemas.microsoft.com/office/drawing/2014/main" id="{4731F1D9-C993-980C-EECA-30181E96FDFB}"/>
              </a:ext>
            </a:extLst>
          </p:cNvPr>
          <p:cNvSpPr txBox="1"/>
          <p:nvPr/>
        </p:nvSpPr>
        <p:spPr>
          <a:xfrm>
            <a:off x="7208956" y="11404007"/>
            <a:ext cx="991523" cy="196641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281933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Azure workloads</a:t>
            </a:r>
          </a:p>
        </p:txBody>
      </p:sp>
      <p:sp>
        <p:nvSpPr>
          <p:cNvPr id="1012" name="TextBox 95">
            <a:extLst>
              <a:ext uri="{FF2B5EF4-FFF2-40B4-BE49-F238E27FC236}">
                <a16:creationId xmlns:a16="http://schemas.microsoft.com/office/drawing/2014/main" id="{B071ADC1-E7C3-C78B-929A-14059CB42421}"/>
              </a:ext>
            </a:extLst>
          </p:cNvPr>
          <p:cNvSpPr txBox="1"/>
          <p:nvPr/>
        </p:nvSpPr>
        <p:spPr>
          <a:xfrm>
            <a:off x="6104436" y="11425383"/>
            <a:ext cx="817742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Microsoft 365</a:t>
            </a:r>
          </a:p>
        </p:txBody>
      </p:sp>
      <p:pic>
        <p:nvPicPr>
          <p:cNvPr id="1013" name="Picture 1012">
            <a:extLst>
              <a:ext uri="{FF2B5EF4-FFF2-40B4-BE49-F238E27FC236}">
                <a16:creationId xmlns:a16="http://schemas.microsoft.com/office/drawing/2014/main" id="{7902A3D8-D755-8F41-6127-B9E4C839EBE8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6442" y="11135058"/>
            <a:ext cx="283660" cy="283660"/>
          </a:xfrm>
          <a:prstGeom prst="rect">
            <a:avLst/>
          </a:prstGeom>
          <a:solidFill>
            <a:srgbClr val="F9F9F9"/>
          </a:solidFill>
        </p:spPr>
      </p:pic>
      <p:pic>
        <p:nvPicPr>
          <p:cNvPr id="1014" name="Graphic 1013" descr="Cloud with solid fill">
            <a:extLst>
              <a:ext uri="{FF2B5EF4-FFF2-40B4-BE49-F238E27FC236}">
                <a16:creationId xmlns:a16="http://schemas.microsoft.com/office/drawing/2014/main" id="{9458D113-8B12-969E-2078-464B01D5365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8714467" y="11080564"/>
            <a:ext cx="392649" cy="392649"/>
          </a:xfrm>
          <a:prstGeom prst="rect">
            <a:avLst/>
          </a:prstGeom>
        </p:spPr>
      </p:pic>
      <p:sp>
        <p:nvSpPr>
          <p:cNvPr id="1015" name="Rectangle: Rounded Corners 1014">
            <a:extLst>
              <a:ext uri="{FF2B5EF4-FFF2-40B4-BE49-F238E27FC236}">
                <a16:creationId xmlns:a16="http://schemas.microsoft.com/office/drawing/2014/main" id="{5D78FAF6-2843-9FC5-BE00-542A5BA3AE2F}"/>
              </a:ext>
            </a:extLst>
          </p:cNvPr>
          <p:cNvSpPr/>
          <p:nvPr/>
        </p:nvSpPr>
        <p:spPr>
          <a:xfrm>
            <a:off x="8389466" y="11372784"/>
            <a:ext cx="1032066" cy="259086"/>
          </a:xfrm>
          <a:prstGeom prst="round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Other clouds</a:t>
            </a:r>
          </a:p>
        </p:txBody>
      </p:sp>
      <p:pic>
        <p:nvPicPr>
          <p:cNvPr id="1016" name="Graphic 1015" descr="Database with solid fill">
            <a:extLst>
              <a:ext uri="{FF2B5EF4-FFF2-40B4-BE49-F238E27FC236}">
                <a16:creationId xmlns:a16="http://schemas.microsoft.com/office/drawing/2014/main" id="{F2C12E52-3013-0779-A1DA-9A9F4B836F8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2769561" y="11253583"/>
            <a:ext cx="315583" cy="315583"/>
          </a:xfrm>
          <a:prstGeom prst="rect">
            <a:avLst/>
          </a:prstGeom>
        </p:spPr>
      </p:pic>
      <p:pic>
        <p:nvPicPr>
          <p:cNvPr id="1017" name="Graphic 1016" descr="Document with solid fill">
            <a:extLst>
              <a:ext uri="{FF2B5EF4-FFF2-40B4-BE49-F238E27FC236}">
                <a16:creationId xmlns:a16="http://schemas.microsoft.com/office/drawing/2014/main" id="{B8D208A7-EF2C-0618-4CA1-0DC34E6C0E8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3044532" y="11263820"/>
            <a:ext cx="315583" cy="315583"/>
          </a:xfrm>
          <a:prstGeom prst="rect">
            <a:avLst/>
          </a:prstGeom>
        </p:spPr>
      </p:pic>
      <p:sp>
        <p:nvSpPr>
          <p:cNvPr id="1018" name="Diamond 1017">
            <a:extLst>
              <a:ext uri="{FF2B5EF4-FFF2-40B4-BE49-F238E27FC236}">
                <a16:creationId xmlns:a16="http://schemas.microsoft.com/office/drawing/2014/main" id="{AD858C69-2AFC-ECDD-803D-2CEE5DCDF17A}"/>
              </a:ext>
            </a:extLst>
          </p:cNvPr>
          <p:cNvSpPr/>
          <p:nvPr/>
        </p:nvSpPr>
        <p:spPr>
          <a:xfrm>
            <a:off x="5992812" y="8321354"/>
            <a:ext cx="0" cy="0"/>
          </a:xfrm>
          <a:prstGeom prst="diamond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Sans Text Semilight"/>
              <a:ea typeface="+mn-ea"/>
              <a:cs typeface="+mn-cs"/>
            </a:endParaRPr>
          </a:p>
        </p:txBody>
      </p:sp>
      <p:sp>
        <p:nvSpPr>
          <p:cNvPr id="1019" name="Diamond 1018">
            <a:extLst>
              <a:ext uri="{FF2B5EF4-FFF2-40B4-BE49-F238E27FC236}">
                <a16:creationId xmlns:a16="http://schemas.microsoft.com/office/drawing/2014/main" id="{6BA0C9E8-CD67-AD42-F3E7-312FEDCF9AB8}"/>
              </a:ext>
            </a:extLst>
          </p:cNvPr>
          <p:cNvSpPr/>
          <p:nvPr/>
        </p:nvSpPr>
        <p:spPr>
          <a:xfrm>
            <a:off x="5991664" y="10375579"/>
            <a:ext cx="9144" cy="9144"/>
          </a:xfrm>
          <a:prstGeom prst="diamond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Sans Text Semilight"/>
              <a:ea typeface="+mn-ea"/>
              <a:cs typeface="+mn-cs"/>
            </a:endParaRPr>
          </a:p>
        </p:txBody>
      </p:sp>
      <p:cxnSp>
        <p:nvCxnSpPr>
          <p:cNvPr id="1020" name="Straight Arrow Connector 1019">
            <a:extLst>
              <a:ext uri="{FF2B5EF4-FFF2-40B4-BE49-F238E27FC236}">
                <a16:creationId xmlns:a16="http://schemas.microsoft.com/office/drawing/2014/main" id="{D6742270-0E25-B751-7D28-1988B7A15313}"/>
              </a:ext>
            </a:extLst>
          </p:cNvPr>
          <p:cNvCxnSpPr>
            <a:cxnSpLocks/>
            <a:stCxn id="960" idx="0"/>
          </p:cNvCxnSpPr>
          <p:nvPr/>
        </p:nvCxnSpPr>
        <p:spPr>
          <a:xfrm flipH="1" flipV="1">
            <a:off x="5996882" y="7898954"/>
            <a:ext cx="5438" cy="759073"/>
          </a:xfrm>
          <a:prstGeom prst="straightConnector1">
            <a:avLst/>
          </a:prstGeom>
          <a:ln>
            <a:solidFill>
              <a:schemeClr val="bg1"/>
            </a:solidFill>
            <a:prstDash val="dash"/>
            <a:headEnd type="triangl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1" name="Straight Arrow Connector 1020">
            <a:extLst>
              <a:ext uri="{FF2B5EF4-FFF2-40B4-BE49-F238E27FC236}">
                <a16:creationId xmlns:a16="http://schemas.microsoft.com/office/drawing/2014/main" id="{02768E1E-BE19-7006-D28B-C2AB822FFF1B}"/>
              </a:ext>
            </a:extLst>
          </p:cNvPr>
          <p:cNvCxnSpPr>
            <a:cxnSpLocks/>
            <a:stCxn id="1005" idx="0"/>
            <a:endCxn id="960" idx="2"/>
          </p:cNvCxnSpPr>
          <p:nvPr/>
        </p:nvCxnSpPr>
        <p:spPr>
          <a:xfrm flipV="1">
            <a:off x="5999607" y="10235126"/>
            <a:ext cx="2713" cy="755987"/>
          </a:xfrm>
          <a:prstGeom prst="straightConnector1">
            <a:avLst/>
          </a:prstGeom>
          <a:ln>
            <a:solidFill>
              <a:schemeClr val="bg1"/>
            </a:solidFill>
            <a:prstDash val="dash"/>
            <a:headEnd type="triangl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2" name="TextBox 1021">
            <a:extLst>
              <a:ext uri="{FF2B5EF4-FFF2-40B4-BE49-F238E27FC236}">
                <a16:creationId xmlns:a16="http://schemas.microsoft.com/office/drawing/2014/main" id="{F345F40D-7905-A875-790E-6BE8A8189E66}"/>
              </a:ext>
            </a:extLst>
          </p:cNvPr>
          <p:cNvSpPr txBox="1"/>
          <p:nvPr/>
        </p:nvSpPr>
        <p:spPr>
          <a:xfrm>
            <a:off x="2663667" y="8289223"/>
            <a:ext cx="6672314" cy="215444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Microsoft 365, Microsoft Fabric, and Copilot Studio can integrate with Azure and each other to share data, AI capabilities, and business context.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sp>
        <p:nvSpPr>
          <p:cNvPr id="1023" name="TextBox 1022">
            <a:extLst>
              <a:ext uri="{FF2B5EF4-FFF2-40B4-BE49-F238E27FC236}">
                <a16:creationId xmlns:a16="http://schemas.microsoft.com/office/drawing/2014/main" id="{0F6A0A04-F3C6-EDB1-DDAC-127150C98436}"/>
              </a:ext>
            </a:extLst>
          </p:cNvPr>
          <p:cNvSpPr txBox="1"/>
          <p:nvPr/>
        </p:nvSpPr>
        <p:spPr>
          <a:xfrm>
            <a:off x="2728220" y="10615894"/>
            <a:ext cx="6539811" cy="215444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Enterprise data from any source can be integrated, governed, secured, and used across Azure and Microsoft services.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78335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66B3D491-EDD0-E112-299C-20E0998DD76F}"/>
              </a:ext>
            </a:extLst>
          </p:cNvPr>
          <p:cNvSpPr/>
          <p:nvPr/>
        </p:nvSpPr>
        <p:spPr>
          <a:xfrm>
            <a:off x="581024" y="1676400"/>
            <a:ext cx="10493375" cy="2573866"/>
          </a:xfrm>
          <a:prstGeom prst="rect">
            <a:avLst/>
          </a:prstGeom>
          <a:solidFill>
            <a:sysClr val="window" lastClr="FFFFFF"/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62A9C0C-0C69-6E48-ABCB-576AA8B4A9E1}"/>
              </a:ext>
            </a:extLst>
          </p:cNvPr>
          <p:cNvSpPr/>
          <p:nvPr/>
        </p:nvSpPr>
        <p:spPr>
          <a:xfrm>
            <a:off x="5062136" y="2788209"/>
            <a:ext cx="1600200" cy="6858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175" cap="flat" cmpd="sng" algn="ctr">
            <a:solidFill>
              <a:schemeClr val="bg1">
                <a:lumMod val="50000"/>
                <a:lumOff val="50000"/>
              </a:schemeClr>
            </a:solidFill>
            <a:prstDash val="solid"/>
            <a:miter lim="800000"/>
          </a:ln>
          <a:effectLst>
            <a:outerShdw blurRad="63500" dist="127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rPr>
              <a:t>3. Governance and security baselines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46385713-649D-34A2-9F98-91FF8DCF3EFE}"/>
              </a:ext>
            </a:extLst>
          </p:cNvPr>
          <p:cNvSpPr/>
          <p:nvPr/>
        </p:nvSpPr>
        <p:spPr>
          <a:xfrm>
            <a:off x="2955114" y="2788209"/>
            <a:ext cx="1600200" cy="6858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175" cap="flat" cmpd="sng" algn="ctr">
            <a:solidFill>
              <a:schemeClr val="bg1">
                <a:lumMod val="50000"/>
                <a:lumOff val="50000"/>
              </a:schemeClr>
            </a:solidFill>
            <a:prstDash val="solid"/>
            <a:miter lim="800000"/>
          </a:ln>
          <a:effectLst>
            <a:outerShdw blurRad="63500" dist="127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rPr>
              <a:t>2. Azure landing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rPr>
              <a:t>zone a</a:t>
            </a:r>
            <a:r>
              <a:rPr kumimoji="0" lang="en-US" sz="11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rPr>
              <a:t>rchitecture</a:t>
            </a:r>
            <a:endParaRPr kumimoji="0" lang="en-US" sz="11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Semibold" panose="020B0702040204020203" pitchFamily="34" charset="0"/>
              <a:ea typeface="Calibri" panose="020F0502020204030204" pitchFamily="34" charset="0"/>
              <a:cs typeface="Segoe UI Semibold" panose="020B0702040204020203" pitchFamily="34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2C40BCA-B8C7-0211-0C40-97B2D6727A70}"/>
              </a:ext>
            </a:extLst>
          </p:cNvPr>
          <p:cNvSpPr/>
          <p:nvPr/>
        </p:nvSpPr>
        <p:spPr>
          <a:xfrm>
            <a:off x="7154670" y="2788209"/>
            <a:ext cx="1600200" cy="6858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175" cap="flat" cmpd="sng" algn="ctr">
            <a:solidFill>
              <a:schemeClr val="bg1">
                <a:lumMod val="50000"/>
                <a:lumOff val="50000"/>
              </a:schemeClr>
            </a:solidFill>
            <a:prstDash val="solid"/>
            <a:miter lim="800000"/>
          </a:ln>
          <a:effectLst>
            <a:outerShdw blurRad="63500" dist="127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rPr>
              <a:t>4. Operational standards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A270A3E-1F46-0F8F-EC39-862C82B8961A}"/>
              </a:ext>
            </a:extLst>
          </p:cNvPr>
          <p:cNvSpPr/>
          <p:nvPr/>
        </p:nvSpPr>
        <p:spPr>
          <a:xfrm>
            <a:off x="857459" y="2788209"/>
            <a:ext cx="1600200" cy="6858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175" cap="flat" cmpd="sng" algn="ctr">
            <a:solidFill>
              <a:schemeClr val="bg1">
                <a:lumMod val="50000"/>
                <a:lumOff val="50000"/>
              </a:schemeClr>
            </a:solidFill>
            <a:prstDash val="solid"/>
            <a:miter lim="800000"/>
          </a:ln>
          <a:effectLst>
            <a:outerShdw blurRad="63500" dist="127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rPr>
              <a:t>1. Planning and readiness</a:t>
            </a: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9E5F92A7-AD7D-7A6D-3941-BAC4E7A8C1ED}"/>
              </a:ext>
            </a:extLst>
          </p:cNvPr>
          <p:cNvCxnSpPr>
            <a:cxnSpLocks/>
          </p:cNvCxnSpPr>
          <p:nvPr/>
        </p:nvCxnSpPr>
        <p:spPr>
          <a:xfrm>
            <a:off x="2506679" y="3131109"/>
            <a:ext cx="411480" cy="0"/>
          </a:xfrm>
          <a:prstGeom prst="straightConnector1">
            <a:avLst/>
          </a:prstGeom>
          <a:noFill/>
          <a:ln w="19050" cap="flat" cmpd="sng" algn="ctr">
            <a:solidFill>
              <a:srgbClr val="3B3B40"/>
            </a:solidFill>
            <a:prstDash val="solid"/>
            <a:miter lim="800000"/>
            <a:tailEnd type="triangle" w="med" len="med"/>
          </a:ln>
          <a:effectLst/>
        </p:spPr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97F250CA-C2CC-82BF-2BA8-68B235ADD29A}"/>
              </a:ext>
            </a:extLst>
          </p:cNvPr>
          <p:cNvCxnSpPr>
            <a:cxnSpLocks/>
          </p:cNvCxnSpPr>
          <p:nvPr/>
        </p:nvCxnSpPr>
        <p:spPr>
          <a:xfrm>
            <a:off x="4604294" y="3131109"/>
            <a:ext cx="411480" cy="0"/>
          </a:xfrm>
          <a:prstGeom prst="straightConnector1">
            <a:avLst/>
          </a:prstGeom>
          <a:noFill/>
          <a:ln w="19050" cap="flat" cmpd="sng" algn="ctr">
            <a:solidFill>
              <a:srgbClr val="3B3B40"/>
            </a:solidFill>
            <a:prstDash val="solid"/>
            <a:miter lim="800000"/>
            <a:tailEnd type="triangle" w="med" len="med"/>
          </a:ln>
          <a:effectLst/>
        </p:spPr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2F49E535-3043-F4D7-AA24-0C3AD1047872}"/>
              </a:ext>
            </a:extLst>
          </p:cNvPr>
          <p:cNvCxnSpPr>
            <a:cxnSpLocks/>
          </p:cNvCxnSpPr>
          <p:nvPr/>
        </p:nvCxnSpPr>
        <p:spPr>
          <a:xfrm>
            <a:off x="6701908" y="3131109"/>
            <a:ext cx="411480" cy="0"/>
          </a:xfrm>
          <a:prstGeom prst="straightConnector1">
            <a:avLst/>
          </a:prstGeom>
          <a:noFill/>
          <a:ln w="19050" cap="flat" cmpd="sng" algn="ctr">
            <a:solidFill>
              <a:srgbClr val="3B3B40"/>
            </a:solidFill>
            <a:prstDash val="solid"/>
            <a:miter lim="800000"/>
            <a:tailEnd type="triangle" w="med" len="med"/>
          </a:ln>
          <a:effectLst/>
        </p:spPr>
      </p:cxnSp>
      <p:sp>
        <p:nvSpPr>
          <p:cNvPr id="42" name="Rectangle 41">
            <a:extLst>
              <a:ext uri="{FF2B5EF4-FFF2-40B4-BE49-F238E27FC236}">
                <a16:creationId xmlns:a16="http://schemas.microsoft.com/office/drawing/2014/main" id="{35B4C407-E417-D490-2453-38AF93A3C2CF}"/>
              </a:ext>
            </a:extLst>
          </p:cNvPr>
          <p:cNvSpPr/>
          <p:nvPr/>
        </p:nvSpPr>
        <p:spPr>
          <a:xfrm>
            <a:off x="9233184" y="2788209"/>
            <a:ext cx="1600200" cy="6858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175" cap="flat" cmpd="sng" algn="ctr">
            <a:solidFill>
              <a:schemeClr val="bg1">
                <a:lumMod val="50000"/>
                <a:lumOff val="50000"/>
              </a:schemeClr>
            </a:solidFill>
            <a:prstDash val="solid"/>
            <a:miter lim="800000"/>
          </a:ln>
          <a:effectLst>
            <a:outerShdw blurRad="63500" dist="127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rPr>
              <a:t>5. Migration</a:t>
            </a:r>
          </a:p>
        </p:txBody>
      </p: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CED836D0-A030-762A-D981-5332B3FD23C4}"/>
              </a:ext>
            </a:extLst>
          </p:cNvPr>
          <p:cNvCxnSpPr>
            <a:cxnSpLocks/>
          </p:cNvCxnSpPr>
          <p:nvPr/>
        </p:nvCxnSpPr>
        <p:spPr>
          <a:xfrm>
            <a:off x="8788042" y="3131109"/>
            <a:ext cx="411480" cy="0"/>
          </a:xfrm>
          <a:prstGeom prst="straightConnector1">
            <a:avLst/>
          </a:prstGeom>
          <a:noFill/>
          <a:ln w="19050" cap="flat" cmpd="sng" algn="ctr">
            <a:solidFill>
              <a:srgbClr val="3B3B40"/>
            </a:solidFill>
            <a:prstDash val="solid"/>
            <a:miter lim="800000"/>
            <a:tailEnd type="triangle" w="med" len="med"/>
          </a:ln>
          <a:effectLst/>
        </p:spPr>
      </p:cxnSp>
      <p:pic>
        <p:nvPicPr>
          <p:cNvPr id="48" name="Picture 47">
            <a:extLst>
              <a:ext uri="{FF2B5EF4-FFF2-40B4-BE49-F238E27FC236}">
                <a16:creationId xmlns:a16="http://schemas.microsoft.com/office/drawing/2014/main" id="{17E243A7-F5CA-F5C8-B097-6383500892E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478" t="22936" r="3508" b="28354"/>
          <a:stretch>
            <a:fillRect/>
          </a:stretch>
        </p:blipFill>
        <p:spPr>
          <a:xfrm>
            <a:off x="823480" y="3659661"/>
            <a:ext cx="2077419" cy="369888"/>
          </a:xfrm>
          <a:prstGeom prst="rect">
            <a:avLst/>
          </a:prstGeom>
        </p:spPr>
      </p:pic>
      <p:sp>
        <p:nvSpPr>
          <p:cNvPr id="61" name="Rounded Rectangle 34">
            <a:extLst>
              <a:ext uri="{FF2B5EF4-FFF2-40B4-BE49-F238E27FC236}">
                <a16:creationId xmlns:a16="http://schemas.microsoft.com/office/drawing/2014/main" id="{46AFC3EA-142D-481B-A26A-985DA53B68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1178230" y="1853131"/>
            <a:ext cx="7737170" cy="456862"/>
          </a:xfrm>
          <a:prstGeom prst="roundRect">
            <a:avLst>
              <a:gd name="adj" fmla="val 0"/>
            </a:avLst>
          </a:prstGeom>
          <a:noFill/>
          <a:ln w="1270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Azure VMware Solution adoption guidance for decision makers</a:t>
            </a:r>
          </a:p>
        </p:txBody>
      </p:sp>
      <p:pic>
        <p:nvPicPr>
          <p:cNvPr id="63" name="Graphic 62">
            <a:extLst>
              <a:ext uri="{FF2B5EF4-FFF2-40B4-BE49-F238E27FC236}">
                <a16:creationId xmlns:a16="http://schemas.microsoft.com/office/drawing/2014/main" id="{71E44DFF-0523-DE6E-FD0B-C4197D5C6C6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06661" y="1865248"/>
            <a:ext cx="366978" cy="376887"/>
          </a:xfrm>
          <a:prstGeom prst="rect">
            <a:avLst/>
          </a:prstGeom>
        </p:spPr>
      </p:pic>
      <p:sp>
        <p:nvSpPr>
          <p:cNvPr id="75" name="Oval 74">
            <a:extLst>
              <a:ext uri="{FF2B5EF4-FFF2-40B4-BE49-F238E27FC236}">
                <a16:creationId xmlns:a16="http://schemas.microsoft.com/office/drawing/2014/main" id="{D38CE61C-9FF6-0806-88A1-9D062119122F}"/>
              </a:ext>
            </a:extLst>
          </p:cNvPr>
          <p:cNvSpPr/>
          <p:nvPr/>
        </p:nvSpPr>
        <p:spPr>
          <a:xfrm>
            <a:off x="714715" y="2601498"/>
            <a:ext cx="365760" cy="365760"/>
          </a:xfrm>
          <a:prstGeom prst="ellipse">
            <a:avLst/>
          </a:prstGeom>
          <a:solidFill>
            <a:srgbClr val="FFFFFF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Sans Text Semilight"/>
              <a:ea typeface="+mn-ea"/>
              <a:cs typeface="+mn-cs"/>
            </a:endParaRPr>
          </a:p>
        </p:txBody>
      </p:sp>
      <p:grpSp>
        <p:nvGrpSpPr>
          <p:cNvPr id="66" name="notebook" descr="notebook">
            <a:extLst>
              <a:ext uri="{FF2B5EF4-FFF2-40B4-BE49-F238E27FC236}">
                <a16:creationId xmlns:a16="http://schemas.microsoft.com/office/drawing/2014/main" id="{B87981AD-B9FE-1201-8558-A880F0CA085C}"/>
              </a:ext>
            </a:extLst>
          </p:cNvPr>
          <p:cNvGrpSpPr/>
          <p:nvPr/>
        </p:nvGrpSpPr>
        <p:grpSpPr>
          <a:xfrm>
            <a:off x="798541" y="2684605"/>
            <a:ext cx="213318" cy="199546"/>
            <a:chOff x="8304114" y="3999143"/>
            <a:chExt cx="344586" cy="344584"/>
          </a:xfrm>
        </p:grpSpPr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67B46748-5D53-F785-6C14-76CFA7D2E1AE}"/>
                </a:ext>
              </a:extLst>
            </p:cNvPr>
            <p:cNvSpPr/>
            <p:nvPr/>
          </p:nvSpPr>
          <p:spPr>
            <a:xfrm>
              <a:off x="8575056" y="4001526"/>
              <a:ext cx="35524" cy="341032"/>
            </a:xfrm>
            <a:custGeom>
              <a:avLst/>
              <a:gdLst>
                <a:gd name="connsiteX0" fmla="*/ 989 w 35524"/>
                <a:gd name="connsiteY0" fmla="*/ 991 h 341031"/>
                <a:gd name="connsiteX1" fmla="*/ 18960 w 35524"/>
                <a:gd name="connsiteY1" fmla="*/ 19346 h 341031"/>
                <a:gd name="connsiteX2" fmla="*/ 18960 w 35524"/>
                <a:gd name="connsiteY2" fmla="*/ 321695 h 341031"/>
                <a:gd name="connsiteX3" fmla="*/ 1824 w 35524"/>
                <a:gd name="connsiteY3" fmla="*/ 341485 h 341031"/>
                <a:gd name="connsiteX4" fmla="*/ 37229 w 35524"/>
                <a:gd name="connsiteY4" fmla="*/ 307106 h 341031"/>
                <a:gd name="connsiteX5" fmla="*/ 37229 w 35524"/>
                <a:gd name="connsiteY5" fmla="*/ 35848 h 341031"/>
                <a:gd name="connsiteX6" fmla="*/ 989 w 35524"/>
                <a:gd name="connsiteY6" fmla="*/ 991 h 341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5524" h="341031">
                  <a:moveTo>
                    <a:pt x="989" y="991"/>
                  </a:moveTo>
                  <a:cubicBezTo>
                    <a:pt x="13347" y="3442"/>
                    <a:pt x="18960" y="10976"/>
                    <a:pt x="18960" y="19346"/>
                  </a:cubicBezTo>
                  <a:lnTo>
                    <a:pt x="18960" y="321695"/>
                  </a:lnTo>
                  <a:cubicBezTo>
                    <a:pt x="19557" y="332038"/>
                    <a:pt x="10661" y="340707"/>
                    <a:pt x="1824" y="341485"/>
                  </a:cubicBezTo>
                  <a:cubicBezTo>
                    <a:pt x="27676" y="341604"/>
                    <a:pt x="37229" y="324265"/>
                    <a:pt x="37229" y="307106"/>
                  </a:cubicBezTo>
                  <a:lnTo>
                    <a:pt x="37229" y="35848"/>
                  </a:lnTo>
                  <a:cubicBezTo>
                    <a:pt x="37229" y="19346"/>
                    <a:pt x="25706" y="752"/>
                    <a:pt x="989" y="991"/>
                  </a:cubicBezTo>
                  <a:close/>
                </a:path>
              </a:pathLst>
            </a:custGeom>
            <a:solidFill>
              <a:srgbClr val="50E6FF"/>
            </a:solidFill>
            <a:ln w="353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25B61"/>
                </a:solidFill>
                <a:effectLst/>
                <a:uLnTx/>
                <a:uFillTx/>
                <a:latin typeface="Segoe Sans Text Semilight"/>
                <a:ea typeface="+mn-ea"/>
                <a:cs typeface="+mn-cs"/>
              </a:endParaRPr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F9513A2B-F702-5C85-0816-FF143FDF8910}"/>
                </a:ext>
              </a:extLst>
            </p:cNvPr>
            <p:cNvSpPr/>
            <p:nvPr/>
          </p:nvSpPr>
          <p:spPr>
            <a:xfrm>
              <a:off x="8306386" y="4001651"/>
              <a:ext cx="269985" cy="341032"/>
            </a:xfrm>
            <a:custGeom>
              <a:avLst/>
              <a:gdLst>
                <a:gd name="connsiteX0" fmla="*/ 233061 w 269984"/>
                <a:gd name="connsiteY0" fmla="*/ 989 h 341031"/>
                <a:gd name="connsiteX1" fmla="*/ 37648 w 269984"/>
                <a:gd name="connsiteY1" fmla="*/ 989 h 341031"/>
                <a:gd name="connsiteX2" fmla="*/ 989 w 269984"/>
                <a:gd name="connsiteY2" fmla="*/ 37699 h 341031"/>
                <a:gd name="connsiteX3" fmla="*/ 989 w 269984"/>
                <a:gd name="connsiteY3" fmla="*/ 54619 h 341031"/>
                <a:gd name="connsiteX4" fmla="*/ 27796 w 269984"/>
                <a:gd name="connsiteY4" fmla="*/ 54619 h 341031"/>
                <a:gd name="connsiteX5" fmla="*/ 36633 w 269984"/>
                <a:gd name="connsiteY5" fmla="*/ 63467 h 341031"/>
                <a:gd name="connsiteX6" fmla="*/ 27796 w 269984"/>
                <a:gd name="connsiteY6" fmla="*/ 72316 h 341031"/>
                <a:gd name="connsiteX7" fmla="*/ 989 w 269984"/>
                <a:gd name="connsiteY7" fmla="*/ 72316 h 341031"/>
                <a:gd name="connsiteX8" fmla="*/ 989 w 269984"/>
                <a:gd name="connsiteY8" fmla="*/ 108428 h 341031"/>
                <a:gd name="connsiteX9" fmla="*/ 27796 w 269984"/>
                <a:gd name="connsiteY9" fmla="*/ 108428 h 341031"/>
                <a:gd name="connsiteX10" fmla="*/ 36633 w 269984"/>
                <a:gd name="connsiteY10" fmla="*/ 117277 h 341031"/>
                <a:gd name="connsiteX11" fmla="*/ 27796 w 269984"/>
                <a:gd name="connsiteY11" fmla="*/ 126125 h 341031"/>
                <a:gd name="connsiteX12" fmla="*/ 989 w 269984"/>
                <a:gd name="connsiteY12" fmla="*/ 126125 h 341031"/>
                <a:gd name="connsiteX13" fmla="*/ 989 w 269984"/>
                <a:gd name="connsiteY13" fmla="*/ 161998 h 341031"/>
                <a:gd name="connsiteX14" fmla="*/ 27796 w 269984"/>
                <a:gd name="connsiteY14" fmla="*/ 161998 h 341031"/>
                <a:gd name="connsiteX15" fmla="*/ 36633 w 269984"/>
                <a:gd name="connsiteY15" fmla="*/ 170847 h 341031"/>
                <a:gd name="connsiteX16" fmla="*/ 27796 w 269984"/>
                <a:gd name="connsiteY16" fmla="*/ 179696 h 341031"/>
                <a:gd name="connsiteX17" fmla="*/ 989 w 269984"/>
                <a:gd name="connsiteY17" fmla="*/ 179696 h 341031"/>
                <a:gd name="connsiteX18" fmla="*/ 989 w 269984"/>
                <a:gd name="connsiteY18" fmla="*/ 215927 h 341031"/>
                <a:gd name="connsiteX19" fmla="*/ 27796 w 269984"/>
                <a:gd name="connsiteY19" fmla="*/ 215927 h 341031"/>
                <a:gd name="connsiteX20" fmla="*/ 36633 w 269984"/>
                <a:gd name="connsiteY20" fmla="*/ 224776 h 341031"/>
                <a:gd name="connsiteX21" fmla="*/ 27796 w 269984"/>
                <a:gd name="connsiteY21" fmla="*/ 233624 h 341031"/>
                <a:gd name="connsiteX22" fmla="*/ 989 w 269984"/>
                <a:gd name="connsiteY22" fmla="*/ 233624 h 341031"/>
                <a:gd name="connsiteX23" fmla="*/ 989 w 269984"/>
                <a:gd name="connsiteY23" fmla="*/ 269497 h 341031"/>
                <a:gd name="connsiteX24" fmla="*/ 27796 w 269984"/>
                <a:gd name="connsiteY24" fmla="*/ 269497 h 341031"/>
                <a:gd name="connsiteX25" fmla="*/ 36633 w 269984"/>
                <a:gd name="connsiteY25" fmla="*/ 278346 h 341031"/>
                <a:gd name="connsiteX26" fmla="*/ 27796 w 269984"/>
                <a:gd name="connsiteY26" fmla="*/ 287195 h 341031"/>
                <a:gd name="connsiteX27" fmla="*/ 989 w 269984"/>
                <a:gd name="connsiteY27" fmla="*/ 287195 h 341031"/>
                <a:gd name="connsiteX28" fmla="*/ 989 w 269984"/>
                <a:gd name="connsiteY28" fmla="*/ 304175 h 341031"/>
                <a:gd name="connsiteX29" fmla="*/ 37648 w 269984"/>
                <a:gd name="connsiteY29" fmla="*/ 340884 h 341031"/>
                <a:gd name="connsiteX30" fmla="*/ 233121 w 269984"/>
                <a:gd name="connsiteY30" fmla="*/ 340884 h 341031"/>
                <a:gd name="connsiteX31" fmla="*/ 269779 w 269984"/>
                <a:gd name="connsiteY31" fmla="*/ 304175 h 341031"/>
                <a:gd name="connsiteX32" fmla="*/ 269779 w 269984"/>
                <a:gd name="connsiteY32" fmla="*/ 37699 h 341031"/>
                <a:gd name="connsiteX33" fmla="*/ 233061 w 269984"/>
                <a:gd name="connsiteY33" fmla="*/ 989 h 341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69984" h="341031">
                  <a:moveTo>
                    <a:pt x="233061" y="989"/>
                  </a:moveTo>
                  <a:lnTo>
                    <a:pt x="37648" y="989"/>
                  </a:lnTo>
                  <a:cubicBezTo>
                    <a:pt x="17408" y="989"/>
                    <a:pt x="989" y="17431"/>
                    <a:pt x="989" y="37699"/>
                  </a:cubicBezTo>
                  <a:lnTo>
                    <a:pt x="989" y="54619"/>
                  </a:lnTo>
                  <a:lnTo>
                    <a:pt x="27796" y="54619"/>
                  </a:lnTo>
                  <a:cubicBezTo>
                    <a:pt x="32692" y="54619"/>
                    <a:pt x="36633" y="58565"/>
                    <a:pt x="36633" y="63467"/>
                  </a:cubicBezTo>
                  <a:cubicBezTo>
                    <a:pt x="36633" y="68370"/>
                    <a:pt x="32692" y="72316"/>
                    <a:pt x="27796" y="72316"/>
                  </a:cubicBezTo>
                  <a:lnTo>
                    <a:pt x="989" y="72316"/>
                  </a:lnTo>
                  <a:lnTo>
                    <a:pt x="989" y="108428"/>
                  </a:lnTo>
                  <a:lnTo>
                    <a:pt x="27796" y="108428"/>
                  </a:lnTo>
                  <a:cubicBezTo>
                    <a:pt x="32692" y="108428"/>
                    <a:pt x="36633" y="112374"/>
                    <a:pt x="36633" y="117277"/>
                  </a:cubicBezTo>
                  <a:cubicBezTo>
                    <a:pt x="36633" y="122179"/>
                    <a:pt x="32692" y="126125"/>
                    <a:pt x="27796" y="126125"/>
                  </a:cubicBezTo>
                  <a:lnTo>
                    <a:pt x="989" y="126125"/>
                  </a:lnTo>
                  <a:lnTo>
                    <a:pt x="989" y="161998"/>
                  </a:lnTo>
                  <a:lnTo>
                    <a:pt x="27796" y="161998"/>
                  </a:lnTo>
                  <a:cubicBezTo>
                    <a:pt x="32692" y="161998"/>
                    <a:pt x="36633" y="165944"/>
                    <a:pt x="36633" y="170847"/>
                  </a:cubicBezTo>
                  <a:cubicBezTo>
                    <a:pt x="36633" y="175749"/>
                    <a:pt x="32692" y="179696"/>
                    <a:pt x="27796" y="179696"/>
                  </a:cubicBezTo>
                  <a:lnTo>
                    <a:pt x="989" y="179696"/>
                  </a:lnTo>
                  <a:lnTo>
                    <a:pt x="989" y="215927"/>
                  </a:lnTo>
                  <a:lnTo>
                    <a:pt x="27796" y="215927"/>
                  </a:lnTo>
                  <a:cubicBezTo>
                    <a:pt x="32692" y="215927"/>
                    <a:pt x="36633" y="219873"/>
                    <a:pt x="36633" y="224776"/>
                  </a:cubicBezTo>
                  <a:cubicBezTo>
                    <a:pt x="36633" y="229678"/>
                    <a:pt x="32692" y="233624"/>
                    <a:pt x="27796" y="233624"/>
                  </a:cubicBezTo>
                  <a:lnTo>
                    <a:pt x="989" y="233624"/>
                  </a:lnTo>
                  <a:lnTo>
                    <a:pt x="989" y="269497"/>
                  </a:lnTo>
                  <a:lnTo>
                    <a:pt x="27796" y="269497"/>
                  </a:lnTo>
                  <a:cubicBezTo>
                    <a:pt x="32692" y="269497"/>
                    <a:pt x="36633" y="273443"/>
                    <a:pt x="36633" y="278346"/>
                  </a:cubicBezTo>
                  <a:cubicBezTo>
                    <a:pt x="36633" y="283249"/>
                    <a:pt x="32692" y="287195"/>
                    <a:pt x="27796" y="287195"/>
                  </a:cubicBezTo>
                  <a:lnTo>
                    <a:pt x="989" y="287195"/>
                  </a:lnTo>
                  <a:lnTo>
                    <a:pt x="989" y="304175"/>
                  </a:lnTo>
                  <a:cubicBezTo>
                    <a:pt x="989" y="324443"/>
                    <a:pt x="17408" y="340884"/>
                    <a:pt x="37648" y="340884"/>
                  </a:cubicBezTo>
                  <a:lnTo>
                    <a:pt x="233121" y="340884"/>
                  </a:lnTo>
                  <a:cubicBezTo>
                    <a:pt x="253361" y="340884"/>
                    <a:pt x="269779" y="324443"/>
                    <a:pt x="269779" y="304175"/>
                  </a:cubicBezTo>
                  <a:lnTo>
                    <a:pt x="269779" y="37699"/>
                  </a:lnTo>
                  <a:cubicBezTo>
                    <a:pt x="269720" y="17431"/>
                    <a:pt x="253301" y="989"/>
                    <a:pt x="233061" y="989"/>
                  </a:cubicBezTo>
                  <a:close/>
                </a:path>
              </a:pathLst>
            </a:custGeom>
            <a:solidFill>
              <a:srgbClr val="0078D4"/>
            </a:solidFill>
            <a:ln w="353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25B61"/>
                </a:solidFill>
                <a:effectLst/>
                <a:uLnTx/>
                <a:uFillTx/>
                <a:latin typeface="Segoe Sans Text Semilight"/>
                <a:ea typeface="+mn-ea"/>
                <a:cs typeface="+mn-cs"/>
              </a:endParaRPr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10912B96-12BF-D502-4EDC-1C10DAEC8E4F}"/>
                </a:ext>
              </a:extLst>
            </p:cNvPr>
            <p:cNvSpPr/>
            <p:nvPr/>
          </p:nvSpPr>
          <p:spPr>
            <a:xfrm>
              <a:off x="8378569" y="4054743"/>
              <a:ext cx="142097" cy="81705"/>
            </a:xfrm>
            <a:custGeom>
              <a:avLst/>
              <a:gdLst>
                <a:gd name="connsiteX0" fmla="*/ 123503 w 142097"/>
                <a:gd name="connsiteY0" fmla="*/ 83496 h 81705"/>
                <a:gd name="connsiteX1" fmla="*/ 22005 w 142097"/>
                <a:gd name="connsiteY1" fmla="*/ 83496 h 81705"/>
                <a:gd name="connsiteX2" fmla="*/ 989 w 142097"/>
                <a:gd name="connsiteY2" fmla="*/ 62451 h 81705"/>
                <a:gd name="connsiteX3" fmla="*/ 989 w 142097"/>
                <a:gd name="connsiteY3" fmla="*/ 22034 h 81705"/>
                <a:gd name="connsiteX4" fmla="*/ 22005 w 142097"/>
                <a:gd name="connsiteY4" fmla="*/ 989 h 81705"/>
                <a:gd name="connsiteX5" fmla="*/ 123563 w 142097"/>
                <a:gd name="connsiteY5" fmla="*/ 989 h 81705"/>
                <a:gd name="connsiteX6" fmla="*/ 144579 w 142097"/>
                <a:gd name="connsiteY6" fmla="*/ 22034 h 81705"/>
                <a:gd name="connsiteX7" fmla="*/ 144579 w 142097"/>
                <a:gd name="connsiteY7" fmla="*/ 62451 h 81705"/>
                <a:gd name="connsiteX8" fmla="*/ 123503 w 142097"/>
                <a:gd name="connsiteY8" fmla="*/ 83496 h 81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2097" h="81705">
                  <a:moveTo>
                    <a:pt x="123503" y="83496"/>
                  </a:moveTo>
                  <a:lnTo>
                    <a:pt x="22005" y="83496"/>
                  </a:lnTo>
                  <a:cubicBezTo>
                    <a:pt x="10363" y="83496"/>
                    <a:pt x="989" y="74050"/>
                    <a:pt x="989" y="62451"/>
                  </a:cubicBezTo>
                  <a:lnTo>
                    <a:pt x="989" y="22034"/>
                  </a:lnTo>
                  <a:cubicBezTo>
                    <a:pt x="989" y="10375"/>
                    <a:pt x="10422" y="989"/>
                    <a:pt x="22005" y="989"/>
                  </a:cubicBezTo>
                  <a:lnTo>
                    <a:pt x="123563" y="989"/>
                  </a:lnTo>
                  <a:cubicBezTo>
                    <a:pt x="135205" y="989"/>
                    <a:pt x="144579" y="10435"/>
                    <a:pt x="144579" y="22034"/>
                  </a:cubicBezTo>
                  <a:lnTo>
                    <a:pt x="144579" y="62451"/>
                  </a:lnTo>
                  <a:cubicBezTo>
                    <a:pt x="144579" y="74110"/>
                    <a:pt x="135145" y="83496"/>
                    <a:pt x="123503" y="83496"/>
                  </a:cubicBezTo>
                  <a:close/>
                </a:path>
              </a:pathLst>
            </a:custGeom>
            <a:solidFill>
              <a:srgbClr val="50E6FF"/>
            </a:solidFill>
            <a:ln w="353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25B61"/>
                </a:solidFill>
                <a:effectLst/>
                <a:uLnTx/>
                <a:uFillTx/>
                <a:latin typeface="Segoe Sans Text Semilight"/>
                <a:ea typeface="+mn-ea"/>
                <a:cs typeface="+mn-cs"/>
              </a:endParaRPr>
            </a:p>
          </p:txBody>
        </p:sp>
      </p:grpSp>
      <p:sp>
        <p:nvSpPr>
          <p:cNvPr id="77" name="Oval 76">
            <a:extLst>
              <a:ext uri="{FF2B5EF4-FFF2-40B4-BE49-F238E27FC236}">
                <a16:creationId xmlns:a16="http://schemas.microsoft.com/office/drawing/2014/main" id="{DB9708DF-8988-073B-1BDB-B7AD37EE4286}"/>
              </a:ext>
            </a:extLst>
          </p:cNvPr>
          <p:cNvSpPr/>
          <p:nvPr/>
        </p:nvSpPr>
        <p:spPr>
          <a:xfrm>
            <a:off x="2830564" y="2601498"/>
            <a:ext cx="365760" cy="365760"/>
          </a:xfrm>
          <a:prstGeom prst="ellipse">
            <a:avLst/>
          </a:prstGeom>
          <a:solidFill>
            <a:srgbClr val="FFFFFF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Sans Text Semilight"/>
              <a:ea typeface="+mn-ea"/>
              <a:cs typeface="+mn-cs"/>
            </a:endParaRPr>
          </a:p>
        </p:txBody>
      </p:sp>
      <p:grpSp>
        <p:nvGrpSpPr>
          <p:cNvPr id="83" name="Group 82">
            <a:extLst>
              <a:ext uri="{FF2B5EF4-FFF2-40B4-BE49-F238E27FC236}">
                <a16:creationId xmlns:a16="http://schemas.microsoft.com/office/drawing/2014/main" id="{1BF2CC65-ADB3-CA2A-01B4-4BB15D4C941C}"/>
              </a:ext>
            </a:extLst>
          </p:cNvPr>
          <p:cNvGrpSpPr/>
          <p:nvPr/>
        </p:nvGrpSpPr>
        <p:grpSpPr>
          <a:xfrm>
            <a:off x="2870547" y="2614724"/>
            <a:ext cx="297379" cy="339308"/>
            <a:chOff x="7554606" y="-3074605"/>
            <a:chExt cx="640080" cy="640080"/>
          </a:xfrm>
        </p:grpSpPr>
        <p:pic>
          <p:nvPicPr>
            <p:cNvPr id="84" name="Graphic 83" descr="Cloud with solid fill">
              <a:extLst>
                <a:ext uri="{FF2B5EF4-FFF2-40B4-BE49-F238E27FC236}">
                  <a16:creationId xmlns:a16="http://schemas.microsoft.com/office/drawing/2014/main" id="{A3FCDF1F-3EC9-117E-3533-D45AE32754F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554606" y="-3074605"/>
              <a:ext cx="640080" cy="640080"/>
            </a:xfrm>
            <a:prstGeom prst="rect">
              <a:avLst/>
            </a:prstGeom>
          </p:spPr>
        </p:pic>
        <p:sp>
          <p:nvSpPr>
            <p:cNvPr id="85" name="Trapezoid 84">
              <a:extLst>
                <a:ext uri="{FF2B5EF4-FFF2-40B4-BE49-F238E27FC236}">
                  <a16:creationId xmlns:a16="http://schemas.microsoft.com/office/drawing/2014/main" id="{60A64E76-50B6-730F-F9A6-FF64C6D9D85C}"/>
                </a:ext>
              </a:extLst>
            </p:cNvPr>
            <p:cNvSpPr/>
            <p:nvPr/>
          </p:nvSpPr>
          <p:spPr>
            <a:xfrm>
              <a:off x="7702496" y="-2673599"/>
              <a:ext cx="316955" cy="147121"/>
            </a:xfrm>
            <a:prstGeom prst="trapezoid">
              <a:avLst/>
            </a:prstGeom>
            <a:solidFill>
              <a:sysClr val="windowText" lastClr="000000"/>
            </a:solidFill>
            <a:ln w="1905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86" name="Isosceles Triangle 85">
              <a:extLst>
                <a:ext uri="{FF2B5EF4-FFF2-40B4-BE49-F238E27FC236}">
                  <a16:creationId xmlns:a16="http://schemas.microsoft.com/office/drawing/2014/main" id="{D7D0B3F6-F784-0965-46B9-55D0CC950BE1}"/>
                </a:ext>
              </a:extLst>
            </p:cNvPr>
            <p:cNvSpPr/>
            <p:nvPr/>
          </p:nvSpPr>
          <p:spPr>
            <a:xfrm>
              <a:off x="7735401" y="-2665215"/>
              <a:ext cx="253999" cy="55147"/>
            </a:xfrm>
            <a:prstGeom prst="triangle">
              <a:avLst>
                <a:gd name="adj" fmla="val 50000"/>
              </a:avLst>
            </a:prstGeom>
            <a:solidFill>
              <a:srgbClr val="0070C0"/>
            </a:solidFill>
            <a:ln w="1905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87" name="Isosceles Triangle 86">
              <a:extLst>
                <a:ext uri="{FF2B5EF4-FFF2-40B4-BE49-F238E27FC236}">
                  <a16:creationId xmlns:a16="http://schemas.microsoft.com/office/drawing/2014/main" id="{6C1A2E4A-DD7B-E1C2-AE82-513CA940FD7B}"/>
                </a:ext>
              </a:extLst>
            </p:cNvPr>
            <p:cNvSpPr/>
            <p:nvPr/>
          </p:nvSpPr>
          <p:spPr>
            <a:xfrm flipV="1">
              <a:off x="7734702" y="-2610222"/>
              <a:ext cx="253999" cy="78514"/>
            </a:xfrm>
            <a:prstGeom prst="triangle">
              <a:avLst/>
            </a:prstGeom>
            <a:solidFill>
              <a:srgbClr val="0070C0"/>
            </a:solidFill>
            <a:ln w="1905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121" name="Oval 120">
            <a:extLst>
              <a:ext uri="{FF2B5EF4-FFF2-40B4-BE49-F238E27FC236}">
                <a16:creationId xmlns:a16="http://schemas.microsoft.com/office/drawing/2014/main" id="{05477D51-1DEF-887A-BFFD-82DDD1AB73F1}"/>
              </a:ext>
            </a:extLst>
          </p:cNvPr>
          <p:cNvSpPr/>
          <p:nvPr/>
        </p:nvSpPr>
        <p:spPr>
          <a:xfrm>
            <a:off x="4925935" y="2601498"/>
            <a:ext cx="365760" cy="365760"/>
          </a:xfrm>
          <a:prstGeom prst="ellipse">
            <a:avLst/>
          </a:prstGeom>
          <a:solidFill>
            <a:srgbClr val="FFFFFF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Sans Text Semilight"/>
              <a:ea typeface="+mn-ea"/>
              <a:cs typeface="+mn-cs"/>
            </a:endParaRPr>
          </a:p>
        </p:txBody>
      </p:sp>
      <p:grpSp>
        <p:nvGrpSpPr>
          <p:cNvPr id="94" name="Group 93">
            <a:extLst>
              <a:ext uri="{FF2B5EF4-FFF2-40B4-BE49-F238E27FC236}">
                <a16:creationId xmlns:a16="http://schemas.microsoft.com/office/drawing/2014/main" id="{2A8A1D2F-B6DD-BF16-7E96-CEA4E6C7423D}"/>
              </a:ext>
            </a:extLst>
          </p:cNvPr>
          <p:cNvGrpSpPr/>
          <p:nvPr/>
        </p:nvGrpSpPr>
        <p:grpSpPr>
          <a:xfrm>
            <a:off x="5014252" y="2677901"/>
            <a:ext cx="186396" cy="212954"/>
            <a:chOff x="7756522" y="5770291"/>
            <a:chExt cx="341917" cy="421478"/>
          </a:xfrm>
        </p:grpSpPr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A2389757-8E1F-4985-7956-567D5340A90F}"/>
                </a:ext>
              </a:extLst>
            </p:cNvPr>
            <p:cNvSpPr/>
            <p:nvPr/>
          </p:nvSpPr>
          <p:spPr>
            <a:xfrm>
              <a:off x="7756522" y="5770291"/>
              <a:ext cx="341917" cy="421478"/>
            </a:xfrm>
            <a:custGeom>
              <a:avLst/>
              <a:gdLst>
                <a:gd name="csX0" fmla="*/ 302466 w 341917"/>
                <a:gd name="csY0" fmla="*/ 171287 h 421478"/>
                <a:gd name="csX1" fmla="*/ 302466 w 341917"/>
                <a:gd name="csY1" fmla="*/ 134137 h 421478"/>
                <a:gd name="csX2" fmla="*/ 180822 w 341917"/>
                <a:gd name="csY2" fmla="*/ 329 h 421478"/>
                <a:gd name="csX3" fmla="*/ 170959 w 341917"/>
                <a:gd name="csY3" fmla="*/ 0 h 421478"/>
                <a:gd name="csX4" fmla="*/ 39452 w 341917"/>
                <a:gd name="csY4" fmla="*/ 131507 h 421478"/>
                <a:gd name="csX5" fmla="*/ 39452 w 341917"/>
                <a:gd name="csY5" fmla="*/ 171616 h 421478"/>
                <a:gd name="csX6" fmla="*/ 0 w 341917"/>
                <a:gd name="csY6" fmla="*/ 171616 h 421478"/>
                <a:gd name="csX7" fmla="*/ 0 w 341917"/>
                <a:gd name="csY7" fmla="*/ 421479 h 421478"/>
                <a:gd name="csX8" fmla="*/ 341918 w 341917"/>
                <a:gd name="csY8" fmla="*/ 421479 h 421478"/>
                <a:gd name="csX9" fmla="*/ 341918 w 341917"/>
                <a:gd name="csY9" fmla="*/ 171616 h 421478"/>
                <a:gd name="csX10" fmla="*/ 302466 w 341917"/>
                <a:gd name="csY10" fmla="*/ 171616 h 421478"/>
                <a:gd name="csX11" fmla="*/ 302466 w 341917"/>
                <a:gd name="csY11" fmla="*/ 171287 h 421478"/>
                <a:gd name="csX12" fmla="*/ 79233 w 341917"/>
                <a:gd name="csY12" fmla="*/ 131507 h 421478"/>
                <a:gd name="csX13" fmla="*/ 171288 w 341917"/>
                <a:gd name="csY13" fmla="*/ 39452 h 421478"/>
                <a:gd name="csX14" fmla="*/ 178192 w 341917"/>
                <a:gd name="csY14" fmla="*/ 39781 h 421478"/>
                <a:gd name="csX15" fmla="*/ 263014 w 341917"/>
                <a:gd name="csY15" fmla="*/ 134137 h 421478"/>
                <a:gd name="csX16" fmla="*/ 263014 w 341917"/>
                <a:gd name="csY16" fmla="*/ 171287 h 421478"/>
                <a:gd name="csX17" fmla="*/ 79233 w 341917"/>
                <a:gd name="csY17" fmla="*/ 171287 h 421478"/>
                <a:gd name="csX18" fmla="*/ 79233 w 341917"/>
                <a:gd name="csY18" fmla="*/ 131507 h 42147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</a:cxnLst>
              <a:rect l="l" t="t" r="r" b="b"/>
              <a:pathLst>
                <a:path w="341917" h="421478">
                  <a:moveTo>
                    <a:pt x="302466" y="171287"/>
                  </a:moveTo>
                  <a:lnTo>
                    <a:pt x="302466" y="134137"/>
                  </a:lnTo>
                  <a:cubicBezTo>
                    <a:pt x="302466" y="64767"/>
                    <a:pt x="249863" y="5260"/>
                    <a:pt x="180822" y="329"/>
                  </a:cubicBezTo>
                  <a:cubicBezTo>
                    <a:pt x="177534" y="0"/>
                    <a:pt x="174247" y="0"/>
                    <a:pt x="170959" y="0"/>
                  </a:cubicBezTo>
                  <a:cubicBezTo>
                    <a:pt x="98301" y="0"/>
                    <a:pt x="39452" y="58849"/>
                    <a:pt x="39452" y="131507"/>
                  </a:cubicBezTo>
                  <a:lnTo>
                    <a:pt x="39452" y="171616"/>
                  </a:lnTo>
                  <a:lnTo>
                    <a:pt x="0" y="171616"/>
                  </a:lnTo>
                  <a:lnTo>
                    <a:pt x="0" y="421479"/>
                  </a:lnTo>
                  <a:lnTo>
                    <a:pt x="341918" y="421479"/>
                  </a:lnTo>
                  <a:lnTo>
                    <a:pt x="341918" y="171616"/>
                  </a:lnTo>
                  <a:lnTo>
                    <a:pt x="302466" y="171616"/>
                  </a:lnTo>
                  <a:lnTo>
                    <a:pt x="302466" y="171287"/>
                  </a:lnTo>
                  <a:close/>
                  <a:moveTo>
                    <a:pt x="79233" y="131507"/>
                  </a:moveTo>
                  <a:cubicBezTo>
                    <a:pt x="79233" y="80877"/>
                    <a:pt x="120329" y="39452"/>
                    <a:pt x="171288" y="39452"/>
                  </a:cubicBezTo>
                  <a:cubicBezTo>
                    <a:pt x="173589" y="39452"/>
                    <a:pt x="175890" y="39452"/>
                    <a:pt x="178192" y="39781"/>
                  </a:cubicBezTo>
                  <a:cubicBezTo>
                    <a:pt x="225534" y="43068"/>
                    <a:pt x="263014" y="84493"/>
                    <a:pt x="263014" y="134137"/>
                  </a:cubicBezTo>
                  <a:lnTo>
                    <a:pt x="263014" y="171287"/>
                  </a:lnTo>
                  <a:lnTo>
                    <a:pt x="79233" y="171287"/>
                  </a:lnTo>
                  <a:lnTo>
                    <a:pt x="79233" y="131507"/>
                  </a:lnTo>
                  <a:close/>
                </a:path>
              </a:pathLst>
            </a:custGeom>
            <a:gradFill>
              <a:gsLst>
                <a:gs pos="0">
                  <a:srgbClr val="0863B3"/>
                </a:gs>
                <a:gs pos="50000">
                  <a:srgbClr val="2B9AE2"/>
                </a:gs>
                <a:gs pos="100000">
                  <a:srgbClr val="3BC8F3"/>
                </a:gs>
              </a:gsLst>
              <a:lin ang="5400000" scaled="1"/>
            </a:gradFill>
            <a:ln w="4321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25B61"/>
                </a:solidFill>
                <a:effectLst/>
                <a:uLnTx/>
                <a:uFillTx/>
                <a:latin typeface="Segoe Sans Text Semilight"/>
                <a:ea typeface="+mn-ea"/>
                <a:cs typeface="+mn-cs"/>
              </a:endParaRPr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6EE517A6-EE8B-8941-70EC-C943836F8479}"/>
                </a:ext>
              </a:extLst>
            </p:cNvPr>
            <p:cNvSpPr/>
            <p:nvPr/>
          </p:nvSpPr>
          <p:spPr>
            <a:xfrm>
              <a:off x="7888029" y="6007003"/>
              <a:ext cx="78904" cy="78904"/>
            </a:xfrm>
            <a:custGeom>
              <a:avLst/>
              <a:gdLst>
                <a:gd name="csX0" fmla="*/ 78904 w 78904"/>
                <a:gd name="csY0" fmla="*/ 39123 h 78904"/>
                <a:gd name="csX1" fmla="*/ 78904 w 78904"/>
                <a:gd name="csY1" fmla="*/ 40110 h 78904"/>
                <a:gd name="csX2" fmla="*/ 39781 w 78904"/>
                <a:gd name="csY2" fmla="*/ 78904 h 78904"/>
                <a:gd name="csX3" fmla="*/ 38794 w 78904"/>
                <a:gd name="csY3" fmla="*/ 78904 h 78904"/>
                <a:gd name="csX4" fmla="*/ 0 w 78904"/>
                <a:gd name="csY4" fmla="*/ 39781 h 78904"/>
                <a:gd name="csX5" fmla="*/ 0 w 78904"/>
                <a:gd name="csY5" fmla="*/ 38794 h 78904"/>
                <a:gd name="csX6" fmla="*/ 39123 w 78904"/>
                <a:gd name="csY6" fmla="*/ 0 h 78904"/>
                <a:gd name="csX7" fmla="*/ 40110 w 78904"/>
                <a:gd name="csY7" fmla="*/ 0 h 78904"/>
                <a:gd name="csX8" fmla="*/ 78904 w 78904"/>
                <a:gd name="csY8" fmla="*/ 39123 h 7890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78904" h="78904">
                  <a:moveTo>
                    <a:pt x="78904" y="39123"/>
                  </a:moveTo>
                  <a:lnTo>
                    <a:pt x="78904" y="40110"/>
                  </a:lnTo>
                  <a:cubicBezTo>
                    <a:pt x="78904" y="61479"/>
                    <a:pt x="61479" y="78904"/>
                    <a:pt x="39781" y="78904"/>
                  </a:cubicBezTo>
                  <a:lnTo>
                    <a:pt x="38794" y="78904"/>
                  </a:lnTo>
                  <a:cubicBezTo>
                    <a:pt x="17425" y="78904"/>
                    <a:pt x="0" y="61479"/>
                    <a:pt x="0" y="39781"/>
                  </a:cubicBezTo>
                  <a:lnTo>
                    <a:pt x="0" y="38794"/>
                  </a:lnTo>
                  <a:cubicBezTo>
                    <a:pt x="0" y="17425"/>
                    <a:pt x="17425" y="0"/>
                    <a:pt x="39123" y="0"/>
                  </a:cubicBezTo>
                  <a:lnTo>
                    <a:pt x="40110" y="0"/>
                  </a:lnTo>
                  <a:cubicBezTo>
                    <a:pt x="61479" y="0"/>
                    <a:pt x="78904" y="17425"/>
                    <a:pt x="78904" y="39123"/>
                  </a:cubicBezTo>
                  <a:close/>
                </a:path>
              </a:pathLst>
            </a:custGeom>
            <a:solidFill>
              <a:srgbClr val="F1ECF8"/>
            </a:solidFill>
            <a:ln w="4321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25B61"/>
                </a:solidFill>
                <a:effectLst/>
                <a:uLnTx/>
                <a:uFillTx/>
                <a:latin typeface="Segoe Sans Text Semilight"/>
                <a:ea typeface="+mn-ea"/>
                <a:cs typeface="+mn-cs"/>
              </a:endParaRPr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545AB5CA-4924-42AC-461B-59E15D83DB6D}"/>
                </a:ext>
              </a:extLst>
            </p:cNvPr>
            <p:cNvSpPr/>
            <p:nvPr/>
          </p:nvSpPr>
          <p:spPr>
            <a:xfrm>
              <a:off x="7907755" y="6046781"/>
              <a:ext cx="39452" cy="92054"/>
            </a:xfrm>
            <a:custGeom>
              <a:avLst/>
              <a:gdLst>
                <a:gd name="csX0" fmla="*/ 19726 w 39452"/>
                <a:gd name="csY0" fmla="*/ 92055 h 92054"/>
                <a:gd name="csX1" fmla="*/ 0 w 39452"/>
                <a:gd name="csY1" fmla="*/ 72329 h 92054"/>
                <a:gd name="csX2" fmla="*/ 0 w 39452"/>
                <a:gd name="csY2" fmla="*/ 19726 h 92054"/>
                <a:gd name="csX3" fmla="*/ 19726 w 39452"/>
                <a:gd name="csY3" fmla="*/ 0 h 92054"/>
                <a:gd name="csX4" fmla="*/ 39452 w 39452"/>
                <a:gd name="csY4" fmla="*/ 19726 h 92054"/>
                <a:gd name="csX5" fmla="*/ 39452 w 39452"/>
                <a:gd name="csY5" fmla="*/ 72657 h 92054"/>
                <a:gd name="csX6" fmla="*/ 19726 w 39452"/>
                <a:gd name="csY6" fmla="*/ 92055 h 9205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</a:cxnLst>
              <a:rect l="l" t="t" r="r" b="b"/>
              <a:pathLst>
                <a:path w="39452" h="92054">
                  <a:moveTo>
                    <a:pt x="19726" y="92055"/>
                  </a:moveTo>
                  <a:cubicBezTo>
                    <a:pt x="8548" y="92055"/>
                    <a:pt x="0" y="83178"/>
                    <a:pt x="0" y="72329"/>
                  </a:cubicBezTo>
                  <a:lnTo>
                    <a:pt x="0" y="19726"/>
                  </a:lnTo>
                  <a:cubicBezTo>
                    <a:pt x="0" y="8877"/>
                    <a:pt x="8877" y="0"/>
                    <a:pt x="19726" y="0"/>
                  </a:cubicBezTo>
                  <a:cubicBezTo>
                    <a:pt x="30575" y="0"/>
                    <a:pt x="39452" y="8877"/>
                    <a:pt x="39452" y="19726"/>
                  </a:cubicBezTo>
                  <a:lnTo>
                    <a:pt x="39452" y="72657"/>
                  </a:lnTo>
                  <a:cubicBezTo>
                    <a:pt x="39452" y="83507"/>
                    <a:pt x="30575" y="92055"/>
                    <a:pt x="19726" y="92055"/>
                  </a:cubicBezTo>
                  <a:close/>
                </a:path>
              </a:pathLst>
            </a:custGeom>
            <a:solidFill>
              <a:srgbClr val="F1ECF8"/>
            </a:solidFill>
            <a:ln w="4321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25B61"/>
                </a:solidFill>
                <a:effectLst/>
                <a:uLnTx/>
                <a:uFillTx/>
                <a:latin typeface="Segoe Sans Text Semilight"/>
                <a:ea typeface="+mn-ea"/>
                <a:cs typeface="+mn-cs"/>
              </a:endParaRPr>
            </a:p>
          </p:txBody>
        </p:sp>
      </p:grpSp>
      <p:sp>
        <p:nvSpPr>
          <p:cNvPr id="123" name="Oval 122">
            <a:extLst>
              <a:ext uri="{FF2B5EF4-FFF2-40B4-BE49-F238E27FC236}">
                <a16:creationId xmlns:a16="http://schemas.microsoft.com/office/drawing/2014/main" id="{934198E1-A222-F041-FA40-3971F30F55F2}"/>
              </a:ext>
            </a:extLst>
          </p:cNvPr>
          <p:cNvSpPr/>
          <p:nvPr/>
        </p:nvSpPr>
        <p:spPr>
          <a:xfrm>
            <a:off x="9138572" y="2601498"/>
            <a:ext cx="365760" cy="365760"/>
          </a:xfrm>
          <a:prstGeom prst="ellipse">
            <a:avLst/>
          </a:prstGeom>
          <a:solidFill>
            <a:srgbClr val="FFFFFF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Sans Text Semilight"/>
              <a:ea typeface="+mn-ea"/>
              <a:cs typeface="+mn-cs"/>
            </a:endParaRPr>
          </a:p>
        </p:txBody>
      </p:sp>
      <p:sp>
        <p:nvSpPr>
          <p:cNvPr id="125" name="Oval 124">
            <a:extLst>
              <a:ext uri="{FF2B5EF4-FFF2-40B4-BE49-F238E27FC236}">
                <a16:creationId xmlns:a16="http://schemas.microsoft.com/office/drawing/2014/main" id="{7AAA63BA-D64B-2FC6-50DB-18225DC3F18D}"/>
              </a:ext>
            </a:extLst>
          </p:cNvPr>
          <p:cNvSpPr/>
          <p:nvPr/>
        </p:nvSpPr>
        <p:spPr>
          <a:xfrm>
            <a:off x="7003456" y="2601498"/>
            <a:ext cx="365760" cy="365760"/>
          </a:xfrm>
          <a:prstGeom prst="ellipse">
            <a:avLst/>
          </a:prstGeom>
          <a:solidFill>
            <a:srgbClr val="FFFFFF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Sans Text Semilight"/>
              <a:ea typeface="+mn-ea"/>
              <a:cs typeface="+mn-cs"/>
            </a:endParaRPr>
          </a:p>
        </p:txBody>
      </p:sp>
      <p:grpSp>
        <p:nvGrpSpPr>
          <p:cNvPr id="88" name="strong consistency" descr="strong consistency">
            <a:extLst>
              <a:ext uri="{FF2B5EF4-FFF2-40B4-BE49-F238E27FC236}">
                <a16:creationId xmlns:a16="http://schemas.microsoft.com/office/drawing/2014/main" id="{7B884874-0087-A440-C957-A5AB73D40B7C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071239" y="2673005"/>
            <a:ext cx="223431" cy="222746"/>
            <a:chOff x="3360" y="3030"/>
            <a:chExt cx="326" cy="325"/>
          </a:xfrm>
        </p:grpSpPr>
        <p:sp>
          <p:nvSpPr>
            <p:cNvPr id="89" name="AutoShape 167">
              <a:extLst>
                <a:ext uri="{FF2B5EF4-FFF2-40B4-BE49-F238E27FC236}">
                  <a16:creationId xmlns:a16="http://schemas.microsoft.com/office/drawing/2014/main" id="{6C5A7CA1-DC7B-FB5D-663F-1F07B6CC8048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3360" y="3030"/>
              <a:ext cx="326" cy="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25B61"/>
                </a:solidFill>
                <a:effectLst/>
                <a:uLnTx/>
                <a:uFillTx/>
                <a:latin typeface="Segoe Sans Text Semilight"/>
                <a:ea typeface="+mn-ea"/>
                <a:cs typeface="+mn-cs"/>
              </a:endParaRPr>
            </a:p>
          </p:txBody>
        </p:sp>
        <p:sp>
          <p:nvSpPr>
            <p:cNvPr id="90" name="Freeform 169">
              <a:extLst>
                <a:ext uri="{FF2B5EF4-FFF2-40B4-BE49-F238E27FC236}">
                  <a16:creationId xmlns:a16="http://schemas.microsoft.com/office/drawing/2014/main" id="{EFF63A37-479C-E831-DEE1-BF9E04476D48}"/>
                </a:ext>
              </a:extLst>
            </p:cNvPr>
            <p:cNvSpPr>
              <a:spLocks/>
            </p:cNvSpPr>
            <p:nvPr/>
          </p:nvSpPr>
          <p:spPr bwMode="auto">
            <a:xfrm>
              <a:off x="3586" y="3082"/>
              <a:ext cx="100" cy="261"/>
            </a:xfrm>
            <a:custGeom>
              <a:avLst/>
              <a:gdLst>
                <a:gd name="T0" fmla="*/ 58 w 58"/>
                <a:gd name="T1" fmla="*/ 67 h 152"/>
                <a:gd name="T2" fmla="*/ 30 w 58"/>
                <a:gd name="T3" fmla="*/ 0 h 152"/>
                <a:gd name="T4" fmla="*/ 23 w 58"/>
                <a:gd name="T5" fmla="*/ 7 h 152"/>
                <a:gd name="T6" fmla="*/ 24 w 58"/>
                <a:gd name="T7" fmla="*/ 8 h 152"/>
                <a:gd name="T8" fmla="*/ 42 w 58"/>
                <a:gd name="T9" fmla="*/ 34 h 152"/>
                <a:gd name="T10" fmla="*/ 48 w 58"/>
                <a:gd name="T11" fmla="*/ 67 h 152"/>
                <a:gd name="T12" fmla="*/ 42 w 58"/>
                <a:gd name="T13" fmla="*/ 99 h 152"/>
                <a:gd name="T14" fmla="*/ 24 w 58"/>
                <a:gd name="T15" fmla="*/ 125 h 152"/>
                <a:gd name="T16" fmla="*/ 10 w 58"/>
                <a:gd name="T17" fmla="*/ 136 h 152"/>
                <a:gd name="T18" fmla="*/ 3 w 58"/>
                <a:gd name="T19" fmla="*/ 128 h 152"/>
                <a:gd name="T20" fmla="*/ 0 w 58"/>
                <a:gd name="T21" fmla="*/ 149 h 152"/>
                <a:gd name="T22" fmla="*/ 22 w 58"/>
                <a:gd name="T23" fmla="*/ 152 h 152"/>
                <a:gd name="T24" fmla="*/ 16 w 58"/>
                <a:gd name="T25" fmla="*/ 144 h 152"/>
                <a:gd name="T26" fmla="*/ 58 w 58"/>
                <a:gd name="T27" fmla="*/ 67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8" h="152">
                  <a:moveTo>
                    <a:pt x="58" y="67"/>
                  </a:moveTo>
                  <a:cubicBezTo>
                    <a:pt x="58" y="40"/>
                    <a:pt x="48" y="17"/>
                    <a:pt x="30" y="0"/>
                  </a:cubicBezTo>
                  <a:cubicBezTo>
                    <a:pt x="23" y="7"/>
                    <a:pt x="23" y="7"/>
                    <a:pt x="23" y="7"/>
                  </a:cubicBezTo>
                  <a:cubicBezTo>
                    <a:pt x="24" y="7"/>
                    <a:pt x="24" y="8"/>
                    <a:pt x="24" y="8"/>
                  </a:cubicBezTo>
                  <a:cubicBezTo>
                    <a:pt x="32" y="16"/>
                    <a:pt x="38" y="24"/>
                    <a:pt x="42" y="34"/>
                  </a:cubicBezTo>
                  <a:cubicBezTo>
                    <a:pt x="46" y="44"/>
                    <a:pt x="48" y="55"/>
                    <a:pt x="48" y="67"/>
                  </a:cubicBezTo>
                  <a:cubicBezTo>
                    <a:pt x="48" y="78"/>
                    <a:pt x="46" y="89"/>
                    <a:pt x="42" y="99"/>
                  </a:cubicBezTo>
                  <a:cubicBezTo>
                    <a:pt x="38" y="109"/>
                    <a:pt x="32" y="117"/>
                    <a:pt x="24" y="125"/>
                  </a:cubicBezTo>
                  <a:cubicBezTo>
                    <a:pt x="20" y="129"/>
                    <a:pt x="15" y="133"/>
                    <a:pt x="10" y="136"/>
                  </a:cubicBezTo>
                  <a:cubicBezTo>
                    <a:pt x="3" y="128"/>
                    <a:pt x="3" y="128"/>
                    <a:pt x="3" y="128"/>
                  </a:cubicBezTo>
                  <a:cubicBezTo>
                    <a:pt x="0" y="149"/>
                    <a:pt x="0" y="149"/>
                    <a:pt x="0" y="149"/>
                  </a:cubicBezTo>
                  <a:cubicBezTo>
                    <a:pt x="22" y="152"/>
                    <a:pt x="22" y="152"/>
                    <a:pt x="22" y="152"/>
                  </a:cubicBezTo>
                  <a:cubicBezTo>
                    <a:pt x="16" y="144"/>
                    <a:pt x="16" y="144"/>
                    <a:pt x="16" y="144"/>
                  </a:cubicBezTo>
                  <a:cubicBezTo>
                    <a:pt x="42" y="128"/>
                    <a:pt x="58" y="99"/>
                    <a:pt x="58" y="67"/>
                  </a:cubicBezTo>
                  <a:close/>
                </a:path>
              </a:pathLst>
            </a:custGeom>
            <a:solidFill>
              <a:srgbClr val="50E6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25B61"/>
                </a:solidFill>
                <a:effectLst/>
                <a:uLnTx/>
                <a:uFillTx/>
                <a:latin typeface="Segoe Sans Text Semilight"/>
                <a:ea typeface="+mn-ea"/>
                <a:cs typeface="+mn-cs"/>
              </a:endParaRPr>
            </a:p>
          </p:txBody>
        </p:sp>
        <p:sp>
          <p:nvSpPr>
            <p:cNvPr id="91" name="Freeform 170">
              <a:extLst>
                <a:ext uri="{FF2B5EF4-FFF2-40B4-BE49-F238E27FC236}">
                  <a16:creationId xmlns:a16="http://schemas.microsoft.com/office/drawing/2014/main" id="{89CBD81A-D7C7-A1D1-AE58-9AB36E7DFFE0}"/>
                </a:ext>
              </a:extLst>
            </p:cNvPr>
            <p:cNvSpPr>
              <a:spLocks/>
            </p:cNvSpPr>
            <p:nvPr/>
          </p:nvSpPr>
          <p:spPr bwMode="auto">
            <a:xfrm>
              <a:off x="3360" y="3228"/>
              <a:ext cx="205" cy="127"/>
            </a:xfrm>
            <a:custGeom>
              <a:avLst/>
              <a:gdLst>
                <a:gd name="T0" fmla="*/ 116 w 119"/>
                <a:gd name="T1" fmla="*/ 62 h 74"/>
                <a:gd name="T2" fmla="*/ 97 w 119"/>
                <a:gd name="T3" fmla="*/ 64 h 74"/>
                <a:gd name="T4" fmla="*/ 96 w 119"/>
                <a:gd name="T5" fmla="*/ 64 h 74"/>
                <a:gd name="T6" fmla="*/ 64 w 119"/>
                <a:gd name="T7" fmla="*/ 58 h 74"/>
                <a:gd name="T8" fmla="*/ 38 w 119"/>
                <a:gd name="T9" fmla="*/ 40 h 74"/>
                <a:gd name="T10" fmla="*/ 21 w 119"/>
                <a:gd name="T11" fmla="*/ 15 h 74"/>
                <a:gd name="T12" fmla="*/ 31 w 119"/>
                <a:gd name="T13" fmla="*/ 13 h 74"/>
                <a:gd name="T14" fmla="*/ 13 w 119"/>
                <a:gd name="T15" fmla="*/ 0 h 74"/>
                <a:gd name="T16" fmla="*/ 0 w 119"/>
                <a:gd name="T17" fmla="*/ 18 h 74"/>
                <a:gd name="T18" fmla="*/ 11 w 119"/>
                <a:gd name="T19" fmla="*/ 16 h 74"/>
                <a:gd name="T20" fmla="*/ 96 w 119"/>
                <a:gd name="T21" fmla="*/ 74 h 74"/>
                <a:gd name="T22" fmla="*/ 97 w 119"/>
                <a:gd name="T23" fmla="*/ 74 h 74"/>
                <a:gd name="T24" fmla="*/ 119 w 119"/>
                <a:gd name="T25" fmla="*/ 71 h 74"/>
                <a:gd name="T26" fmla="*/ 116 w 119"/>
                <a:gd name="T27" fmla="*/ 62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19" h="74">
                  <a:moveTo>
                    <a:pt x="116" y="62"/>
                  </a:moveTo>
                  <a:cubicBezTo>
                    <a:pt x="110" y="63"/>
                    <a:pt x="103" y="64"/>
                    <a:pt x="97" y="64"/>
                  </a:cubicBezTo>
                  <a:cubicBezTo>
                    <a:pt x="96" y="64"/>
                    <a:pt x="96" y="64"/>
                    <a:pt x="96" y="64"/>
                  </a:cubicBezTo>
                  <a:cubicBezTo>
                    <a:pt x="85" y="64"/>
                    <a:pt x="74" y="62"/>
                    <a:pt x="64" y="58"/>
                  </a:cubicBezTo>
                  <a:cubicBezTo>
                    <a:pt x="54" y="53"/>
                    <a:pt x="45" y="47"/>
                    <a:pt x="38" y="40"/>
                  </a:cubicBezTo>
                  <a:cubicBezTo>
                    <a:pt x="31" y="33"/>
                    <a:pt x="25" y="24"/>
                    <a:pt x="21" y="15"/>
                  </a:cubicBezTo>
                  <a:cubicBezTo>
                    <a:pt x="31" y="13"/>
                    <a:pt x="31" y="13"/>
                    <a:pt x="31" y="13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11" y="16"/>
                    <a:pt x="11" y="16"/>
                    <a:pt x="11" y="16"/>
                  </a:cubicBezTo>
                  <a:cubicBezTo>
                    <a:pt x="24" y="50"/>
                    <a:pt x="58" y="74"/>
                    <a:pt x="96" y="74"/>
                  </a:cubicBezTo>
                  <a:cubicBezTo>
                    <a:pt x="96" y="74"/>
                    <a:pt x="96" y="74"/>
                    <a:pt x="97" y="74"/>
                  </a:cubicBezTo>
                  <a:cubicBezTo>
                    <a:pt x="104" y="74"/>
                    <a:pt x="112" y="73"/>
                    <a:pt x="119" y="71"/>
                  </a:cubicBezTo>
                  <a:lnTo>
                    <a:pt x="116" y="62"/>
                  </a:lnTo>
                  <a:close/>
                </a:path>
              </a:pathLst>
            </a:custGeom>
            <a:solidFill>
              <a:srgbClr val="50E6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25B61"/>
                </a:solidFill>
                <a:effectLst/>
                <a:uLnTx/>
                <a:uFillTx/>
                <a:latin typeface="Segoe Sans Text Semilight"/>
                <a:ea typeface="+mn-ea"/>
                <a:cs typeface="+mn-cs"/>
              </a:endParaRPr>
            </a:p>
          </p:txBody>
        </p:sp>
        <p:sp>
          <p:nvSpPr>
            <p:cNvPr id="92" name="Freeform 171">
              <a:extLst>
                <a:ext uri="{FF2B5EF4-FFF2-40B4-BE49-F238E27FC236}">
                  <a16:creationId xmlns:a16="http://schemas.microsoft.com/office/drawing/2014/main" id="{E74BD01A-FF16-4B84-FB31-953016E821C4}"/>
                </a:ext>
              </a:extLst>
            </p:cNvPr>
            <p:cNvSpPr>
              <a:spLocks/>
            </p:cNvSpPr>
            <p:nvPr/>
          </p:nvSpPr>
          <p:spPr bwMode="auto">
            <a:xfrm>
              <a:off x="3367" y="3032"/>
              <a:ext cx="243" cy="161"/>
            </a:xfrm>
            <a:custGeom>
              <a:avLst/>
              <a:gdLst>
                <a:gd name="T0" fmla="*/ 141 w 141"/>
                <a:gd name="T1" fmla="*/ 20 h 94"/>
                <a:gd name="T2" fmla="*/ 132 w 141"/>
                <a:gd name="T3" fmla="*/ 0 h 94"/>
                <a:gd name="T4" fmla="*/ 128 w 141"/>
                <a:gd name="T5" fmla="*/ 10 h 94"/>
                <a:gd name="T6" fmla="*/ 93 w 141"/>
                <a:gd name="T7" fmla="*/ 3 h 94"/>
                <a:gd name="T8" fmla="*/ 93 w 141"/>
                <a:gd name="T9" fmla="*/ 3 h 94"/>
                <a:gd name="T10" fmla="*/ 0 w 141"/>
                <a:gd name="T11" fmla="*/ 94 h 94"/>
                <a:gd name="T12" fmla="*/ 10 w 141"/>
                <a:gd name="T13" fmla="*/ 94 h 94"/>
                <a:gd name="T14" fmla="*/ 16 w 141"/>
                <a:gd name="T15" fmla="*/ 63 h 94"/>
                <a:gd name="T16" fmla="*/ 34 w 141"/>
                <a:gd name="T17" fmla="*/ 37 h 94"/>
                <a:gd name="T18" fmla="*/ 60 w 141"/>
                <a:gd name="T19" fmla="*/ 19 h 94"/>
                <a:gd name="T20" fmla="*/ 93 w 141"/>
                <a:gd name="T21" fmla="*/ 12 h 94"/>
                <a:gd name="T22" fmla="*/ 93 w 141"/>
                <a:gd name="T23" fmla="*/ 12 h 94"/>
                <a:gd name="T24" fmla="*/ 125 w 141"/>
                <a:gd name="T25" fmla="*/ 19 h 94"/>
                <a:gd name="T26" fmla="*/ 121 w 141"/>
                <a:gd name="T27" fmla="*/ 28 h 94"/>
                <a:gd name="T28" fmla="*/ 141 w 141"/>
                <a:gd name="T29" fmla="*/ 2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1" h="94">
                  <a:moveTo>
                    <a:pt x="141" y="20"/>
                  </a:moveTo>
                  <a:cubicBezTo>
                    <a:pt x="132" y="0"/>
                    <a:pt x="132" y="0"/>
                    <a:pt x="132" y="0"/>
                  </a:cubicBezTo>
                  <a:cubicBezTo>
                    <a:pt x="128" y="10"/>
                    <a:pt x="128" y="10"/>
                    <a:pt x="128" y="10"/>
                  </a:cubicBezTo>
                  <a:cubicBezTo>
                    <a:pt x="117" y="5"/>
                    <a:pt x="105" y="3"/>
                    <a:pt x="93" y="3"/>
                  </a:cubicBezTo>
                  <a:cubicBezTo>
                    <a:pt x="93" y="3"/>
                    <a:pt x="93" y="3"/>
                    <a:pt x="93" y="3"/>
                  </a:cubicBezTo>
                  <a:cubicBezTo>
                    <a:pt x="42" y="3"/>
                    <a:pt x="1" y="43"/>
                    <a:pt x="0" y="94"/>
                  </a:cubicBezTo>
                  <a:cubicBezTo>
                    <a:pt x="10" y="94"/>
                    <a:pt x="10" y="94"/>
                    <a:pt x="10" y="94"/>
                  </a:cubicBezTo>
                  <a:cubicBezTo>
                    <a:pt x="10" y="83"/>
                    <a:pt x="12" y="73"/>
                    <a:pt x="16" y="63"/>
                  </a:cubicBezTo>
                  <a:cubicBezTo>
                    <a:pt x="20" y="53"/>
                    <a:pt x="26" y="44"/>
                    <a:pt x="34" y="37"/>
                  </a:cubicBezTo>
                  <a:cubicBezTo>
                    <a:pt x="42" y="29"/>
                    <a:pt x="50" y="23"/>
                    <a:pt x="60" y="19"/>
                  </a:cubicBezTo>
                  <a:cubicBezTo>
                    <a:pt x="71" y="15"/>
                    <a:pt x="81" y="12"/>
                    <a:pt x="93" y="12"/>
                  </a:cubicBezTo>
                  <a:cubicBezTo>
                    <a:pt x="93" y="12"/>
                    <a:pt x="93" y="12"/>
                    <a:pt x="93" y="12"/>
                  </a:cubicBezTo>
                  <a:cubicBezTo>
                    <a:pt x="104" y="12"/>
                    <a:pt x="114" y="15"/>
                    <a:pt x="125" y="19"/>
                  </a:cubicBezTo>
                  <a:cubicBezTo>
                    <a:pt x="121" y="28"/>
                    <a:pt x="121" y="28"/>
                    <a:pt x="121" y="28"/>
                  </a:cubicBezTo>
                  <a:lnTo>
                    <a:pt x="141" y="20"/>
                  </a:lnTo>
                  <a:close/>
                </a:path>
              </a:pathLst>
            </a:custGeom>
            <a:solidFill>
              <a:srgbClr val="50E6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25B61"/>
                </a:solidFill>
                <a:effectLst/>
                <a:uLnTx/>
                <a:uFillTx/>
                <a:latin typeface="Segoe Sans Text Semilight"/>
                <a:ea typeface="+mn-ea"/>
                <a:cs typeface="+mn-cs"/>
              </a:endParaRPr>
            </a:p>
          </p:txBody>
        </p:sp>
        <p:sp>
          <p:nvSpPr>
            <p:cNvPr id="93" name="Freeform 172">
              <a:extLst>
                <a:ext uri="{FF2B5EF4-FFF2-40B4-BE49-F238E27FC236}">
                  <a16:creationId xmlns:a16="http://schemas.microsoft.com/office/drawing/2014/main" id="{97FA45D6-A372-4D68-E523-E58CDCD4EF6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10" y="3078"/>
              <a:ext cx="231" cy="231"/>
            </a:xfrm>
            <a:custGeom>
              <a:avLst/>
              <a:gdLst>
                <a:gd name="T0" fmla="*/ 134 w 134"/>
                <a:gd name="T1" fmla="*/ 77 h 134"/>
                <a:gd name="T2" fmla="*/ 134 w 134"/>
                <a:gd name="T3" fmla="*/ 57 h 134"/>
                <a:gd name="T4" fmla="*/ 120 w 134"/>
                <a:gd name="T5" fmla="*/ 57 h 134"/>
                <a:gd name="T6" fmla="*/ 111 w 134"/>
                <a:gd name="T7" fmla="*/ 36 h 134"/>
                <a:gd name="T8" fmla="*/ 121 w 134"/>
                <a:gd name="T9" fmla="*/ 27 h 134"/>
                <a:gd name="T10" fmla="*/ 107 w 134"/>
                <a:gd name="T11" fmla="*/ 13 h 134"/>
                <a:gd name="T12" fmla="*/ 97 w 134"/>
                <a:gd name="T13" fmla="*/ 23 h 134"/>
                <a:gd name="T14" fmla="*/ 77 w 134"/>
                <a:gd name="T15" fmla="*/ 14 h 134"/>
                <a:gd name="T16" fmla="*/ 77 w 134"/>
                <a:gd name="T17" fmla="*/ 0 h 134"/>
                <a:gd name="T18" fmla="*/ 57 w 134"/>
                <a:gd name="T19" fmla="*/ 0 h 134"/>
                <a:gd name="T20" fmla="*/ 57 w 134"/>
                <a:gd name="T21" fmla="*/ 14 h 134"/>
                <a:gd name="T22" fmla="*/ 36 w 134"/>
                <a:gd name="T23" fmla="*/ 23 h 134"/>
                <a:gd name="T24" fmla="*/ 26 w 134"/>
                <a:gd name="T25" fmla="*/ 13 h 134"/>
                <a:gd name="T26" fmla="*/ 13 w 134"/>
                <a:gd name="T27" fmla="*/ 26 h 134"/>
                <a:gd name="T28" fmla="*/ 23 w 134"/>
                <a:gd name="T29" fmla="*/ 37 h 134"/>
                <a:gd name="T30" fmla="*/ 15 w 134"/>
                <a:gd name="T31" fmla="*/ 57 h 134"/>
                <a:gd name="T32" fmla="*/ 0 w 134"/>
                <a:gd name="T33" fmla="*/ 57 h 134"/>
                <a:gd name="T34" fmla="*/ 0 w 134"/>
                <a:gd name="T35" fmla="*/ 76 h 134"/>
                <a:gd name="T36" fmla="*/ 15 w 134"/>
                <a:gd name="T37" fmla="*/ 77 h 134"/>
                <a:gd name="T38" fmla="*/ 23 w 134"/>
                <a:gd name="T39" fmla="*/ 97 h 134"/>
                <a:gd name="T40" fmla="*/ 13 w 134"/>
                <a:gd name="T41" fmla="*/ 107 h 134"/>
                <a:gd name="T42" fmla="*/ 26 w 134"/>
                <a:gd name="T43" fmla="*/ 121 h 134"/>
                <a:gd name="T44" fmla="*/ 37 w 134"/>
                <a:gd name="T45" fmla="*/ 110 h 134"/>
                <a:gd name="T46" fmla="*/ 57 w 134"/>
                <a:gd name="T47" fmla="*/ 119 h 134"/>
                <a:gd name="T48" fmla="*/ 57 w 134"/>
                <a:gd name="T49" fmla="*/ 134 h 134"/>
                <a:gd name="T50" fmla="*/ 76 w 134"/>
                <a:gd name="T51" fmla="*/ 134 h 134"/>
                <a:gd name="T52" fmla="*/ 76 w 134"/>
                <a:gd name="T53" fmla="*/ 119 h 134"/>
                <a:gd name="T54" fmla="*/ 97 w 134"/>
                <a:gd name="T55" fmla="*/ 111 h 134"/>
                <a:gd name="T56" fmla="*/ 107 w 134"/>
                <a:gd name="T57" fmla="*/ 121 h 134"/>
                <a:gd name="T58" fmla="*/ 121 w 134"/>
                <a:gd name="T59" fmla="*/ 107 h 134"/>
                <a:gd name="T60" fmla="*/ 111 w 134"/>
                <a:gd name="T61" fmla="*/ 97 h 134"/>
                <a:gd name="T62" fmla="*/ 119 w 134"/>
                <a:gd name="T63" fmla="*/ 77 h 134"/>
                <a:gd name="T64" fmla="*/ 134 w 134"/>
                <a:gd name="T65" fmla="*/ 77 h 134"/>
                <a:gd name="T66" fmla="*/ 67 w 134"/>
                <a:gd name="T67" fmla="*/ 100 h 134"/>
                <a:gd name="T68" fmla="*/ 33 w 134"/>
                <a:gd name="T69" fmla="*/ 66 h 134"/>
                <a:gd name="T70" fmla="*/ 67 w 134"/>
                <a:gd name="T71" fmla="*/ 32 h 134"/>
                <a:gd name="T72" fmla="*/ 101 w 134"/>
                <a:gd name="T73" fmla="*/ 66 h 134"/>
                <a:gd name="T74" fmla="*/ 67 w 134"/>
                <a:gd name="T75" fmla="*/ 100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34" h="134">
                  <a:moveTo>
                    <a:pt x="134" y="77"/>
                  </a:moveTo>
                  <a:cubicBezTo>
                    <a:pt x="134" y="57"/>
                    <a:pt x="134" y="57"/>
                    <a:pt x="134" y="57"/>
                  </a:cubicBezTo>
                  <a:cubicBezTo>
                    <a:pt x="120" y="57"/>
                    <a:pt x="120" y="57"/>
                    <a:pt x="120" y="57"/>
                  </a:cubicBezTo>
                  <a:cubicBezTo>
                    <a:pt x="118" y="50"/>
                    <a:pt x="115" y="43"/>
                    <a:pt x="111" y="36"/>
                  </a:cubicBezTo>
                  <a:cubicBezTo>
                    <a:pt x="121" y="27"/>
                    <a:pt x="121" y="27"/>
                    <a:pt x="121" y="27"/>
                  </a:cubicBezTo>
                  <a:cubicBezTo>
                    <a:pt x="107" y="13"/>
                    <a:pt x="107" y="13"/>
                    <a:pt x="107" y="13"/>
                  </a:cubicBezTo>
                  <a:cubicBezTo>
                    <a:pt x="97" y="23"/>
                    <a:pt x="97" y="23"/>
                    <a:pt x="97" y="23"/>
                  </a:cubicBezTo>
                  <a:cubicBezTo>
                    <a:pt x="91" y="18"/>
                    <a:pt x="84" y="15"/>
                    <a:pt x="77" y="14"/>
                  </a:cubicBezTo>
                  <a:cubicBezTo>
                    <a:pt x="77" y="0"/>
                    <a:pt x="77" y="0"/>
                    <a:pt x="77" y="0"/>
                  </a:cubicBezTo>
                  <a:cubicBezTo>
                    <a:pt x="57" y="0"/>
                    <a:pt x="57" y="0"/>
                    <a:pt x="57" y="0"/>
                  </a:cubicBezTo>
                  <a:cubicBezTo>
                    <a:pt x="57" y="14"/>
                    <a:pt x="57" y="14"/>
                    <a:pt x="57" y="14"/>
                  </a:cubicBezTo>
                  <a:cubicBezTo>
                    <a:pt x="50" y="15"/>
                    <a:pt x="43" y="18"/>
                    <a:pt x="36" y="2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23" y="37"/>
                    <a:pt x="23" y="37"/>
                    <a:pt x="23" y="37"/>
                  </a:cubicBezTo>
                  <a:cubicBezTo>
                    <a:pt x="19" y="43"/>
                    <a:pt x="16" y="50"/>
                    <a:pt x="15" y="57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6" y="84"/>
                    <a:pt x="19" y="91"/>
                    <a:pt x="23" y="97"/>
                  </a:cubicBezTo>
                  <a:cubicBezTo>
                    <a:pt x="13" y="107"/>
                    <a:pt x="13" y="107"/>
                    <a:pt x="13" y="107"/>
                  </a:cubicBezTo>
                  <a:cubicBezTo>
                    <a:pt x="26" y="121"/>
                    <a:pt x="26" y="121"/>
                    <a:pt x="26" y="121"/>
                  </a:cubicBezTo>
                  <a:cubicBezTo>
                    <a:pt x="37" y="110"/>
                    <a:pt x="37" y="110"/>
                    <a:pt x="37" y="110"/>
                  </a:cubicBezTo>
                  <a:cubicBezTo>
                    <a:pt x="43" y="114"/>
                    <a:pt x="50" y="117"/>
                    <a:pt x="57" y="119"/>
                  </a:cubicBezTo>
                  <a:cubicBezTo>
                    <a:pt x="57" y="134"/>
                    <a:pt x="57" y="134"/>
                    <a:pt x="57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19"/>
                    <a:pt x="76" y="119"/>
                    <a:pt x="76" y="119"/>
                  </a:cubicBezTo>
                  <a:cubicBezTo>
                    <a:pt x="84" y="118"/>
                    <a:pt x="91" y="115"/>
                    <a:pt x="97" y="111"/>
                  </a:cubicBezTo>
                  <a:cubicBezTo>
                    <a:pt x="107" y="121"/>
                    <a:pt x="107" y="121"/>
                    <a:pt x="107" y="121"/>
                  </a:cubicBezTo>
                  <a:cubicBezTo>
                    <a:pt x="121" y="107"/>
                    <a:pt x="121" y="107"/>
                    <a:pt x="121" y="107"/>
                  </a:cubicBezTo>
                  <a:cubicBezTo>
                    <a:pt x="111" y="97"/>
                    <a:pt x="111" y="97"/>
                    <a:pt x="111" y="97"/>
                  </a:cubicBezTo>
                  <a:cubicBezTo>
                    <a:pt x="115" y="91"/>
                    <a:pt x="118" y="84"/>
                    <a:pt x="119" y="77"/>
                  </a:cubicBezTo>
                  <a:lnTo>
                    <a:pt x="134" y="77"/>
                  </a:lnTo>
                  <a:close/>
                  <a:moveTo>
                    <a:pt x="67" y="100"/>
                  </a:moveTo>
                  <a:cubicBezTo>
                    <a:pt x="48" y="100"/>
                    <a:pt x="33" y="85"/>
                    <a:pt x="33" y="66"/>
                  </a:cubicBezTo>
                  <a:cubicBezTo>
                    <a:pt x="33" y="47"/>
                    <a:pt x="48" y="32"/>
                    <a:pt x="67" y="32"/>
                  </a:cubicBezTo>
                  <a:cubicBezTo>
                    <a:pt x="86" y="32"/>
                    <a:pt x="101" y="48"/>
                    <a:pt x="101" y="66"/>
                  </a:cubicBezTo>
                  <a:cubicBezTo>
                    <a:pt x="101" y="85"/>
                    <a:pt x="86" y="100"/>
                    <a:pt x="67" y="100"/>
                  </a:cubicBezTo>
                  <a:close/>
                </a:path>
              </a:pathLst>
            </a:custGeom>
            <a:solidFill>
              <a:srgbClr val="0078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25B61"/>
                </a:solidFill>
                <a:effectLst/>
                <a:uLnTx/>
                <a:uFillTx/>
                <a:latin typeface="Segoe Sans Text Semilight"/>
                <a:ea typeface="+mn-ea"/>
                <a:cs typeface="+mn-cs"/>
              </a:endParaRPr>
            </a:p>
          </p:txBody>
        </p:sp>
      </p:grpSp>
      <p:grpSp>
        <p:nvGrpSpPr>
          <p:cNvPr id="109" name="Group 108">
            <a:extLst>
              <a:ext uri="{FF2B5EF4-FFF2-40B4-BE49-F238E27FC236}">
                <a16:creationId xmlns:a16="http://schemas.microsoft.com/office/drawing/2014/main" id="{1567A124-BF4C-83D9-EF09-75FC17023D18}"/>
              </a:ext>
            </a:extLst>
          </p:cNvPr>
          <p:cNvGrpSpPr/>
          <p:nvPr/>
        </p:nvGrpSpPr>
        <p:grpSpPr>
          <a:xfrm>
            <a:off x="9169288" y="2617803"/>
            <a:ext cx="313302" cy="333150"/>
            <a:chOff x="7034435" y="8611053"/>
            <a:chExt cx="579421" cy="596365"/>
          </a:xfrm>
        </p:grpSpPr>
        <p:pic>
          <p:nvPicPr>
            <p:cNvPr id="110" name="Graphic 109" descr="Cloud with solid fill">
              <a:extLst>
                <a:ext uri="{FF2B5EF4-FFF2-40B4-BE49-F238E27FC236}">
                  <a16:creationId xmlns:a16="http://schemas.microsoft.com/office/drawing/2014/main" id="{05BEE0CF-746B-7DB2-F51C-8472B43A7E5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034435" y="8611053"/>
              <a:ext cx="579421" cy="596365"/>
            </a:xfrm>
            <a:prstGeom prst="rect">
              <a:avLst/>
            </a:prstGeom>
          </p:spPr>
        </p:pic>
        <p:sp>
          <p:nvSpPr>
            <p:cNvPr id="111" name="Trapezoid 110">
              <a:extLst>
                <a:ext uri="{FF2B5EF4-FFF2-40B4-BE49-F238E27FC236}">
                  <a16:creationId xmlns:a16="http://schemas.microsoft.com/office/drawing/2014/main" id="{38BBEE7E-3273-BD07-7EF9-E77571D1EED8}"/>
                </a:ext>
              </a:extLst>
            </p:cNvPr>
            <p:cNvSpPr/>
            <p:nvPr/>
          </p:nvSpPr>
          <p:spPr>
            <a:xfrm>
              <a:off x="7168310" y="8984672"/>
              <a:ext cx="286918" cy="137073"/>
            </a:xfrm>
            <a:prstGeom prst="trapezoid">
              <a:avLst/>
            </a:prstGeom>
            <a:solidFill>
              <a:sysClr val="windowText" lastClr="000000"/>
            </a:solidFill>
            <a:ln w="1905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12" name="Isosceles Triangle 111">
              <a:extLst>
                <a:ext uri="{FF2B5EF4-FFF2-40B4-BE49-F238E27FC236}">
                  <a16:creationId xmlns:a16="http://schemas.microsoft.com/office/drawing/2014/main" id="{C892DDB5-F884-97EB-52F3-1F0BB6273B47}"/>
                </a:ext>
              </a:extLst>
            </p:cNvPr>
            <p:cNvSpPr/>
            <p:nvPr/>
          </p:nvSpPr>
          <p:spPr>
            <a:xfrm>
              <a:off x="7198096" y="8992483"/>
              <a:ext cx="229928" cy="51381"/>
            </a:xfrm>
            <a:prstGeom prst="triangle">
              <a:avLst>
                <a:gd name="adj" fmla="val 50000"/>
              </a:avLst>
            </a:prstGeom>
            <a:solidFill>
              <a:srgbClr val="0070C0"/>
            </a:solidFill>
            <a:ln w="1905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13" name="Isosceles Triangle 112">
              <a:extLst>
                <a:ext uri="{FF2B5EF4-FFF2-40B4-BE49-F238E27FC236}">
                  <a16:creationId xmlns:a16="http://schemas.microsoft.com/office/drawing/2014/main" id="{86942FD0-569D-5643-32D1-B4D396CB2318}"/>
                </a:ext>
              </a:extLst>
            </p:cNvPr>
            <p:cNvSpPr/>
            <p:nvPr/>
          </p:nvSpPr>
          <p:spPr>
            <a:xfrm flipV="1">
              <a:off x="7197464" y="9043720"/>
              <a:ext cx="229928" cy="73152"/>
            </a:xfrm>
            <a:prstGeom prst="triangle">
              <a:avLst/>
            </a:prstGeom>
            <a:solidFill>
              <a:srgbClr val="0070C0"/>
            </a:solidFill>
            <a:ln w="1905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grpSp>
          <p:nvGrpSpPr>
            <p:cNvPr id="114" name="Group 113">
              <a:extLst>
                <a:ext uri="{FF2B5EF4-FFF2-40B4-BE49-F238E27FC236}">
                  <a16:creationId xmlns:a16="http://schemas.microsoft.com/office/drawing/2014/main" id="{209BD776-7063-0EE4-4907-232D2DE65ED9}"/>
                </a:ext>
              </a:extLst>
            </p:cNvPr>
            <p:cNvGrpSpPr/>
            <p:nvPr/>
          </p:nvGrpSpPr>
          <p:grpSpPr>
            <a:xfrm>
              <a:off x="7231652" y="8814786"/>
              <a:ext cx="159195" cy="195606"/>
              <a:chOff x="7696270" y="-3502779"/>
              <a:chExt cx="175861" cy="209944"/>
            </a:xfrm>
          </p:grpSpPr>
          <p:sp>
            <p:nvSpPr>
              <p:cNvPr id="116" name="Freeform: Shape 115">
                <a:extLst>
                  <a:ext uri="{FF2B5EF4-FFF2-40B4-BE49-F238E27FC236}">
                    <a16:creationId xmlns:a16="http://schemas.microsoft.com/office/drawing/2014/main" id="{EC800221-5A33-019B-2944-5E5BAE756F33}"/>
                  </a:ext>
                </a:extLst>
              </p:cNvPr>
              <p:cNvSpPr/>
              <p:nvPr/>
            </p:nvSpPr>
            <p:spPr>
              <a:xfrm>
                <a:off x="7696270" y="-3473627"/>
                <a:ext cx="127763" cy="77429"/>
              </a:xfrm>
              <a:custGeom>
                <a:avLst/>
                <a:gdLst>
                  <a:gd name="connsiteX0" fmla="*/ 39835 w 127763"/>
                  <a:gd name="connsiteY0" fmla="*/ 0 h 77429"/>
                  <a:gd name="connsiteX1" fmla="*/ 0 w 127763"/>
                  <a:gd name="connsiteY1" fmla="*/ 24142 h 77429"/>
                  <a:gd name="connsiteX2" fmla="*/ 87928 w 127763"/>
                  <a:gd name="connsiteY2" fmla="*/ 77429 h 77429"/>
                  <a:gd name="connsiteX3" fmla="*/ 127763 w 127763"/>
                  <a:gd name="connsiteY3" fmla="*/ 53287 h 77429"/>
                  <a:gd name="connsiteX4" fmla="*/ 39835 w 127763"/>
                  <a:gd name="connsiteY4" fmla="*/ 0 h 774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7763" h="77429">
                    <a:moveTo>
                      <a:pt x="39835" y="0"/>
                    </a:moveTo>
                    <a:lnTo>
                      <a:pt x="0" y="24142"/>
                    </a:lnTo>
                    <a:lnTo>
                      <a:pt x="87928" y="77429"/>
                    </a:lnTo>
                    <a:lnTo>
                      <a:pt x="127763" y="53287"/>
                    </a:lnTo>
                    <a:lnTo>
                      <a:pt x="39835" y="0"/>
                    </a:lnTo>
                    <a:close/>
                  </a:path>
                </a:pathLst>
              </a:custGeom>
              <a:solidFill>
                <a:srgbClr val="0070C0"/>
              </a:solidFill>
              <a:ln w="60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  <p:sp>
            <p:nvSpPr>
              <p:cNvPr id="117" name="Freeform: Shape 116">
                <a:extLst>
                  <a:ext uri="{FF2B5EF4-FFF2-40B4-BE49-F238E27FC236}">
                    <a16:creationId xmlns:a16="http://schemas.microsoft.com/office/drawing/2014/main" id="{02A537F6-C5CF-4829-24DF-B73D591204E7}"/>
                  </a:ext>
                </a:extLst>
              </p:cNvPr>
              <p:cNvSpPr/>
              <p:nvPr/>
            </p:nvSpPr>
            <p:spPr>
              <a:xfrm>
                <a:off x="7746364" y="-3502779"/>
                <a:ext cx="125767" cy="76207"/>
              </a:xfrm>
              <a:custGeom>
                <a:avLst/>
                <a:gdLst>
                  <a:gd name="connsiteX0" fmla="*/ 125768 w 125767"/>
                  <a:gd name="connsiteY0" fmla="*/ 53293 h 76207"/>
                  <a:gd name="connsiteX1" fmla="*/ 37833 w 125767"/>
                  <a:gd name="connsiteY1" fmla="*/ 0 h 76207"/>
                  <a:gd name="connsiteX2" fmla="*/ 0 w 125767"/>
                  <a:gd name="connsiteY2" fmla="*/ 22914 h 76207"/>
                  <a:gd name="connsiteX3" fmla="*/ 87928 w 125767"/>
                  <a:gd name="connsiteY3" fmla="*/ 76207 h 76207"/>
                  <a:gd name="connsiteX4" fmla="*/ 125768 w 125767"/>
                  <a:gd name="connsiteY4" fmla="*/ 53293 h 762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5767" h="76207">
                    <a:moveTo>
                      <a:pt x="125768" y="53293"/>
                    </a:moveTo>
                    <a:lnTo>
                      <a:pt x="37833" y="0"/>
                    </a:lnTo>
                    <a:lnTo>
                      <a:pt x="0" y="22914"/>
                    </a:lnTo>
                    <a:lnTo>
                      <a:pt x="87928" y="76207"/>
                    </a:lnTo>
                    <a:lnTo>
                      <a:pt x="125768" y="53293"/>
                    </a:lnTo>
                    <a:close/>
                  </a:path>
                </a:pathLst>
              </a:custGeom>
              <a:solidFill>
                <a:srgbClr val="0070C0"/>
              </a:solidFill>
              <a:ln w="60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  <p:sp>
            <p:nvSpPr>
              <p:cNvPr id="118" name="Freeform: Shape 117">
                <a:extLst>
                  <a:ext uri="{FF2B5EF4-FFF2-40B4-BE49-F238E27FC236}">
                    <a16:creationId xmlns:a16="http://schemas.microsoft.com/office/drawing/2014/main" id="{DC38C77E-ECA2-15D2-D0AF-42A6F63F0A0E}"/>
                  </a:ext>
                </a:extLst>
              </p:cNvPr>
              <p:cNvSpPr/>
              <p:nvPr/>
            </p:nvSpPr>
            <p:spPr>
              <a:xfrm>
                <a:off x="7696270" y="-3436966"/>
                <a:ext cx="82598" cy="144131"/>
              </a:xfrm>
              <a:custGeom>
                <a:avLst/>
                <a:gdLst>
                  <a:gd name="connsiteX0" fmla="*/ 0 w 82598"/>
                  <a:gd name="connsiteY0" fmla="*/ 8798 h 144131"/>
                  <a:gd name="connsiteX1" fmla="*/ 0 w 82598"/>
                  <a:gd name="connsiteY1" fmla="*/ 94062 h 144131"/>
                  <a:gd name="connsiteX2" fmla="*/ 82599 w 82598"/>
                  <a:gd name="connsiteY2" fmla="*/ 144132 h 144131"/>
                  <a:gd name="connsiteX3" fmla="*/ 82599 w 82598"/>
                  <a:gd name="connsiteY3" fmla="*/ 50046 h 144131"/>
                  <a:gd name="connsiteX4" fmla="*/ 0 w 82598"/>
                  <a:gd name="connsiteY4" fmla="*/ 0 h 144131"/>
                  <a:gd name="connsiteX5" fmla="*/ 0 w 82598"/>
                  <a:gd name="connsiteY5" fmla="*/ 8798 h 1441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2598" h="144131">
                    <a:moveTo>
                      <a:pt x="0" y="8798"/>
                    </a:moveTo>
                    <a:lnTo>
                      <a:pt x="0" y="94062"/>
                    </a:lnTo>
                    <a:lnTo>
                      <a:pt x="82599" y="144132"/>
                    </a:lnTo>
                    <a:lnTo>
                      <a:pt x="82599" y="50046"/>
                    </a:lnTo>
                    <a:lnTo>
                      <a:pt x="0" y="0"/>
                    </a:lnTo>
                    <a:lnTo>
                      <a:pt x="0" y="8798"/>
                    </a:lnTo>
                    <a:close/>
                  </a:path>
                </a:pathLst>
              </a:custGeom>
              <a:solidFill>
                <a:srgbClr val="00FFFF"/>
              </a:solidFill>
              <a:ln w="60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  <p:sp>
            <p:nvSpPr>
              <p:cNvPr id="119" name="Freeform: Shape 118">
                <a:extLst>
                  <a:ext uri="{FF2B5EF4-FFF2-40B4-BE49-F238E27FC236}">
                    <a16:creationId xmlns:a16="http://schemas.microsoft.com/office/drawing/2014/main" id="{3C6C1558-2703-5DA0-A499-B296F95B75A5}"/>
                  </a:ext>
                </a:extLst>
              </p:cNvPr>
              <p:cNvSpPr/>
              <p:nvPr/>
            </p:nvSpPr>
            <p:spPr>
              <a:xfrm>
                <a:off x="7789527" y="-3437015"/>
                <a:ext cx="82604" cy="144180"/>
              </a:xfrm>
              <a:custGeom>
                <a:avLst/>
                <a:gdLst>
                  <a:gd name="connsiteX0" fmla="*/ 29311 w 82604"/>
                  <a:gd name="connsiteY0" fmla="*/ 64799 h 144180"/>
                  <a:gd name="connsiteX1" fmla="*/ 10659 w 82604"/>
                  <a:gd name="connsiteY1" fmla="*/ 75458 h 144180"/>
                  <a:gd name="connsiteX2" fmla="*/ 10659 w 82604"/>
                  <a:gd name="connsiteY2" fmla="*/ 56805 h 144180"/>
                  <a:gd name="connsiteX3" fmla="*/ 29311 w 82604"/>
                  <a:gd name="connsiteY3" fmla="*/ 46147 h 144180"/>
                  <a:gd name="connsiteX4" fmla="*/ 0 w 82604"/>
                  <a:gd name="connsiteY4" fmla="*/ 50021 h 144180"/>
                  <a:gd name="connsiteX5" fmla="*/ 0 w 82604"/>
                  <a:gd name="connsiteY5" fmla="*/ 144181 h 144180"/>
                  <a:gd name="connsiteX6" fmla="*/ 82605 w 82604"/>
                  <a:gd name="connsiteY6" fmla="*/ 94111 h 144180"/>
                  <a:gd name="connsiteX7" fmla="*/ 82605 w 82604"/>
                  <a:gd name="connsiteY7" fmla="*/ 0 h 1441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2604" h="144180">
                    <a:moveTo>
                      <a:pt x="29311" y="64799"/>
                    </a:moveTo>
                    <a:lnTo>
                      <a:pt x="10659" y="75458"/>
                    </a:lnTo>
                    <a:lnTo>
                      <a:pt x="10659" y="56805"/>
                    </a:lnTo>
                    <a:lnTo>
                      <a:pt x="29311" y="46147"/>
                    </a:lnTo>
                    <a:close/>
                    <a:moveTo>
                      <a:pt x="0" y="50021"/>
                    </a:moveTo>
                    <a:lnTo>
                      <a:pt x="0" y="144181"/>
                    </a:lnTo>
                    <a:lnTo>
                      <a:pt x="82605" y="94111"/>
                    </a:lnTo>
                    <a:lnTo>
                      <a:pt x="82605" y="0"/>
                    </a:lnTo>
                    <a:close/>
                  </a:path>
                </a:pathLst>
              </a:custGeom>
              <a:solidFill>
                <a:srgbClr val="0070C0"/>
              </a:solidFill>
              <a:ln w="60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</p:grpSp>
        <p:pic>
          <p:nvPicPr>
            <p:cNvPr id="115" name="Graphic 114" descr="Arrow: Rotate left with solid fill">
              <a:extLst>
                <a:ext uri="{FF2B5EF4-FFF2-40B4-BE49-F238E27FC236}">
                  <a16:creationId xmlns:a16="http://schemas.microsoft.com/office/drawing/2014/main" id="{7955F98F-F948-D388-3533-36525803988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245410" y="8657017"/>
              <a:ext cx="209818" cy="20981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00410299"/>
      </p:ext>
    </p:extLst>
  </p:cSld>
  <p:clrMapOvr>
    <a:masterClrMapping/>
  </p:clrMapOvr>
  <p:transition>
    <p:fad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2_Title Slides">
  <a:themeElements>
    <a:clrScheme name="Custom 1">
      <a:dk1>
        <a:srgbClr val="225B61"/>
      </a:dk1>
      <a:lt1>
        <a:srgbClr val="000000"/>
      </a:lt1>
      <a:dk2>
        <a:srgbClr val="B9DCD2"/>
      </a:dk2>
      <a:lt2>
        <a:srgbClr val="49C5B1"/>
      </a:lt2>
      <a:accent1>
        <a:srgbClr val="8DE971"/>
      </a:accent1>
      <a:accent2>
        <a:srgbClr val="0078D3"/>
      </a:accent2>
      <a:accent3>
        <a:srgbClr val="8661C5"/>
      </a:accent3>
      <a:accent4>
        <a:srgbClr val="C03BC3"/>
      </a:accent4>
      <a:accent5>
        <a:srgbClr val="FFB900"/>
      </a:accent5>
      <a:accent6>
        <a:srgbClr val="F3364C"/>
      </a:accent6>
      <a:hlink>
        <a:srgbClr val="225B61"/>
      </a:hlink>
      <a:folHlink>
        <a:srgbClr val="8DC8E8"/>
      </a:folHlink>
    </a:clrScheme>
    <a:fontScheme name="Custom 20">
      <a:majorFont>
        <a:latin typeface="Segoe Sans Display"/>
        <a:ea typeface=""/>
        <a:cs typeface=""/>
      </a:majorFont>
      <a:minorFont>
        <a:latin typeface="Segoe Sans Text Semi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V2Color _Microsoft Fabric Master Slide Template PPT" id="{C4955310-1F75-CB41-AE88-3C74BC568F8B}" vid="{D64952BC-5741-F749-9CC7-11175F2699D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87867195-f2b8-4ac2-b0b6-6bb73cb33afc}" enabled="1" method="Privileged" siteId="{72f988bf-86f1-41af-91ab-2d7cd011db47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1012</Words>
  <Application>Microsoft Office PowerPoint</Application>
  <PresentationFormat>Widescreen</PresentationFormat>
  <Paragraphs>338</Paragraphs>
  <Slides>5</Slides>
  <Notes>4</Notes>
  <HiddenSlides>0</HiddenSlides>
  <MMClips>0</MMClips>
  <ScaleCrop>false</ScaleCrop>
  <HeadingPairs>
    <vt:vector size="8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9" baseType="lpstr">
      <vt:lpstr>Aptos</vt:lpstr>
      <vt:lpstr>Arial</vt:lpstr>
      <vt:lpstr>Calibri</vt:lpstr>
      <vt:lpstr>Segoe Sans Display</vt:lpstr>
      <vt:lpstr>Segoe Sans Small</vt:lpstr>
      <vt:lpstr>Segoe Sans Small Semibold</vt:lpstr>
      <vt:lpstr>Segoe Sans Small Semilight</vt:lpstr>
      <vt:lpstr>Segoe Sans Text Light</vt:lpstr>
      <vt:lpstr>Segoe Sans Text Semilight</vt:lpstr>
      <vt:lpstr>Segoe UI</vt:lpstr>
      <vt:lpstr>Segoe UI </vt:lpstr>
      <vt:lpstr>Segoe UI Semibold</vt:lpstr>
      <vt:lpstr>2_Title Slides</vt:lpstr>
      <vt:lpstr>think-cell Slide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Stephen Sumner</dc:creator>
  <cp:lastModifiedBy>Stephen Sumner</cp:lastModifiedBy>
  <cp:revision>1</cp:revision>
  <dcterms:created xsi:type="dcterms:W3CDTF">2026-07-15T18:38:30Z</dcterms:created>
  <dcterms:modified xsi:type="dcterms:W3CDTF">2026-08-25T20:33:18Z</dcterms:modified>
</cp:coreProperties>
</file>