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14746961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FD7118-BD5B-1C82-220A-8BAB1F4F7AC4}" v="167" dt="2023-08-03T14:13:13.325"/>
    <p1510:client id="{30DAECAB-AD39-485A-96DF-C22AA4E2CA27}" v="1" dt="2023-08-03T14:17:26.1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19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BADDA-A7F5-4D36-9ACE-7C6F508A1A3D}" type="datetimeFigureOut">
              <a:rPr lang="en-US" smtClean="0"/>
              <a:t>8/3/2023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8C900A-03D8-4E75-B57D-0F53C33D5833}" type="slidenum">
              <a:rPr lang="en-US" smtClean="0"/>
              <a:t>‹#›</a:t>
            </a:fld>
            <a:endParaRPr lang="en-US"/>
          </a:p>
        </p:txBody>
      </p:sp>
    </p:spTree>
    <p:extLst>
      <p:ext uri="{BB962C8B-B14F-4D97-AF65-F5344CB8AC3E}">
        <p14:creationId xmlns:p14="http://schemas.microsoft.com/office/powerpoint/2010/main" val="198742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learn.microsoft.com/en-us/azure/cognitive-services/speech-service/ingestion-clien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30238" marR="0" lvl="0" indent="0" algn="l" defTabSz="914102" rtl="0" eaLnBrk="1" fontAlgn="auto" latinLnBrk="0" hangingPunct="1">
              <a:lnSpc>
                <a:spcPct val="100000"/>
              </a:lnSpc>
              <a:spcBef>
                <a:spcPts val="1800"/>
              </a:spcBef>
              <a:spcAft>
                <a:spcPts val="1200"/>
              </a:spcAft>
              <a:buClrTx/>
              <a:buSzTx/>
              <a:buFont typeface="Arial" panose="020B0604020202020204" pitchFamily="34" charset="0"/>
              <a:buNone/>
              <a:tabLst/>
              <a:defRPr/>
            </a:pPr>
            <a:r>
              <a:rPr kumimoji="0" lang="en-US" sz="1200" b="0" i="0" u="none" strike="noStrike" kern="1200" cap="none" spc="0" normalizeH="0" baseline="0" noProof="0">
                <a:ln>
                  <a:noFill/>
                </a:ln>
                <a:solidFill>
                  <a:prstClr val="white"/>
                </a:solidFill>
                <a:effectLst/>
                <a:uLnTx/>
                <a:uFillTx/>
                <a:latin typeface="Segoe UI Semibold" panose="020B0702040204020203" pitchFamily="34" charset="0"/>
                <a:ea typeface="+mn-ea"/>
                <a:cs typeface="Segoe UI Semibold" panose="020B0702040204020203" pitchFamily="34" charset="0"/>
              </a:rPr>
              <a:t>Azure OpenAI Service allows us to extract rich insights from customer conversation in the contact center. To achieve this, calls between an agent and a customer are recorded and stored in Azure Storage. From here, our Speech API with Speech to Text converts the audio into written text. For this, our Batch Ingestion client can be used: </a:t>
            </a:r>
            <a:r>
              <a:rPr lang="en-US">
                <a:hlinkClick r:id="rId3"/>
              </a:rPr>
              <a:t>Ingestion Client - Speech service - Azure Cognitive Services | Microsoft Learn</a:t>
            </a:r>
            <a:r>
              <a:rPr kumimoji="0" lang="en-US" sz="1200" b="0" i="0" u="none" strike="noStrike" kern="1200" cap="none" spc="0" normalizeH="0" baseline="0" noProof="0">
                <a:ln>
                  <a:noFill/>
                </a:ln>
                <a:solidFill>
                  <a:prstClr val="white"/>
                </a:solidFill>
                <a:effectLst/>
                <a:uLnTx/>
                <a:uFillTx/>
                <a:latin typeface="Segoe UI Semibold" panose="020B0702040204020203" pitchFamily="34" charset="0"/>
                <a:ea typeface="+mn-ea"/>
                <a:cs typeface="Segoe UI Semibold" panose="020B0702040204020203" pitchFamily="34" charset="0"/>
              </a:rPr>
              <a:t> . As a next step, the output is fed into Azure OpenAI Service, where summarization and information extraction happens. Typically, agents take multiple minutes to manually write down this data, but here, it is fully automated, which saves the agents a few minutes per call. This output can then be fed into PowerBI for near real-time insights, so operators can understand what is happening in the contact center. Furthermore, this information can be stored in the CRM so agents have a rich view of why a customer called in the past and are able to solve problems quicker.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216B2B-2D03-4ED2-B41B-84BCB60EFC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1314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96D09-B4CC-3E1A-F988-48EC415BBE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E572DB-8C53-5C4A-2BED-A6C0E18D89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60C21D-6EB4-0FC5-7A39-87689CD0955A}"/>
              </a:ext>
            </a:extLst>
          </p:cNvPr>
          <p:cNvSpPr>
            <a:spLocks noGrp="1"/>
          </p:cNvSpPr>
          <p:nvPr>
            <p:ph type="dt" sz="half" idx="10"/>
          </p:nvPr>
        </p:nvSpPr>
        <p:spPr/>
        <p:txBody>
          <a:bodyPr/>
          <a:lstStyle/>
          <a:p>
            <a:fld id="{DAA438BC-942D-4944-881F-A282CF8327CE}" type="datetimeFigureOut">
              <a:rPr lang="en-US" smtClean="0"/>
              <a:t>8/3/2023</a:t>
            </a:fld>
            <a:endParaRPr lang="en-US"/>
          </a:p>
        </p:txBody>
      </p:sp>
      <p:sp>
        <p:nvSpPr>
          <p:cNvPr id="5" name="Footer Placeholder 4">
            <a:extLst>
              <a:ext uri="{FF2B5EF4-FFF2-40B4-BE49-F238E27FC236}">
                <a16:creationId xmlns:a16="http://schemas.microsoft.com/office/drawing/2014/main" id="{86523DE9-FC40-AE8F-D626-B72058745A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9DB6E1-70E1-C184-8790-D6D6173EB24E}"/>
              </a:ext>
            </a:extLst>
          </p:cNvPr>
          <p:cNvSpPr>
            <a:spLocks noGrp="1"/>
          </p:cNvSpPr>
          <p:nvPr>
            <p:ph type="sldNum" sz="quarter" idx="12"/>
          </p:nvPr>
        </p:nvSpPr>
        <p:spPr/>
        <p:txBody>
          <a:bodyPr/>
          <a:lstStyle/>
          <a:p>
            <a:fld id="{025C938C-154B-4963-B9E3-BEE04F464A24}" type="slidenum">
              <a:rPr lang="en-US" smtClean="0"/>
              <a:t>‹#›</a:t>
            </a:fld>
            <a:endParaRPr lang="en-US"/>
          </a:p>
        </p:txBody>
      </p:sp>
    </p:spTree>
    <p:extLst>
      <p:ext uri="{BB962C8B-B14F-4D97-AF65-F5344CB8AC3E}">
        <p14:creationId xmlns:p14="http://schemas.microsoft.com/office/powerpoint/2010/main" val="316939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632EB-67F6-329F-8C25-D7B35A9852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E923F6-4C45-0A5B-7D64-AE58723D35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296867-13BB-9EC3-0235-82EABAB874C6}"/>
              </a:ext>
            </a:extLst>
          </p:cNvPr>
          <p:cNvSpPr>
            <a:spLocks noGrp="1"/>
          </p:cNvSpPr>
          <p:nvPr>
            <p:ph type="dt" sz="half" idx="10"/>
          </p:nvPr>
        </p:nvSpPr>
        <p:spPr/>
        <p:txBody>
          <a:bodyPr/>
          <a:lstStyle/>
          <a:p>
            <a:fld id="{DAA438BC-942D-4944-881F-A282CF8327CE}" type="datetimeFigureOut">
              <a:rPr lang="en-US" smtClean="0"/>
              <a:t>8/3/2023</a:t>
            </a:fld>
            <a:endParaRPr lang="en-US"/>
          </a:p>
        </p:txBody>
      </p:sp>
      <p:sp>
        <p:nvSpPr>
          <p:cNvPr id="5" name="Footer Placeholder 4">
            <a:extLst>
              <a:ext uri="{FF2B5EF4-FFF2-40B4-BE49-F238E27FC236}">
                <a16:creationId xmlns:a16="http://schemas.microsoft.com/office/drawing/2014/main" id="{A81C3DE9-F9BF-B143-D5DF-799A1E7717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FCFA6-2E1C-BCE7-1F6E-69C95716FBBF}"/>
              </a:ext>
            </a:extLst>
          </p:cNvPr>
          <p:cNvSpPr>
            <a:spLocks noGrp="1"/>
          </p:cNvSpPr>
          <p:nvPr>
            <p:ph type="sldNum" sz="quarter" idx="12"/>
          </p:nvPr>
        </p:nvSpPr>
        <p:spPr/>
        <p:txBody>
          <a:bodyPr/>
          <a:lstStyle/>
          <a:p>
            <a:fld id="{025C938C-154B-4963-B9E3-BEE04F464A24}" type="slidenum">
              <a:rPr lang="en-US" smtClean="0"/>
              <a:t>‹#›</a:t>
            </a:fld>
            <a:endParaRPr lang="en-US"/>
          </a:p>
        </p:txBody>
      </p:sp>
    </p:spTree>
    <p:extLst>
      <p:ext uri="{BB962C8B-B14F-4D97-AF65-F5344CB8AC3E}">
        <p14:creationId xmlns:p14="http://schemas.microsoft.com/office/powerpoint/2010/main" val="3980754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AAA586-89FF-ED81-3A84-3FB9A93A33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1CD2B0-1D14-E497-B3C7-CA8570D3FF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CA7E8-CBE1-073A-7E72-0726A2231BC1}"/>
              </a:ext>
            </a:extLst>
          </p:cNvPr>
          <p:cNvSpPr>
            <a:spLocks noGrp="1"/>
          </p:cNvSpPr>
          <p:nvPr>
            <p:ph type="dt" sz="half" idx="10"/>
          </p:nvPr>
        </p:nvSpPr>
        <p:spPr/>
        <p:txBody>
          <a:bodyPr/>
          <a:lstStyle/>
          <a:p>
            <a:fld id="{DAA438BC-942D-4944-881F-A282CF8327CE}" type="datetimeFigureOut">
              <a:rPr lang="en-US" smtClean="0"/>
              <a:t>8/3/2023</a:t>
            </a:fld>
            <a:endParaRPr lang="en-US"/>
          </a:p>
        </p:txBody>
      </p:sp>
      <p:sp>
        <p:nvSpPr>
          <p:cNvPr id="5" name="Footer Placeholder 4">
            <a:extLst>
              <a:ext uri="{FF2B5EF4-FFF2-40B4-BE49-F238E27FC236}">
                <a16:creationId xmlns:a16="http://schemas.microsoft.com/office/drawing/2014/main" id="{2819FBF3-B060-D3C3-D415-A9EB48D83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DE42EC-870A-2333-C715-E1BBDE8024F4}"/>
              </a:ext>
            </a:extLst>
          </p:cNvPr>
          <p:cNvSpPr>
            <a:spLocks noGrp="1"/>
          </p:cNvSpPr>
          <p:nvPr>
            <p:ph type="sldNum" sz="quarter" idx="12"/>
          </p:nvPr>
        </p:nvSpPr>
        <p:spPr/>
        <p:txBody>
          <a:bodyPr/>
          <a:lstStyle/>
          <a:p>
            <a:fld id="{025C938C-154B-4963-B9E3-BEE04F464A24}" type="slidenum">
              <a:rPr lang="en-US" smtClean="0"/>
              <a:t>‹#›</a:t>
            </a:fld>
            <a:endParaRPr lang="en-US"/>
          </a:p>
        </p:txBody>
      </p:sp>
    </p:spTree>
    <p:extLst>
      <p:ext uri="{BB962C8B-B14F-4D97-AF65-F5344CB8AC3E}">
        <p14:creationId xmlns:p14="http://schemas.microsoft.com/office/powerpoint/2010/main" val="1172563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65671-2BAB-496E-A124-8C3A9EB204E2}"/>
              </a:ext>
            </a:extLst>
          </p:cNvPr>
          <p:cNvSpPr>
            <a:spLocks noGrp="1"/>
          </p:cNvSpPr>
          <p:nvPr>
            <p:ph type="title"/>
          </p:nvPr>
        </p:nvSpPr>
        <p:spPr/>
        <p:txBody>
          <a:bodyPr/>
          <a:lstStyle/>
          <a:p>
            <a:r>
              <a:rPr lang="en-US"/>
              <a:t>Click to edit Master title style</a:t>
            </a:r>
          </a:p>
        </p:txBody>
      </p:sp>
      <p:sp>
        <p:nvSpPr>
          <p:cNvPr id="4" name="Content Placeholder 3">
            <a:extLst>
              <a:ext uri="{FF2B5EF4-FFF2-40B4-BE49-F238E27FC236}">
                <a16:creationId xmlns:a16="http://schemas.microsoft.com/office/drawing/2014/main" id="{11C884DE-0FC3-4FDC-9039-A81BDEAC5A03}"/>
              </a:ext>
            </a:extLst>
          </p:cNvPr>
          <p:cNvSpPr>
            <a:spLocks noGrp="1"/>
          </p:cNvSpPr>
          <p:nvPr>
            <p:ph sz="quarter" idx="10"/>
          </p:nvPr>
        </p:nvSpPr>
        <p:spPr>
          <a:xfrm>
            <a:off x="426424" y="1674525"/>
            <a:ext cx="1828800" cy="914400"/>
          </a:xfrm>
        </p:spPr>
        <p:txBody>
          <a:bodyPr/>
          <a:lstStyle/>
          <a:p>
            <a:pPr lvl="0"/>
            <a:endParaRPr lang="en-US"/>
          </a:p>
        </p:txBody>
      </p:sp>
      <p:sp>
        <p:nvSpPr>
          <p:cNvPr id="6" name="Content Placeholder 5">
            <a:extLst>
              <a:ext uri="{FF2B5EF4-FFF2-40B4-BE49-F238E27FC236}">
                <a16:creationId xmlns:a16="http://schemas.microsoft.com/office/drawing/2014/main" id="{72416673-8A15-4CB5-A7BF-12114C3588E8}"/>
              </a:ext>
            </a:extLst>
          </p:cNvPr>
          <p:cNvSpPr>
            <a:spLocks noGrp="1"/>
          </p:cNvSpPr>
          <p:nvPr>
            <p:ph sz="quarter" idx="11"/>
          </p:nvPr>
        </p:nvSpPr>
        <p:spPr>
          <a:xfrm>
            <a:off x="426424" y="3354676"/>
            <a:ext cx="1828800" cy="914400"/>
          </a:xfrm>
        </p:spPr>
        <p:txBody>
          <a:bodyPr/>
          <a:lstStyle/>
          <a:p>
            <a:pPr lvl="0"/>
            <a:endParaRPr lang="en-US"/>
          </a:p>
        </p:txBody>
      </p:sp>
    </p:spTree>
    <p:extLst>
      <p:ext uri="{BB962C8B-B14F-4D97-AF65-F5344CB8AC3E}">
        <p14:creationId xmlns:p14="http://schemas.microsoft.com/office/powerpoint/2010/main" val="155872532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B5A21-3B6C-B104-5745-18327A3084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862EC6-23CA-7685-ED01-BB16C7F4A6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38617A-1DF1-E65B-B2DB-B8D63CA6C60E}"/>
              </a:ext>
            </a:extLst>
          </p:cNvPr>
          <p:cNvSpPr>
            <a:spLocks noGrp="1"/>
          </p:cNvSpPr>
          <p:nvPr>
            <p:ph type="dt" sz="half" idx="10"/>
          </p:nvPr>
        </p:nvSpPr>
        <p:spPr/>
        <p:txBody>
          <a:bodyPr/>
          <a:lstStyle/>
          <a:p>
            <a:fld id="{DAA438BC-942D-4944-881F-A282CF8327CE}" type="datetimeFigureOut">
              <a:rPr lang="en-US" smtClean="0"/>
              <a:t>8/3/2023</a:t>
            </a:fld>
            <a:endParaRPr lang="en-US"/>
          </a:p>
        </p:txBody>
      </p:sp>
      <p:sp>
        <p:nvSpPr>
          <p:cNvPr id="5" name="Footer Placeholder 4">
            <a:extLst>
              <a:ext uri="{FF2B5EF4-FFF2-40B4-BE49-F238E27FC236}">
                <a16:creationId xmlns:a16="http://schemas.microsoft.com/office/drawing/2014/main" id="{15F2F9A2-2233-63F6-62A4-F5245A9FB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3E1A79-15D2-D5AD-0442-6A7CB684A5EB}"/>
              </a:ext>
            </a:extLst>
          </p:cNvPr>
          <p:cNvSpPr>
            <a:spLocks noGrp="1"/>
          </p:cNvSpPr>
          <p:nvPr>
            <p:ph type="sldNum" sz="quarter" idx="12"/>
          </p:nvPr>
        </p:nvSpPr>
        <p:spPr/>
        <p:txBody>
          <a:bodyPr/>
          <a:lstStyle/>
          <a:p>
            <a:fld id="{025C938C-154B-4963-B9E3-BEE04F464A24}" type="slidenum">
              <a:rPr lang="en-US" smtClean="0"/>
              <a:t>‹#›</a:t>
            </a:fld>
            <a:endParaRPr lang="en-US"/>
          </a:p>
        </p:txBody>
      </p:sp>
    </p:spTree>
    <p:extLst>
      <p:ext uri="{BB962C8B-B14F-4D97-AF65-F5344CB8AC3E}">
        <p14:creationId xmlns:p14="http://schemas.microsoft.com/office/powerpoint/2010/main" val="162203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843DB-8DE9-0A9A-7249-24FE6BFC42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3592C9-5616-32CA-3CE3-7A375FD03F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6F7121-C851-6687-8C30-42017DD5B91E}"/>
              </a:ext>
            </a:extLst>
          </p:cNvPr>
          <p:cNvSpPr>
            <a:spLocks noGrp="1"/>
          </p:cNvSpPr>
          <p:nvPr>
            <p:ph type="dt" sz="half" idx="10"/>
          </p:nvPr>
        </p:nvSpPr>
        <p:spPr/>
        <p:txBody>
          <a:bodyPr/>
          <a:lstStyle/>
          <a:p>
            <a:fld id="{DAA438BC-942D-4944-881F-A282CF8327CE}" type="datetimeFigureOut">
              <a:rPr lang="en-US" smtClean="0"/>
              <a:t>8/3/2023</a:t>
            </a:fld>
            <a:endParaRPr lang="en-US"/>
          </a:p>
        </p:txBody>
      </p:sp>
      <p:sp>
        <p:nvSpPr>
          <p:cNvPr id="5" name="Footer Placeholder 4">
            <a:extLst>
              <a:ext uri="{FF2B5EF4-FFF2-40B4-BE49-F238E27FC236}">
                <a16:creationId xmlns:a16="http://schemas.microsoft.com/office/drawing/2014/main" id="{93CFF7CE-879F-98DF-EAA2-9A82321B4C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99EE71-F3EA-6C42-627B-9D131FE872C4}"/>
              </a:ext>
            </a:extLst>
          </p:cNvPr>
          <p:cNvSpPr>
            <a:spLocks noGrp="1"/>
          </p:cNvSpPr>
          <p:nvPr>
            <p:ph type="sldNum" sz="quarter" idx="12"/>
          </p:nvPr>
        </p:nvSpPr>
        <p:spPr/>
        <p:txBody>
          <a:bodyPr/>
          <a:lstStyle/>
          <a:p>
            <a:fld id="{025C938C-154B-4963-B9E3-BEE04F464A24}" type="slidenum">
              <a:rPr lang="en-US" smtClean="0"/>
              <a:t>‹#›</a:t>
            </a:fld>
            <a:endParaRPr lang="en-US"/>
          </a:p>
        </p:txBody>
      </p:sp>
    </p:spTree>
    <p:extLst>
      <p:ext uri="{BB962C8B-B14F-4D97-AF65-F5344CB8AC3E}">
        <p14:creationId xmlns:p14="http://schemas.microsoft.com/office/powerpoint/2010/main" val="2267867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7CC68-411A-F465-606F-1ED554F9F5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38677-5586-E55B-8F99-C216B9BAD4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9DDF84-D859-E07D-8294-A543C6FAB9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0B62B0-DB07-E809-53AF-BA18729BA9DB}"/>
              </a:ext>
            </a:extLst>
          </p:cNvPr>
          <p:cNvSpPr>
            <a:spLocks noGrp="1"/>
          </p:cNvSpPr>
          <p:nvPr>
            <p:ph type="dt" sz="half" idx="10"/>
          </p:nvPr>
        </p:nvSpPr>
        <p:spPr/>
        <p:txBody>
          <a:bodyPr/>
          <a:lstStyle/>
          <a:p>
            <a:fld id="{DAA438BC-942D-4944-881F-A282CF8327CE}" type="datetimeFigureOut">
              <a:rPr lang="en-US" smtClean="0"/>
              <a:t>8/3/2023</a:t>
            </a:fld>
            <a:endParaRPr lang="en-US"/>
          </a:p>
        </p:txBody>
      </p:sp>
      <p:sp>
        <p:nvSpPr>
          <p:cNvPr id="6" name="Footer Placeholder 5">
            <a:extLst>
              <a:ext uri="{FF2B5EF4-FFF2-40B4-BE49-F238E27FC236}">
                <a16:creationId xmlns:a16="http://schemas.microsoft.com/office/drawing/2014/main" id="{9025883C-3383-11B7-60D9-40A4B94B0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F93AAB-627D-ED1F-40C6-F1AF30FA7DAE}"/>
              </a:ext>
            </a:extLst>
          </p:cNvPr>
          <p:cNvSpPr>
            <a:spLocks noGrp="1"/>
          </p:cNvSpPr>
          <p:nvPr>
            <p:ph type="sldNum" sz="quarter" idx="12"/>
          </p:nvPr>
        </p:nvSpPr>
        <p:spPr/>
        <p:txBody>
          <a:bodyPr/>
          <a:lstStyle/>
          <a:p>
            <a:fld id="{025C938C-154B-4963-B9E3-BEE04F464A24}" type="slidenum">
              <a:rPr lang="en-US" smtClean="0"/>
              <a:t>‹#›</a:t>
            </a:fld>
            <a:endParaRPr lang="en-US"/>
          </a:p>
        </p:txBody>
      </p:sp>
    </p:spTree>
    <p:extLst>
      <p:ext uri="{BB962C8B-B14F-4D97-AF65-F5344CB8AC3E}">
        <p14:creationId xmlns:p14="http://schemas.microsoft.com/office/powerpoint/2010/main" val="1340816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B0284-7971-65B4-B7FF-F387F01A38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E4A2E1-6187-0DD7-6DFC-1EF594EE25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B0F642-603F-590A-5871-01F998EC5D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7EF9FE-63AB-8F1B-6561-B6E000BCE5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EDC7B1-9AF5-A01F-208A-C462AD9F35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699FD9-10C1-FBED-23B2-CFC6A079936F}"/>
              </a:ext>
            </a:extLst>
          </p:cNvPr>
          <p:cNvSpPr>
            <a:spLocks noGrp="1"/>
          </p:cNvSpPr>
          <p:nvPr>
            <p:ph type="dt" sz="half" idx="10"/>
          </p:nvPr>
        </p:nvSpPr>
        <p:spPr/>
        <p:txBody>
          <a:bodyPr/>
          <a:lstStyle/>
          <a:p>
            <a:fld id="{DAA438BC-942D-4944-881F-A282CF8327CE}" type="datetimeFigureOut">
              <a:rPr lang="en-US" smtClean="0"/>
              <a:t>8/3/2023</a:t>
            </a:fld>
            <a:endParaRPr lang="en-US"/>
          </a:p>
        </p:txBody>
      </p:sp>
      <p:sp>
        <p:nvSpPr>
          <p:cNvPr id="8" name="Footer Placeholder 7">
            <a:extLst>
              <a:ext uri="{FF2B5EF4-FFF2-40B4-BE49-F238E27FC236}">
                <a16:creationId xmlns:a16="http://schemas.microsoft.com/office/drawing/2014/main" id="{B1777A02-6A7E-1247-06B4-2EA362F554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BE4808-59E0-7AF3-213F-532EE0DBB1ED}"/>
              </a:ext>
            </a:extLst>
          </p:cNvPr>
          <p:cNvSpPr>
            <a:spLocks noGrp="1"/>
          </p:cNvSpPr>
          <p:nvPr>
            <p:ph type="sldNum" sz="quarter" idx="12"/>
          </p:nvPr>
        </p:nvSpPr>
        <p:spPr/>
        <p:txBody>
          <a:bodyPr/>
          <a:lstStyle/>
          <a:p>
            <a:fld id="{025C938C-154B-4963-B9E3-BEE04F464A24}" type="slidenum">
              <a:rPr lang="en-US" smtClean="0"/>
              <a:t>‹#›</a:t>
            </a:fld>
            <a:endParaRPr lang="en-US"/>
          </a:p>
        </p:txBody>
      </p:sp>
    </p:spTree>
    <p:extLst>
      <p:ext uri="{BB962C8B-B14F-4D97-AF65-F5344CB8AC3E}">
        <p14:creationId xmlns:p14="http://schemas.microsoft.com/office/powerpoint/2010/main" val="3951410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8CC32-3C22-8F14-878A-85EC1AA425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5A8508-3B0F-526F-D2EB-99FA5DA6E795}"/>
              </a:ext>
            </a:extLst>
          </p:cNvPr>
          <p:cNvSpPr>
            <a:spLocks noGrp="1"/>
          </p:cNvSpPr>
          <p:nvPr>
            <p:ph type="dt" sz="half" idx="10"/>
          </p:nvPr>
        </p:nvSpPr>
        <p:spPr/>
        <p:txBody>
          <a:bodyPr/>
          <a:lstStyle/>
          <a:p>
            <a:fld id="{DAA438BC-942D-4944-881F-A282CF8327CE}" type="datetimeFigureOut">
              <a:rPr lang="en-US" smtClean="0"/>
              <a:t>8/3/2023</a:t>
            </a:fld>
            <a:endParaRPr lang="en-US"/>
          </a:p>
        </p:txBody>
      </p:sp>
      <p:sp>
        <p:nvSpPr>
          <p:cNvPr id="4" name="Footer Placeholder 3">
            <a:extLst>
              <a:ext uri="{FF2B5EF4-FFF2-40B4-BE49-F238E27FC236}">
                <a16:creationId xmlns:a16="http://schemas.microsoft.com/office/drawing/2014/main" id="{03F2FEA0-6BC8-8595-CF48-1E54DDE7A2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D48CE0-AE6C-BCE9-88C9-53DBFE57AE01}"/>
              </a:ext>
            </a:extLst>
          </p:cNvPr>
          <p:cNvSpPr>
            <a:spLocks noGrp="1"/>
          </p:cNvSpPr>
          <p:nvPr>
            <p:ph type="sldNum" sz="quarter" idx="12"/>
          </p:nvPr>
        </p:nvSpPr>
        <p:spPr/>
        <p:txBody>
          <a:bodyPr/>
          <a:lstStyle/>
          <a:p>
            <a:fld id="{025C938C-154B-4963-B9E3-BEE04F464A24}" type="slidenum">
              <a:rPr lang="en-US" smtClean="0"/>
              <a:t>‹#›</a:t>
            </a:fld>
            <a:endParaRPr lang="en-US"/>
          </a:p>
        </p:txBody>
      </p:sp>
    </p:spTree>
    <p:extLst>
      <p:ext uri="{BB962C8B-B14F-4D97-AF65-F5344CB8AC3E}">
        <p14:creationId xmlns:p14="http://schemas.microsoft.com/office/powerpoint/2010/main" val="248994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3AE300-26E2-8D12-BAF9-E8F82F113276}"/>
              </a:ext>
            </a:extLst>
          </p:cNvPr>
          <p:cNvSpPr>
            <a:spLocks noGrp="1"/>
          </p:cNvSpPr>
          <p:nvPr>
            <p:ph type="dt" sz="half" idx="10"/>
          </p:nvPr>
        </p:nvSpPr>
        <p:spPr/>
        <p:txBody>
          <a:bodyPr/>
          <a:lstStyle/>
          <a:p>
            <a:fld id="{DAA438BC-942D-4944-881F-A282CF8327CE}" type="datetimeFigureOut">
              <a:rPr lang="en-US" smtClean="0"/>
              <a:t>8/3/2023</a:t>
            </a:fld>
            <a:endParaRPr lang="en-US"/>
          </a:p>
        </p:txBody>
      </p:sp>
      <p:sp>
        <p:nvSpPr>
          <p:cNvPr id="3" name="Footer Placeholder 2">
            <a:extLst>
              <a:ext uri="{FF2B5EF4-FFF2-40B4-BE49-F238E27FC236}">
                <a16:creationId xmlns:a16="http://schemas.microsoft.com/office/drawing/2014/main" id="{6704055E-A699-48F8-9BCB-B30353EFEB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D96948-D8ED-19B7-97A3-D6E278DAB05A}"/>
              </a:ext>
            </a:extLst>
          </p:cNvPr>
          <p:cNvSpPr>
            <a:spLocks noGrp="1"/>
          </p:cNvSpPr>
          <p:nvPr>
            <p:ph type="sldNum" sz="quarter" idx="12"/>
          </p:nvPr>
        </p:nvSpPr>
        <p:spPr/>
        <p:txBody>
          <a:bodyPr/>
          <a:lstStyle/>
          <a:p>
            <a:fld id="{025C938C-154B-4963-B9E3-BEE04F464A24}" type="slidenum">
              <a:rPr lang="en-US" smtClean="0"/>
              <a:t>‹#›</a:t>
            </a:fld>
            <a:endParaRPr lang="en-US"/>
          </a:p>
        </p:txBody>
      </p:sp>
    </p:spTree>
    <p:extLst>
      <p:ext uri="{BB962C8B-B14F-4D97-AF65-F5344CB8AC3E}">
        <p14:creationId xmlns:p14="http://schemas.microsoft.com/office/powerpoint/2010/main" val="301666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2B43B-58E7-45C6-7538-75E006DFC6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B9C147-7285-433E-078D-420F119C13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94B662-6CB4-41D7-123A-9A366D9F63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FC838C-51C3-200C-A52E-4B3C37FF6AB3}"/>
              </a:ext>
            </a:extLst>
          </p:cNvPr>
          <p:cNvSpPr>
            <a:spLocks noGrp="1"/>
          </p:cNvSpPr>
          <p:nvPr>
            <p:ph type="dt" sz="half" idx="10"/>
          </p:nvPr>
        </p:nvSpPr>
        <p:spPr/>
        <p:txBody>
          <a:bodyPr/>
          <a:lstStyle/>
          <a:p>
            <a:fld id="{DAA438BC-942D-4944-881F-A282CF8327CE}" type="datetimeFigureOut">
              <a:rPr lang="en-US" smtClean="0"/>
              <a:t>8/3/2023</a:t>
            </a:fld>
            <a:endParaRPr lang="en-US"/>
          </a:p>
        </p:txBody>
      </p:sp>
      <p:sp>
        <p:nvSpPr>
          <p:cNvPr id="6" name="Footer Placeholder 5">
            <a:extLst>
              <a:ext uri="{FF2B5EF4-FFF2-40B4-BE49-F238E27FC236}">
                <a16:creationId xmlns:a16="http://schemas.microsoft.com/office/drawing/2014/main" id="{17F4EA68-B25E-6C31-9F00-7B612DFED6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0C3A37-72AD-67F8-239D-D17EE89E3242}"/>
              </a:ext>
            </a:extLst>
          </p:cNvPr>
          <p:cNvSpPr>
            <a:spLocks noGrp="1"/>
          </p:cNvSpPr>
          <p:nvPr>
            <p:ph type="sldNum" sz="quarter" idx="12"/>
          </p:nvPr>
        </p:nvSpPr>
        <p:spPr/>
        <p:txBody>
          <a:bodyPr/>
          <a:lstStyle/>
          <a:p>
            <a:fld id="{025C938C-154B-4963-B9E3-BEE04F464A24}" type="slidenum">
              <a:rPr lang="en-US" smtClean="0"/>
              <a:t>‹#›</a:t>
            </a:fld>
            <a:endParaRPr lang="en-US"/>
          </a:p>
        </p:txBody>
      </p:sp>
    </p:spTree>
    <p:extLst>
      <p:ext uri="{BB962C8B-B14F-4D97-AF65-F5344CB8AC3E}">
        <p14:creationId xmlns:p14="http://schemas.microsoft.com/office/powerpoint/2010/main" val="1933023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93E48-B762-0E07-FC46-18E6328BEB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BAF160-321F-AA76-001E-C7732E9413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6DF7F6-2BE7-BE87-4C4F-51B12F1372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D745B-DF87-2182-820D-B02A7636F3D3}"/>
              </a:ext>
            </a:extLst>
          </p:cNvPr>
          <p:cNvSpPr>
            <a:spLocks noGrp="1"/>
          </p:cNvSpPr>
          <p:nvPr>
            <p:ph type="dt" sz="half" idx="10"/>
          </p:nvPr>
        </p:nvSpPr>
        <p:spPr/>
        <p:txBody>
          <a:bodyPr/>
          <a:lstStyle/>
          <a:p>
            <a:fld id="{DAA438BC-942D-4944-881F-A282CF8327CE}" type="datetimeFigureOut">
              <a:rPr lang="en-US" smtClean="0"/>
              <a:t>8/3/2023</a:t>
            </a:fld>
            <a:endParaRPr lang="en-US"/>
          </a:p>
        </p:txBody>
      </p:sp>
      <p:sp>
        <p:nvSpPr>
          <p:cNvPr id="6" name="Footer Placeholder 5">
            <a:extLst>
              <a:ext uri="{FF2B5EF4-FFF2-40B4-BE49-F238E27FC236}">
                <a16:creationId xmlns:a16="http://schemas.microsoft.com/office/drawing/2014/main" id="{7DB42461-1185-9809-7A86-65F15596A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4FD2C-9166-FAC9-B790-6DC4C7106C74}"/>
              </a:ext>
            </a:extLst>
          </p:cNvPr>
          <p:cNvSpPr>
            <a:spLocks noGrp="1"/>
          </p:cNvSpPr>
          <p:nvPr>
            <p:ph type="sldNum" sz="quarter" idx="12"/>
          </p:nvPr>
        </p:nvSpPr>
        <p:spPr/>
        <p:txBody>
          <a:bodyPr/>
          <a:lstStyle/>
          <a:p>
            <a:fld id="{025C938C-154B-4963-B9E3-BEE04F464A24}" type="slidenum">
              <a:rPr lang="en-US" smtClean="0"/>
              <a:t>‹#›</a:t>
            </a:fld>
            <a:endParaRPr lang="en-US"/>
          </a:p>
        </p:txBody>
      </p:sp>
    </p:spTree>
    <p:extLst>
      <p:ext uri="{BB962C8B-B14F-4D97-AF65-F5344CB8AC3E}">
        <p14:creationId xmlns:p14="http://schemas.microsoft.com/office/powerpoint/2010/main" val="209356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950FF4-2ED4-4456-01BE-C69897AF3B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E0AE5B-5809-63F1-5C30-9ACDF4CFA9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891084-5606-885E-E45E-26A16EEB6E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438BC-942D-4944-881F-A282CF8327CE}" type="datetimeFigureOut">
              <a:rPr lang="en-US" smtClean="0"/>
              <a:t>8/3/2023</a:t>
            </a:fld>
            <a:endParaRPr lang="en-US"/>
          </a:p>
        </p:txBody>
      </p:sp>
      <p:sp>
        <p:nvSpPr>
          <p:cNvPr id="5" name="Footer Placeholder 4">
            <a:extLst>
              <a:ext uri="{FF2B5EF4-FFF2-40B4-BE49-F238E27FC236}">
                <a16:creationId xmlns:a16="http://schemas.microsoft.com/office/drawing/2014/main" id="{BE244AC1-8A19-0F45-0708-08E68705CB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F10347-C155-9C30-7208-D4E7DB72F6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C938C-154B-4963-B9E3-BEE04F464A24}" type="slidenum">
              <a:rPr lang="en-US" smtClean="0"/>
              <a:t>‹#›</a:t>
            </a:fld>
            <a:endParaRPr lang="en-US"/>
          </a:p>
        </p:txBody>
      </p:sp>
    </p:spTree>
    <p:extLst>
      <p:ext uri="{BB962C8B-B14F-4D97-AF65-F5344CB8AC3E}">
        <p14:creationId xmlns:p14="http://schemas.microsoft.com/office/powerpoint/2010/main" val="2872833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svg"/><Relationship Id="rId18" Type="http://schemas.openxmlformats.org/officeDocument/2006/relationships/image" Target="../media/image16.emf"/><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emf"/><Relationship Id="rId2" Type="http://schemas.openxmlformats.org/officeDocument/2006/relationships/notesSlide" Target="../notesSlides/notesSlide1.xml"/><Relationship Id="rId16" Type="http://schemas.openxmlformats.org/officeDocument/2006/relationships/image" Target="../media/image14.emf"/><Relationship Id="rId20" Type="http://schemas.openxmlformats.org/officeDocument/2006/relationships/image" Target="../media/image18.png"/><Relationship Id="rId1" Type="http://schemas.openxmlformats.org/officeDocument/2006/relationships/slideLayout" Target="../slideLayouts/slideLayout1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emf"/><Relationship Id="rId10" Type="http://schemas.openxmlformats.org/officeDocument/2006/relationships/image" Target="../media/image8.svg"/><Relationship Id="rId19" Type="http://schemas.openxmlformats.org/officeDocument/2006/relationships/image" Target="../media/image17.emf"/><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16257738-87A4-46C5-9977-3BE8250EBF10}"/>
              </a:ext>
            </a:extLst>
          </p:cNvPr>
          <p:cNvSpPr>
            <a:spLocks noGrp="1"/>
          </p:cNvSpPr>
          <p:nvPr>
            <p:ph sz="quarter" idx="10"/>
          </p:nvPr>
        </p:nvSpPr>
        <p:spPr>
          <a:xfrm>
            <a:off x="4916237" y="1884322"/>
            <a:ext cx="4048792" cy="356913"/>
          </a:xfrm>
        </p:spPr>
        <p:txBody>
          <a:bodyPr vert="horz" lIns="91440" tIns="45720" rIns="91440" bIns="45720" rtlCol="0" anchor="t">
            <a:normAutofit/>
          </a:bodyPr>
          <a:lstStyle/>
          <a:p>
            <a:pPr marL="0" indent="0" algn="ctr">
              <a:buNone/>
            </a:pPr>
            <a:r>
              <a:rPr lang="en-US" sz="1500" spc="-50" dirty="0">
                <a:ln w="3175">
                  <a:noFill/>
                </a:ln>
                <a:latin typeface="Segoe UI"/>
                <a:cs typeface="Segoe UI"/>
              </a:rPr>
              <a:t>Extract insights from call transcripts</a:t>
            </a:r>
            <a:endParaRPr lang="en-US" sz="1500" dirty="0">
              <a:latin typeface="Segoe UI"/>
              <a:cs typeface="Segoe UI"/>
            </a:endParaRPr>
          </a:p>
        </p:txBody>
      </p:sp>
      <p:grpSp>
        <p:nvGrpSpPr>
          <p:cNvPr id="94" name="Group 93" descr="Diagram showing Telephony Ingestion &amp; Analysis Technical Overview where Caller and Call-Center Agent are interconnected with Person-to-Person Conversation. Caller is connected with Telephony Server through PBX and Telephony Server is connected with Call-Center Agent as well as SIP/RTP processor which is further connected with Intelligent Transcription Service through Captured Conversation. Intelligent Transcription Service contains Speech-to-Text, Text Analytics and Azure Cognitive Services - Speech &amp; Language. Intelligent Transcription Service is further connected to Insights having Conversation Trends &amp; Insight (Azure Synapse Analytics).">
            <a:extLst>
              <a:ext uri="{FF2B5EF4-FFF2-40B4-BE49-F238E27FC236}">
                <a16:creationId xmlns:a16="http://schemas.microsoft.com/office/drawing/2014/main" id="{AFE091E0-2DD4-48A2-9645-B1CC6C69E709}"/>
              </a:ext>
              <a:ext uri="{C183D7F6-B498-43B3-948B-1728B52AA6E4}">
                <adec:decorative xmlns:adec="http://schemas.microsoft.com/office/drawing/2017/decorative" val="0"/>
              </a:ext>
            </a:extLst>
          </p:cNvPr>
          <p:cNvGrpSpPr/>
          <p:nvPr/>
        </p:nvGrpSpPr>
        <p:grpSpPr>
          <a:xfrm>
            <a:off x="598597" y="4155308"/>
            <a:ext cx="1566837" cy="808502"/>
            <a:chOff x="3294179" y="5538736"/>
            <a:chExt cx="1566837" cy="808502"/>
          </a:xfrm>
        </p:grpSpPr>
        <p:sp>
          <p:nvSpPr>
            <p:cNvPr id="95" name="TextBox 94">
              <a:extLst>
                <a:ext uri="{FF2B5EF4-FFF2-40B4-BE49-F238E27FC236}">
                  <a16:creationId xmlns:a16="http://schemas.microsoft.com/office/drawing/2014/main" id="{EBF746FA-5FB8-4C58-B8BD-2158FD56BCCD}"/>
                </a:ext>
                <a:ext uri="{C183D7F6-B498-43B3-948B-1728B52AA6E4}">
                  <adec:decorative xmlns:adec="http://schemas.microsoft.com/office/drawing/2017/decorative" val="1"/>
                </a:ext>
              </a:extLst>
            </p:cNvPr>
            <p:cNvSpPr txBox="1"/>
            <p:nvPr/>
          </p:nvSpPr>
          <p:spPr>
            <a:xfrm>
              <a:off x="3294179" y="6056581"/>
              <a:ext cx="1566837" cy="29065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ts val="1700"/>
                </a:lnSpc>
                <a:spcBef>
                  <a:spcPts val="0"/>
                </a:spcBef>
                <a:spcAft>
                  <a:spcPts val="0"/>
                </a:spcAft>
                <a:buClrTx/>
                <a:buSzTx/>
                <a:buFontTx/>
                <a:buNone/>
                <a:tabLst/>
                <a:defRPr/>
              </a:pPr>
              <a:r>
                <a:rPr lang="en-US" sz="1200" b="1">
                  <a:latin typeface="Segoe UI"/>
                  <a:cs typeface="Segoe UI"/>
                </a:rPr>
                <a:t>Call-center agent</a:t>
              </a:r>
              <a:endParaRPr lang="en-CA" sz="1200" b="1">
                <a:latin typeface="Segoe UI"/>
                <a:cs typeface="Segoe UI"/>
              </a:endParaRPr>
            </a:p>
          </p:txBody>
        </p:sp>
        <p:grpSp>
          <p:nvGrpSpPr>
            <p:cNvPr id="96" name="assistance" descr="assistance, person">
              <a:extLst>
                <a:ext uri="{FF2B5EF4-FFF2-40B4-BE49-F238E27FC236}">
                  <a16:creationId xmlns:a16="http://schemas.microsoft.com/office/drawing/2014/main" id="{D940B931-C197-49D8-B5A8-4B99D697B410}"/>
                </a:ext>
              </a:extLst>
            </p:cNvPr>
            <p:cNvGrpSpPr/>
            <p:nvPr/>
          </p:nvGrpSpPr>
          <p:grpSpPr>
            <a:xfrm>
              <a:off x="3832132" y="5538736"/>
              <a:ext cx="419844" cy="492680"/>
              <a:chOff x="1674793" y="3086100"/>
              <a:chExt cx="302990" cy="340344"/>
            </a:xfrm>
          </p:grpSpPr>
          <p:grpSp>
            <p:nvGrpSpPr>
              <p:cNvPr id="97" name="Group 96">
                <a:extLst>
                  <a:ext uri="{FF2B5EF4-FFF2-40B4-BE49-F238E27FC236}">
                    <a16:creationId xmlns:a16="http://schemas.microsoft.com/office/drawing/2014/main" id="{1D2FC644-3F8B-40FC-BC6C-EA9AC87CF9B0}"/>
                  </a:ext>
                </a:extLst>
              </p:cNvPr>
              <p:cNvGrpSpPr/>
              <p:nvPr/>
            </p:nvGrpSpPr>
            <p:grpSpPr>
              <a:xfrm>
                <a:off x="1674793" y="3086100"/>
                <a:ext cx="302990" cy="340344"/>
                <a:chOff x="4666301" y="3313048"/>
                <a:chExt cx="193675" cy="217553"/>
              </a:xfrm>
            </p:grpSpPr>
            <p:sp>
              <p:nvSpPr>
                <p:cNvPr id="99" name="Freeform 41">
                  <a:extLst>
                    <a:ext uri="{FF2B5EF4-FFF2-40B4-BE49-F238E27FC236}">
                      <a16:creationId xmlns:a16="http://schemas.microsoft.com/office/drawing/2014/main" id="{9128894A-516C-4F4B-A591-8540316130E0}"/>
                    </a:ext>
                    <a:ext uri="{C183D7F6-B498-43B3-948B-1728B52AA6E4}">
                      <adec:decorative xmlns:adec="http://schemas.microsoft.com/office/drawing/2017/decorative" val="1"/>
                    </a:ext>
                  </a:extLst>
                </p:cNvPr>
                <p:cNvSpPr>
                  <a:spLocks/>
                </p:cNvSpPr>
                <p:nvPr/>
              </p:nvSpPr>
              <p:spPr bwMode="auto">
                <a:xfrm>
                  <a:off x="4666301" y="3433763"/>
                  <a:ext cx="193675" cy="96838"/>
                </a:xfrm>
                <a:custGeom>
                  <a:avLst/>
                  <a:gdLst>
                    <a:gd name="T0" fmla="*/ 0 w 182"/>
                    <a:gd name="T1" fmla="*/ 91 h 91"/>
                    <a:gd name="T2" fmla="*/ 27 w 182"/>
                    <a:gd name="T3" fmla="*/ 26 h 91"/>
                    <a:gd name="T4" fmla="*/ 91 w 182"/>
                    <a:gd name="T5" fmla="*/ 0 h 91"/>
                    <a:gd name="T6" fmla="*/ 155 w 182"/>
                    <a:gd name="T7" fmla="*/ 26 h 91"/>
                    <a:gd name="T8" fmla="*/ 182 w 182"/>
                    <a:gd name="T9" fmla="*/ 91 h 91"/>
                    <a:gd name="T10" fmla="*/ 0 w 182"/>
                    <a:gd name="T11" fmla="*/ 91 h 91"/>
                  </a:gdLst>
                  <a:ahLst/>
                  <a:cxnLst>
                    <a:cxn ang="0">
                      <a:pos x="T0" y="T1"/>
                    </a:cxn>
                    <a:cxn ang="0">
                      <a:pos x="T2" y="T3"/>
                    </a:cxn>
                    <a:cxn ang="0">
                      <a:pos x="T4" y="T5"/>
                    </a:cxn>
                    <a:cxn ang="0">
                      <a:pos x="T6" y="T7"/>
                    </a:cxn>
                    <a:cxn ang="0">
                      <a:pos x="T8" y="T9"/>
                    </a:cxn>
                    <a:cxn ang="0">
                      <a:pos x="T10" y="T11"/>
                    </a:cxn>
                  </a:cxnLst>
                  <a:rect l="0" t="0" r="r" b="b"/>
                  <a:pathLst>
                    <a:path w="182" h="91">
                      <a:moveTo>
                        <a:pt x="0" y="91"/>
                      </a:moveTo>
                      <a:cubicBezTo>
                        <a:pt x="0" y="67"/>
                        <a:pt x="10" y="44"/>
                        <a:pt x="27" y="26"/>
                      </a:cubicBezTo>
                      <a:cubicBezTo>
                        <a:pt x="44" y="9"/>
                        <a:pt x="67" y="0"/>
                        <a:pt x="91" y="0"/>
                      </a:cubicBezTo>
                      <a:cubicBezTo>
                        <a:pt x="115" y="0"/>
                        <a:pt x="138" y="9"/>
                        <a:pt x="155" y="26"/>
                      </a:cubicBezTo>
                      <a:cubicBezTo>
                        <a:pt x="172" y="44"/>
                        <a:pt x="182" y="67"/>
                        <a:pt x="182" y="91"/>
                      </a:cubicBezTo>
                      <a:lnTo>
                        <a:pt x="0" y="91"/>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lnSpc>
                      <a:spcPct val="100000"/>
                    </a:lnSpc>
                    <a:spcBef>
                      <a:spcPts val="0"/>
                    </a:spcBef>
                    <a:spcAft>
                      <a:spcPts val="0"/>
                    </a:spcAft>
                    <a:buClrTx/>
                    <a:buSzTx/>
                    <a:buFontTx/>
                    <a:buNone/>
                    <a:tabLst/>
                    <a:defRPr/>
                  </a:pPr>
                  <a:endParaRPr kumimoji="0" lang="en-US" sz="1667" b="0" i="0" u="none" strike="noStrike" kern="1200" cap="none" spc="0" normalizeH="0" baseline="0" noProof="0">
                    <a:ln>
                      <a:noFill/>
                    </a:ln>
                    <a:solidFill>
                      <a:srgbClr val="505050"/>
                    </a:solidFill>
                    <a:effectLst/>
                    <a:uLnTx/>
                    <a:uFillTx/>
                    <a:latin typeface="Segoe UI"/>
                    <a:ea typeface="+mn-ea"/>
                    <a:cs typeface="+mn-cs"/>
                  </a:endParaRPr>
                </a:p>
              </p:txBody>
            </p:sp>
            <p:sp>
              <p:nvSpPr>
                <p:cNvPr id="100" name="Oval 42">
                  <a:extLst>
                    <a:ext uri="{FF2B5EF4-FFF2-40B4-BE49-F238E27FC236}">
                      <a16:creationId xmlns:a16="http://schemas.microsoft.com/office/drawing/2014/main" id="{F3AEFC90-3BB6-41E5-B558-807493EA1D46}"/>
                    </a:ext>
                    <a:ext uri="{C183D7F6-B498-43B3-948B-1728B52AA6E4}">
                      <adec:decorative xmlns:adec="http://schemas.microsoft.com/office/drawing/2017/decorative" val="1"/>
                    </a:ext>
                  </a:extLst>
                </p:cNvPr>
                <p:cNvSpPr>
                  <a:spLocks noChangeArrowheads="1"/>
                </p:cNvSpPr>
                <p:nvPr/>
              </p:nvSpPr>
              <p:spPr bwMode="auto">
                <a:xfrm>
                  <a:off x="4706939" y="3313048"/>
                  <a:ext cx="110813" cy="108797"/>
                </a:xfrm>
                <a:prstGeom prst="ellipse">
                  <a:avLst/>
                </a:pr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lnSpc>
                      <a:spcPct val="100000"/>
                    </a:lnSpc>
                    <a:spcBef>
                      <a:spcPts val="0"/>
                    </a:spcBef>
                    <a:spcAft>
                      <a:spcPts val="0"/>
                    </a:spcAft>
                    <a:buClrTx/>
                    <a:buSzTx/>
                    <a:buFontTx/>
                    <a:buNone/>
                    <a:tabLst/>
                    <a:defRPr/>
                  </a:pPr>
                  <a:endParaRPr kumimoji="0" lang="en-US" sz="1667" b="0" i="0" u="none" strike="noStrike" kern="1200" cap="none" spc="0" normalizeH="0" baseline="0" noProof="0">
                    <a:ln>
                      <a:noFill/>
                    </a:ln>
                    <a:solidFill>
                      <a:srgbClr val="505050"/>
                    </a:solidFill>
                    <a:effectLst/>
                    <a:uLnTx/>
                    <a:uFillTx/>
                    <a:latin typeface="Segoe UI"/>
                    <a:ea typeface="+mn-ea"/>
                    <a:cs typeface="+mn-cs"/>
                  </a:endParaRPr>
                </a:p>
              </p:txBody>
            </p:sp>
          </p:grpSp>
          <p:sp>
            <p:nvSpPr>
              <p:cNvPr id="98" name="Freeform 71">
                <a:extLst>
                  <a:ext uri="{FF2B5EF4-FFF2-40B4-BE49-F238E27FC236}">
                    <a16:creationId xmlns:a16="http://schemas.microsoft.com/office/drawing/2014/main" id="{95F074B3-BD06-4CFE-9254-0F56834B8139}"/>
                  </a:ext>
                  <a:ext uri="{C183D7F6-B498-43B3-948B-1728B52AA6E4}">
                    <adec:decorative xmlns:adec="http://schemas.microsoft.com/office/drawing/2017/decorative" val="1"/>
                  </a:ext>
                </a:extLst>
              </p:cNvPr>
              <p:cNvSpPr>
                <a:spLocks/>
              </p:cNvSpPr>
              <p:nvPr/>
            </p:nvSpPr>
            <p:spPr bwMode="auto">
              <a:xfrm>
                <a:off x="1799806" y="3160763"/>
                <a:ext cx="123255" cy="81267"/>
              </a:xfrm>
              <a:custGeom>
                <a:avLst/>
                <a:gdLst>
                  <a:gd name="T0" fmla="*/ 6 w 120"/>
                  <a:gd name="T1" fmla="*/ 46 h 80"/>
                  <a:gd name="T2" fmla="*/ 6 w 120"/>
                  <a:gd name="T3" fmla="*/ 46 h 80"/>
                  <a:gd name="T4" fmla="*/ 20 w 120"/>
                  <a:gd name="T5" fmla="*/ 40 h 80"/>
                  <a:gd name="T6" fmla="*/ 47 w 120"/>
                  <a:gd name="T7" fmla="*/ 40 h 80"/>
                  <a:gd name="T8" fmla="*/ 55 w 120"/>
                  <a:gd name="T9" fmla="*/ 42 h 80"/>
                  <a:gd name="T10" fmla="*/ 62 w 120"/>
                  <a:gd name="T11" fmla="*/ 48 h 80"/>
                  <a:gd name="T12" fmla="*/ 64 w 120"/>
                  <a:gd name="T13" fmla="*/ 47 h 80"/>
                  <a:gd name="T14" fmla="*/ 90 w 120"/>
                  <a:gd name="T15" fmla="*/ 30 h 80"/>
                  <a:gd name="T16" fmla="*/ 107 w 120"/>
                  <a:gd name="T17" fmla="*/ 4 h 80"/>
                  <a:gd name="T18" fmla="*/ 114 w 120"/>
                  <a:gd name="T19" fmla="*/ 0 h 80"/>
                  <a:gd name="T20" fmla="*/ 118 w 120"/>
                  <a:gd name="T21" fmla="*/ 2 h 80"/>
                  <a:gd name="T22" fmla="*/ 120 w 120"/>
                  <a:gd name="T23" fmla="*/ 7 h 80"/>
                  <a:gd name="T24" fmla="*/ 120 w 120"/>
                  <a:gd name="T25" fmla="*/ 9 h 80"/>
                  <a:gd name="T26" fmla="*/ 100 w 120"/>
                  <a:gd name="T27" fmla="*/ 39 h 80"/>
                  <a:gd name="T28" fmla="*/ 70 w 120"/>
                  <a:gd name="T29" fmla="*/ 59 h 80"/>
                  <a:gd name="T30" fmla="*/ 67 w 120"/>
                  <a:gd name="T31" fmla="*/ 60 h 80"/>
                  <a:gd name="T32" fmla="*/ 65 w 120"/>
                  <a:gd name="T33" fmla="*/ 68 h 80"/>
                  <a:gd name="T34" fmla="*/ 61 w 120"/>
                  <a:gd name="T35" fmla="*/ 74 h 80"/>
                  <a:gd name="T36" fmla="*/ 54 w 120"/>
                  <a:gd name="T37" fmla="*/ 79 h 80"/>
                  <a:gd name="T38" fmla="*/ 47 w 120"/>
                  <a:gd name="T39" fmla="*/ 80 h 80"/>
                  <a:gd name="T40" fmla="*/ 20 w 120"/>
                  <a:gd name="T41" fmla="*/ 80 h 80"/>
                  <a:gd name="T42" fmla="*/ 6 w 120"/>
                  <a:gd name="T43" fmla="*/ 74 h 80"/>
                  <a:gd name="T44" fmla="*/ 0 w 120"/>
                  <a:gd name="T45" fmla="*/ 60 h 80"/>
                  <a:gd name="T46" fmla="*/ 6 w 120"/>
                  <a:gd name="T47" fmla="*/ 4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 h="80">
                    <a:moveTo>
                      <a:pt x="6" y="46"/>
                    </a:moveTo>
                    <a:lnTo>
                      <a:pt x="6" y="46"/>
                    </a:lnTo>
                    <a:cubicBezTo>
                      <a:pt x="10" y="42"/>
                      <a:pt x="15" y="40"/>
                      <a:pt x="20" y="40"/>
                    </a:cubicBezTo>
                    <a:lnTo>
                      <a:pt x="47" y="40"/>
                    </a:lnTo>
                    <a:cubicBezTo>
                      <a:pt x="50" y="40"/>
                      <a:pt x="53" y="41"/>
                      <a:pt x="55" y="42"/>
                    </a:cubicBezTo>
                    <a:cubicBezTo>
                      <a:pt x="58" y="44"/>
                      <a:pt x="61" y="46"/>
                      <a:pt x="62" y="48"/>
                    </a:cubicBezTo>
                    <a:lnTo>
                      <a:pt x="64" y="47"/>
                    </a:lnTo>
                    <a:cubicBezTo>
                      <a:pt x="74" y="44"/>
                      <a:pt x="83" y="38"/>
                      <a:pt x="90" y="30"/>
                    </a:cubicBezTo>
                    <a:cubicBezTo>
                      <a:pt x="97" y="22"/>
                      <a:pt x="103" y="14"/>
                      <a:pt x="107" y="4"/>
                    </a:cubicBezTo>
                    <a:cubicBezTo>
                      <a:pt x="109" y="2"/>
                      <a:pt x="111" y="0"/>
                      <a:pt x="114" y="0"/>
                    </a:cubicBezTo>
                    <a:cubicBezTo>
                      <a:pt x="115" y="0"/>
                      <a:pt x="117" y="1"/>
                      <a:pt x="118" y="2"/>
                    </a:cubicBezTo>
                    <a:cubicBezTo>
                      <a:pt x="120" y="3"/>
                      <a:pt x="120" y="5"/>
                      <a:pt x="120" y="7"/>
                    </a:cubicBezTo>
                    <a:cubicBezTo>
                      <a:pt x="120" y="8"/>
                      <a:pt x="120" y="8"/>
                      <a:pt x="120" y="9"/>
                    </a:cubicBezTo>
                    <a:cubicBezTo>
                      <a:pt x="115" y="21"/>
                      <a:pt x="108" y="31"/>
                      <a:pt x="100" y="39"/>
                    </a:cubicBezTo>
                    <a:cubicBezTo>
                      <a:pt x="91" y="48"/>
                      <a:pt x="81" y="54"/>
                      <a:pt x="70" y="59"/>
                    </a:cubicBezTo>
                    <a:cubicBezTo>
                      <a:pt x="68" y="60"/>
                      <a:pt x="68" y="60"/>
                      <a:pt x="67" y="60"/>
                    </a:cubicBezTo>
                    <a:cubicBezTo>
                      <a:pt x="67" y="63"/>
                      <a:pt x="66" y="66"/>
                      <a:pt x="65" y="68"/>
                    </a:cubicBezTo>
                    <a:cubicBezTo>
                      <a:pt x="64" y="70"/>
                      <a:pt x="63" y="73"/>
                      <a:pt x="61" y="74"/>
                    </a:cubicBezTo>
                    <a:cubicBezTo>
                      <a:pt x="59" y="76"/>
                      <a:pt x="57" y="78"/>
                      <a:pt x="54" y="79"/>
                    </a:cubicBezTo>
                    <a:cubicBezTo>
                      <a:pt x="52" y="80"/>
                      <a:pt x="49" y="80"/>
                      <a:pt x="47" y="80"/>
                    </a:cubicBezTo>
                    <a:lnTo>
                      <a:pt x="20" y="80"/>
                    </a:lnTo>
                    <a:cubicBezTo>
                      <a:pt x="15" y="80"/>
                      <a:pt x="10" y="78"/>
                      <a:pt x="6" y="74"/>
                    </a:cubicBezTo>
                    <a:cubicBezTo>
                      <a:pt x="2" y="70"/>
                      <a:pt x="0" y="66"/>
                      <a:pt x="0" y="60"/>
                    </a:cubicBezTo>
                    <a:cubicBezTo>
                      <a:pt x="0" y="55"/>
                      <a:pt x="2" y="50"/>
                      <a:pt x="6" y="46"/>
                    </a:cubicBezTo>
                    <a:close/>
                  </a:path>
                </a:pathLst>
              </a:custGeom>
              <a:solidFill>
                <a:srgbClr val="50E6FF"/>
              </a:solidFill>
              <a:ln w="15875" cap="flat">
                <a:noFill/>
                <a:prstDash val="solid"/>
                <a:miter lim="800000"/>
                <a:headEnd/>
                <a:tailEnd/>
              </a:ln>
            </p:spPr>
            <p:txBody>
              <a:bodyPr vert="horz" wrap="square" lIns="89606" tIns="44803" rIns="89606" bIns="44803" numCol="1" anchor="t" anchorCtr="0" compatLnSpc="1">
                <a:prstTxWarp prst="textNoShape">
                  <a:avLst/>
                </a:prstTxWarp>
              </a:bodyPr>
              <a:lstStyle/>
              <a:p>
                <a:pPr marL="0" marR="0" lvl="0" indent="0" algn="ctr" defTabSz="896386" rtl="0" eaLnBrk="1" fontAlgn="base"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Segoe UI"/>
                  <a:ea typeface="+mn-ea"/>
                  <a:cs typeface="+mn-cs"/>
                </a:endParaRPr>
              </a:p>
            </p:txBody>
          </p:sp>
        </p:grpSp>
      </p:grpSp>
      <p:grpSp>
        <p:nvGrpSpPr>
          <p:cNvPr id="5" name="Group 4">
            <a:extLst>
              <a:ext uri="{FF2B5EF4-FFF2-40B4-BE49-F238E27FC236}">
                <a16:creationId xmlns:a16="http://schemas.microsoft.com/office/drawing/2014/main" id="{22E977F0-41F0-4B9C-9719-E066B2D53169}"/>
              </a:ext>
              <a:ext uri="{C183D7F6-B498-43B3-948B-1728B52AA6E4}">
                <adec:decorative xmlns:adec="http://schemas.microsoft.com/office/drawing/2017/decorative" val="1"/>
              </a:ext>
            </a:extLst>
          </p:cNvPr>
          <p:cNvGrpSpPr/>
          <p:nvPr/>
        </p:nvGrpSpPr>
        <p:grpSpPr>
          <a:xfrm>
            <a:off x="-27285" y="2882102"/>
            <a:ext cx="1449308" cy="1181660"/>
            <a:chOff x="226693" y="2762747"/>
            <a:chExt cx="1449308" cy="1181660"/>
          </a:xfrm>
        </p:grpSpPr>
        <p:sp>
          <p:nvSpPr>
            <p:cNvPr id="92" name="TextBox 91">
              <a:extLst>
                <a:ext uri="{FF2B5EF4-FFF2-40B4-BE49-F238E27FC236}">
                  <a16:creationId xmlns:a16="http://schemas.microsoft.com/office/drawing/2014/main" id="{C7C7A262-6D46-4408-AE22-294FEC9EA902}"/>
                </a:ext>
                <a:ext uri="{C183D7F6-B498-43B3-948B-1728B52AA6E4}">
                  <adec:decorative xmlns:adec="http://schemas.microsoft.com/office/drawing/2017/decorative" val="1"/>
                </a:ext>
              </a:extLst>
            </p:cNvPr>
            <p:cNvSpPr txBox="1"/>
            <p:nvPr/>
          </p:nvSpPr>
          <p:spPr>
            <a:xfrm>
              <a:off x="226693" y="3178311"/>
              <a:ext cx="1449308" cy="461665"/>
            </a:xfrm>
            <a:prstGeom prst="rect">
              <a:avLst/>
            </a:prstGeom>
            <a:noFill/>
          </p:spPr>
          <p:txBody>
            <a:bodyPr wrap="non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Segoe UI"/>
                  <a:cs typeface="Segoe UI"/>
                </a:rPr>
                <a:t>Person-to-person</a:t>
              </a:r>
              <a:br>
                <a:rPr lang="en-US" sz="1200" b="1" i="0" u="none" strike="noStrike" kern="1200" cap="none" spc="0" normalizeH="0" baseline="0" noProof="0" dirty="0">
                  <a:ln>
                    <a:noFill/>
                  </a:ln>
                  <a:effectLst/>
                  <a:uLnTx/>
                  <a:uFillTx/>
                  <a:latin typeface="Segoe UI" panose="020B0502040204020203" pitchFamily="34" charset="0"/>
                  <a:cs typeface="Segoe UI" panose="020B0502040204020203" pitchFamily="34" charset="0"/>
                </a:rPr>
              </a:br>
              <a:r>
                <a:rPr lang="en-US" sz="1200" b="1" dirty="0">
                  <a:latin typeface="Segoe UI"/>
                  <a:cs typeface="Segoe UI"/>
                </a:rPr>
                <a:t>conversation</a:t>
              </a:r>
              <a:endParaRPr kumimoji="0" lang="en-CA" sz="1200" b="1" i="0" u="none" strike="noStrike" kern="1200" cap="none" spc="0" normalizeH="0" baseline="0" noProof="0" dirty="0">
                <a:ln>
                  <a:noFill/>
                </a:ln>
                <a:effectLst/>
                <a:uLnTx/>
                <a:uFillTx/>
                <a:latin typeface="Segoe UI"/>
                <a:cs typeface="Segoe UI"/>
              </a:endParaRPr>
            </a:p>
          </p:txBody>
        </p:sp>
        <p:cxnSp>
          <p:nvCxnSpPr>
            <p:cNvPr id="102" name="Straight Arrow Connector 101">
              <a:extLst>
                <a:ext uri="{FF2B5EF4-FFF2-40B4-BE49-F238E27FC236}">
                  <a16:creationId xmlns:a16="http://schemas.microsoft.com/office/drawing/2014/main" id="{8AB91ADC-A8FE-404B-B337-0946B2BBE2A7}"/>
                </a:ext>
                <a:ext uri="{C183D7F6-B498-43B3-948B-1728B52AA6E4}">
                  <adec:decorative xmlns:adec="http://schemas.microsoft.com/office/drawing/2017/decorative" val="1"/>
                </a:ext>
              </a:extLst>
            </p:cNvPr>
            <p:cNvCxnSpPr>
              <a:cxnSpLocks/>
            </p:cNvCxnSpPr>
            <p:nvPr/>
          </p:nvCxnSpPr>
          <p:spPr>
            <a:xfrm>
              <a:off x="1604019" y="2762747"/>
              <a:ext cx="0" cy="1181660"/>
            </a:xfrm>
            <a:prstGeom prst="straightConnector1">
              <a:avLst/>
            </a:prstGeom>
            <a:ln w="127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cxnSp>
        <p:nvCxnSpPr>
          <p:cNvPr id="86" name="Straight Arrow Connector 85">
            <a:extLst>
              <a:ext uri="{FF2B5EF4-FFF2-40B4-BE49-F238E27FC236}">
                <a16:creationId xmlns:a16="http://schemas.microsoft.com/office/drawing/2014/main" id="{83E1016F-217B-4942-88DC-2DCA699A7991}"/>
              </a:ext>
              <a:ext uri="{C183D7F6-B498-43B3-948B-1728B52AA6E4}">
                <adec:decorative xmlns:adec="http://schemas.microsoft.com/office/drawing/2017/decorative" val="1"/>
              </a:ext>
            </a:extLst>
          </p:cNvPr>
          <p:cNvCxnSpPr>
            <a:cxnSpLocks/>
          </p:cNvCxnSpPr>
          <p:nvPr/>
        </p:nvCxnSpPr>
        <p:spPr>
          <a:xfrm>
            <a:off x="4324088" y="3615479"/>
            <a:ext cx="558132" cy="0"/>
          </a:xfrm>
          <a:prstGeom prst="straightConnector1">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1064724C-A09C-41D7-9555-9D1E0A14CBE6}"/>
              </a:ext>
              <a:ext uri="{C183D7F6-B498-43B3-948B-1728B52AA6E4}">
                <adec:decorative xmlns:adec="http://schemas.microsoft.com/office/drawing/2017/decorative" val="1"/>
              </a:ext>
            </a:extLst>
          </p:cNvPr>
          <p:cNvGrpSpPr/>
          <p:nvPr/>
        </p:nvGrpSpPr>
        <p:grpSpPr>
          <a:xfrm>
            <a:off x="718159" y="1800167"/>
            <a:ext cx="1327712" cy="1172990"/>
            <a:chOff x="902153" y="1690913"/>
            <a:chExt cx="1327712" cy="1172990"/>
          </a:xfrm>
        </p:grpSpPr>
        <p:sp>
          <p:nvSpPr>
            <p:cNvPr id="87" name="Rectangle 86">
              <a:extLst>
                <a:ext uri="{FF2B5EF4-FFF2-40B4-BE49-F238E27FC236}">
                  <a16:creationId xmlns:a16="http://schemas.microsoft.com/office/drawing/2014/main" id="{67FCAFCA-B31B-4E81-96D9-B2C87EA101A8}"/>
                </a:ext>
                <a:ext uri="{C183D7F6-B498-43B3-948B-1728B52AA6E4}">
                  <adec:decorative xmlns:adec="http://schemas.microsoft.com/office/drawing/2017/decorative" val="1"/>
                </a:ext>
              </a:extLst>
            </p:cNvPr>
            <p:cNvSpPr/>
            <p:nvPr/>
          </p:nvSpPr>
          <p:spPr bwMode="auto">
            <a:xfrm>
              <a:off x="902153" y="2244369"/>
              <a:ext cx="1327712" cy="619534"/>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rtl="0" eaLnBrk="1" fontAlgn="base" latinLnBrk="0" hangingPunct="1">
                <a:lnSpc>
                  <a:spcPct val="100000"/>
                </a:lnSpc>
                <a:spcBef>
                  <a:spcPct val="0"/>
                </a:spcBef>
                <a:spcAft>
                  <a:spcPct val="0"/>
                </a:spcAft>
                <a:buClrTx/>
                <a:buSzTx/>
                <a:buFontTx/>
                <a:buNone/>
                <a:tabLst/>
                <a:defRPr/>
              </a:pPr>
              <a:r>
                <a:rPr lang="en-US" sz="1200" b="1">
                  <a:solidFill>
                    <a:schemeClr val="tx1"/>
                  </a:solidFill>
                  <a:latin typeface="Segoe UI" panose="020B0502040204020203" pitchFamily="34" charset="0"/>
                  <a:cs typeface="Segoe UI" panose="020B0502040204020203" pitchFamily="34" charset="0"/>
                </a:rPr>
                <a:t>Caller</a:t>
              </a:r>
              <a:endParaRPr lang="en-CA" sz="1200" b="1">
                <a:solidFill>
                  <a:schemeClr val="tx1"/>
                </a:solidFill>
                <a:latin typeface="Segoe UI" panose="020B0502040204020203" pitchFamily="34" charset="0"/>
                <a:cs typeface="Segoe UI" panose="020B0502040204020203" pitchFamily="34" charset="0"/>
              </a:endParaRPr>
            </a:p>
          </p:txBody>
        </p:sp>
        <p:pic>
          <p:nvPicPr>
            <p:cNvPr id="125" name="Graphic 124">
              <a:extLst>
                <a:ext uri="{FF2B5EF4-FFF2-40B4-BE49-F238E27FC236}">
                  <a16:creationId xmlns:a16="http://schemas.microsoft.com/office/drawing/2014/main" id="{37F5D6CB-C74C-4C21-B611-204B73BFEAE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79848" y="1690913"/>
              <a:ext cx="666709" cy="666709"/>
            </a:xfrm>
            <a:prstGeom prst="rect">
              <a:avLst/>
            </a:prstGeom>
          </p:spPr>
        </p:pic>
        <p:pic>
          <p:nvPicPr>
            <p:cNvPr id="78" name="Graphic 77">
              <a:extLst>
                <a:ext uri="{FF2B5EF4-FFF2-40B4-BE49-F238E27FC236}">
                  <a16:creationId xmlns:a16="http://schemas.microsoft.com/office/drawing/2014/main" id="{753FE11D-B705-46C4-BC8F-B16E176198FF}"/>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70713" y="1914735"/>
              <a:ext cx="667295" cy="667295"/>
            </a:xfrm>
            <a:prstGeom prst="rect">
              <a:avLst/>
            </a:prstGeom>
          </p:spPr>
        </p:pic>
      </p:grpSp>
      <p:grpSp>
        <p:nvGrpSpPr>
          <p:cNvPr id="79" name="Group 78">
            <a:extLst>
              <a:ext uri="{FF2B5EF4-FFF2-40B4-BE49-F238E27FC236}">
                <a16:creationId xmlns:a16="http://schemas.microsoft.com/office/drawing/2014/main" id="{398D0099-F592-47D5-981A-5FB08BDA88D8}"/>
              </a:ext>
              <a:ext uri="{C183D7F6-B498-43B3-948B-1728B52AA6E4}">
                <adec:decorative xmlns:adec="http://schemas.microsoft.com/office/drawing/2017/decorative" val="1"/>
              </a:ext>
            </a:extLst>
          </p:cNvPr>
          <p:cNvGrpSpPr/>
          <p:nvPr/>
        </p:nvGrpSpPr>
        <p:grpSpPr>
          <a:xfrm>
            <a:off x="2554572" y="3416527"/>
            <a:ext cx="930639" cy="888459"/>
            <a:chOff x="1010896" y="4641621"/>
            <a:chExt cx="930639" cy="888459"/>
          </a:xfrm>
        </p:grpSpPr>
        <p:grpSp>
          <p:nvGrpSpPr>
            <p:cNvPr id="80" name="server 2" descr="server">
              <a:extLst>
                <a:ext uri="{FF2B5EF4-FFF2-40B4-BE49-F238E27FC236}">
                  <a16:creationId xmlns:a16="http://schemas.microsoft.com/office/drawing/2014/main" id="{941E260C-9B08-42D8-ADB3-EE099BE65B0B}"/>
                </a:ext>
              </a:extLst>
            </p:cNvPr>
            <p:cNvGrpSpPr>
              <a:grpSpLocks noChangeAspect="1"/>
            </p:cNvGrpSpPr>
            <p:nvPr/>
          </p:nvGrpSpPr>
          <p:grpSpPr bwMode="auto">
            <a:xfrm>
              <a:off x="1260485" y="4641621"/>
              <a:ext cx="431460" cy="384176"/>
              <a:chOff x="1608" y="1359"/>
              <a:chExt cx="292" cy="260"/>
            </a:xfrm>
          </p:grpSpPr>
          <p:sp>
            <p:nvSpPr>
              <p:cNvPr id="93" name="AutoShape 11">
                <a:extLst>
                  <a:ext uri="{FF2B5EF4-FFF2-40B4-BE49-F238E27FC236}">
                    <a16:creationId xmlns:a16="http://schemas.microsoft.com/office/drawing/2014/main" id="{B93FC11F-39C9-4F24-8170-937B071CD9FB}"/>
                  </a:ext>
                  <a:ext uri="{C183D7F6-B498-43B3-948B-1728B52AA6E4}">
                    <adec:decorative xmlns:adec="http://schemas.microsoft.com/office/drawing/2017/decorative" val="1"/>
                  </a:ext>
                </a:extLst>
              </p:cNvPr>
              <p:cNvSpPr>
                <a:spLocks noChangeAspect="1" noChangeArrowheads="1" noTextEdit="1"/>
              </p:cNvSpPr>
              <p:nvPr/>
            </p:nvSpPr>
            <p:spPr bwMode="auto">
              <a:xfrm>
                <a:off x="1608" y="1359"/>
                <a:ext cx="292"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01" name="Rectangle 13">
                <a:extLst>
                  <a:ext uri="{FF2B5EF4-FFF2-40B4-BE49-F238E27FC236}">
                    <a16:creationId xmlns:a16="http://schemas.microsoft.com/office/drawing/2014/main" id="{9D6A0234-1D6F-4476-9BC3-8A1FB93E1559}"/>
                  </a:ext>
                  <a:ext uri="{C183D7F6-B498-43B3-948B-1728B52AA6E4}">
                    <adec:decorative xmlns:adec="http://schemas.microsoft.com/office/drawing/2017/decorative" val="1"/>
                  </a:ext>
                </a:extLst>
              </p:cNvPr>
              <p:cNvSpPr>
                <a:spLocks noChangeArrowheads="1"/>
              </p:cNvSpPr>
              <p:nvPr/>
            </p:nvSpPr>
            <p:spPr bwMode="auto">
              <a:xfrm>
                <a:off x="1608" y="1359"/>
                <a:ext cx="64"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03" name="Rectangle 14">
                <a:extLst>
                  <a:ext uri="{FF2B5EF4-FFF2-40B4-BE49-F238E27FC236}">
                    <a16:creationId xmlns:a16="http://schemas.microsoft.com/office/drawing/2014/main" id="{88737AE5-1C0F-412C-9DCF-7AE2A52509A1}"/>
                  </a:ext>
                  <a:ext uri="{C183D7F6-B498-43B3-948B-1728B52AA6E4}">
                    <adec:decorative xmlns:adec="http://schemas.microsoft.com/office/drawing/2017/decorative" val="1"/>
                  </a:ext>
                </a:extLst>
              </p:cNvPr>
              <p:cNvSpPr>
                <a:spLocks noChangeArrowheads="1"/>
              </p:cNvSpPr>
              <p:nvPr/>
            </p:nvSpPr>
            <p:spPr bwMode="auto">
              <a:xfrm>
                <a:off x="1633" y="1586"/>
                <a:ext cx="15"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04" name="Rectangle 15">
                <a:extLst>
                  <a:ext uri="{FF2B5EF4-FFF2-40B4-BE49-F238E27FC236}">
                    <a16:creationId xmlns:a16="http://schemas.microsoft.com/office/drawing/2014/main" id="{FD02E755-AAB7-4643-976A-D68371DCE6F5}"/>
                  </a:ext>
                  <a:ext uri="{C183D7F6-B498-43B3-948B-1728B52AA6E4}">
                    <adec:decorative xmlns:adec="http://schemas.microsoft.com/office/drawing/2017/decorative" val="1"/>
                  </a:ext>
                </a:extLst>
              </p:cNvPr>
              <p:cNvSpPr>
                <a:spLocks noChangeArrowheads="1"/>
              </p:cNvSpPr>
              <p:nvPr/>
            </p:nvSpPr>
            <p:spPr bwMode="auto">
              <a:xfrm>
                <a:off x="1683" y="1359"/>
                <a:ext cx="65"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08" name="Rectangle 16">
                <a:extLst>
                  <a:ext uri="{FF2B5EF4-FFF2-40B4-BE49-F238E27FC236}">
                    <a16:creationId xmlns:a16="http://schemas.microsoft.com/office/drawing/2014/main" id="{CDEEE934-2531-41A1-8FB9-2594C97367DA}"/>
                  </a:ext>
                  <a:ext uri="{C183D7F6-B498-43B3-948B-1728B52AA6E4}">
                    <adec:decorative xmlns:adec="http://schemas.microsoft.com/office/drawing/2017/decorative" val="1"/>
                  </a:ext>
                </a:extLst>
              </p:cNvPr>
              <p:cNvSpPr>
                <a:spLocks noChangeArrowheads="1"/>
              </p:cNvSpPr>
              <p:nvPr/>
            </p:nvSpPr>
            <p:spPr bwMode="auto">
              <a:xfrm>
                <a:off x="1709" y="1586"/>
                <a:ext cx="14"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10" name="Rectangle 17">
                <a:extLst>
                  <a:ext uri="{FF2B5EF4-FFF2-40B4-BE49-F238E27FC236}">
                    <a16:creationId xmlns:a16="http://schemas.microsoft.com/office/drawing/2014/main" id="{3C119290-5437-4DD4-88C5-178C4E9A4DEE}"/>
                  </a:ext>
                  <a:ext uri="{C183D7F6-B498-43B3-948B-1728B52AA6E4}">
                    <adec:decorative xmlns:adec="http://schemas.microsoft.com/office/drawing/2017/decorative" val="1"/>
                  </a:ext>
                </a:extLst>
              </p:cNvPr>
              <p:cNvSpPr>
                <a:spLocks noChangeArrowheads="1"/>
              </p:cNvSpPr>
              <p:nvPr/>
            </p:nvSpPr>
            <p:spPr bwMode="auto">
              <a:xfrm>
                <a:off x="1760" y="1359"/>
                <a:ext cx="64"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11" name="Rectangle 18">
                <a:extLst>
                  <a:ext uri="{FF2B5EF4-FFF2-40B4-BE49-F238E27FC236}">
                    <a16:creationId xmlns:a16="http://schemas.microsoft.com/office/drawing/2014/main" id="{292A9ED3-B5D4-4F89-991C-0E0F95A08DEF}"/>
                  </a:ext>
                  <a:ext uri="{C183D7F6-B498-43B3-948B-1728B52AA6E4}">
                    <adec:decorative xmlns:adec="http://schemas.microsoft.com/office/drawing/2017/decorative" val="1"/>
                  </a:ext>
                </a:extLst>
              </p:cNvPr>
              <p:cNvSpPr>
                <a:spLocks noChangeArrowheads="1"/>
              </p:cNvSpPr>
              <p:nvPr/>
            </p:nvSpPr>
            <p:spPr bwMode="auto">
              <a:xfrm>
                <a:off x="1784" y="1586"/>
                <a:ext cx="14"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18" name="Rectangle 19">
                <a:extLst>
                  <a:ext uri="{FF2B5EF4-FFF2-40B4-BE49-F238E27FC236}">
                    <a16:creationId xmlns:a16="http://schemas.microsoft.com/office/drawing/2014/main" id="{7D360280-EE00-456E-AD44-4486652D0036}"/>
                  </a:ext>
                  <a:ext uri="{C183D7F6-B498-43B3-948B-1728B52AA6E4}">
                    <adec:decorative xmlns:adec="http://schemas.microsoft.com/office/drawing/2017/decorative" val="1"/>
                  </a:ext>
                </a:extLst>
              </p:cNvPr>
              <p:cNvSpPr>
                <a:spLocks noChangeArrowheads="1"/>
              </p:cNvSpPr>
              <p:nvPr/>
            </p:nvSpPr>
            <p:spPr bwMode="auto">
              <a:xfrm>
                <a:off x="1835" y="1359"/>
                <a:ext cx="64" cy="259"/>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19" name="Rectangle 20">
                <a:extLst>
                  <a:ext uri="{FF2B5EF4-FFF2-40B4-BE49-F238E27FC236}">
                    <a16:creationId xmlns:a16="http://schemas.microsoft.com/office/drawing/2014/main" id="{F7859FAF-2536-45CC-91AD-CEC58BE65786}"/>
                  </a:ext>
                  <a:ext uri="{C183D7F6-B498-43B3-948B-1728B52AA6E4}">
                    <adec:decorative xmlns:adec="http://schemas.microsoft.com/office/drawing/2017/decorative" val="1"/>
                  </a:ext>
                </a:extLst>
              </p:cNvPr>
              <p:cNvSpPr>
                <a:spLocks noChangeArrowheads="1"/>
              </p:cNvSpPr>
              <p:nvPr/>
            </p:nvSpPr>
            <p:spPr bwMode="auto">
              <a:xfrm>
                <a:off x="1860" y="1586"/>
                <a:ext cx="14" cy="13"/>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20" name="Rectangle 21">
                <a:extLst>
                  <a:ext uri="{FF2B5EF4-FFF2-40B4-BE49-F238E27FC236}">
                    <a16:creationId xmlns:a16="http://schemas.microsoft.com/office/drawing/2014/main" id="{556C0DE7-BE61-45EA-A8C7-A37E8F999CAB}"/>
                  </a:ext>
                  <a:ext uri="{C183D7F6-B498-43B3-948B-1728B52AA6E4}">
                    <adec:decorative xmlns:adec="http://schemas.microsoft.com/office/drawing/2017/decorative" val="1"/>
                  </a:ext>
                </a:extLst>
              </p:cNvPr>
              <p:cNvSpPr>
                <a:spLocks noChangeArrowheads="1"/>
              </p:cNvSpPr>
              <p:nvPr/>
            </p:nvSpPr>
            <p:spPr bwMode="auto">
              <a:xfrm>
                <a:off x="1633" y="1554"/>
                <a:ext cx="15"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21" name="Rectangle 22">
                <a:extLst>
                  <a:ext uri="{FF2B5EF4-FFF2-40B4-BE49-F238E27FC236}">
                    <a16:creationId xmlns:a16="http://schemas.microsoft.com/office/drawing/2014/main" id="{7295EE22-1789-45CB-8477-86F12D4B3126}"/>
                  </a:ext>
                  <a:ext uri="{C183D7F6-B498-43B3-948B-1728B52AA6E4}">
                    <adec:decorative xmlns:adec="http://schemas.microsoft.com/office/drawing/2017/decorative" val="1"/>
                  </a:ext>
                </a:extLst>
              </p:cNvPr>
              <p:cNvSpPr>
                <a:spLocks noChangeArrowheads="1"/>
              </p:cNvSpPr>
              <p:nvPr/>
            </p:nvSpPr>
            <p:spPr bwMode="auto">
              <a:xfrm>
                <a:off x="1709" y="1554"/>
                <a:ext cx="1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22" name="Rectangle 23">
                <a:extLst>
                  <a:ext uri="{FF2B5EF4-FFF2-40B4-BE49-F238E27FC236}">
                    <a16:creationId xmlns:a16="http://schemas.microsoft.com/office/drawing/2014/main" id="{37205877-CE15-4E8F-A5B2-5F8248E651A7}"/>
                  </a:ext>
                  <a:ext uri="{C183D7F6-B498-43B3-948B-1728B52AA6E4}">
                    <adec:decorative xmlns:adec="http://schemas.microsoft.com/office/drawing/2017/decorative" val="1"/>
                  </a:ext>
                </a:extLst>
              </p:cNvPr>
              <p:cNvSpPr>
                <a:spLocks noChangeArrowheads="1"/>
              </p:cNvSpPr>
              <p:nvPr/>
            </p:nvSpPr>
            <p:spPr bwMode="auto">
              <a:xfrm>
                <a:off x="1784" y="1554"/>
                <a:ext cx="1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123" name="Rectangle 24">
                <a:extLst>
                  <a:ext uri="{FF2B5EF4-FFF2-40B4-BE49-F238E27FC236}">
                    <a16:creationId xmlns:a16="http://schemas.microsoft.com/office/drawing/2014/main" id="{EDB8C30D-B6E1-4EB9-B8D2-241028EE0CD4}"/>
                  </a:ext>
                  <a:ext uri="{C183D7F6-B498-43B3-948B-1728B52AA6E4}">
                    <adec:decorative xmlns:adec="http://schemas.microsoft.com/office/drawing/2017/decorative" val="1"/>
                  </a:ext>
                </a:extLst>
              </p:cNvPr>
              <p:cNvSpPr>
                <a:spLocks noChangeArrowheads="1"/>
              </p:cNvSpPr>
              <p:nvPr/>
            </p:nvSpPr>
            <p:spPr bwMode="auto">
              <a:xfrm>
                <a:off x="1860" y="1554"/>
                <a:ext cx="1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grpSp>
        <p:sp>
          <p:nvSpPr>
            <p:cNvPr id="91" name="TextBox 90">
              <a:extLst>
                <a:ext uri="{FF2B5EF4-FFF2-40B4-BE49-F238E27FC236}">
                  <a16:creationId xmlns:a16="http://schemas.microsoft.com/office/drawing/2014/main" id="{CE2E3494-1595-4605-A429-104817AEF138}"/>
                </a:ext>
                <a:ext uri="{C183D7F6-B498-43B3-948B-1728B52AA6E4}">
                  <adec:decorative xmlns:adec="http://schemas.microsoft.com/office/drawing/2017/decorative" val="1"/>
                </a:ext>
              </a:extLst>
            </p:cNvPr>
            <p:cNvSpPr txBox="1"/>
            <p:nvPr/>
          </p:nvSpPr>
          <p:spPr>
            <a:xfrm>
              <a:off x="1010896" y="5068415"/>
              <a:ext cx="930639" cy="461665"/>
            </a:xfrm>
            <a:prstGeom prst="rect">
              <a:avLst/>
            </a:prstGeom>
            <a:noFill/>
          </p:spPr>
          <p:txBody>
            <a:bodyPr wrap="non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a:latin typeface="Segoe UI"/>
                  <a:cs typeface="Segoe UI"/>
                </a:rPr>
                <a:t>Telephony</a:t>
              </a:r>
              <a:br>
                <a:rPr lang="en-CA" sz="1200" b="1">
                  <a:latin typeface="Segoe UI" panose="020B0502040204020203" pitchFamily="34" charset="0"/>
                  <a:cs typeface="Segoe UI" panose="020B0502040204020203" pitchFamily="34" charset="0"/>
                </a:rPr>
              </a:br>
              <a:r>
                <a:rPr lang="en-CA" sz="1200" b="1">
                  <a:latin typeface="Segoe UI"/>
                  <a:cs typeface="Segoe UI"/>
                </a:rPr>
                <a:t>server</a:t>
              </a:r>
              <a:endParaRPr lang="en-US" sz="1200" b="1">
                <a:latin typeface="Segoe UI" panose="020B0502040204020203" pitchFamily="34" charset="0"/>
                <a:cs typeface="Segoe UI" panose="020B0502040204020203" pitchFamily="34" charset="0"/>
              </a:endParaRPr>
            </a:p>
          </p:txBody>
        </p:sp>
      </p:grpSp>
      <p:sp>
        <p:nvSpPr>
          <p:cNvPr id="141" name="TextBox 140">
            <a:extLst>
              <a:ext uri="{FF2B5EF4-FFF2-40B4-BE49-F238E27FC236}">
                <a16:creationId xmlns:a16="http://schemas.microsoft.com/office/drawing/2014/main" id="{A049FF17-1AA8-4BF9-AE3D-2B813B29AC2E}"/>
              </a:ext>
              <a:ext uri="{C183D7F6-B498-43B3-948B-1728B52AA6E4}">
                <adec:decorative xmlns:adec="http://schemas.microsoft.com/office/drawing/2017/decorative" val="1"/>
              </a:ext>
            </a:extLst>
          </p:cNvPr>
          <p:cNvSpPr txBox="1"/>
          <p:nvPr/>
        </p:nvSpPr>
        <p:spPr>
          <a:xfrm>
            <a:off x="3528394" y="3759331"/>
            <a:ext cx="1052148"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Azure</a:t>
            </a:r>
            <a:br>
              <a:rPr lang="en-US" sz="1200" dirty="0">
                <a:latin typeface="Segoe UI" panose="020B0502040204020203" pitchFamily="34" charset="0"/>
                <a:cs typeface="Segoe UI" panose="020B0502040204020203" pitchFamily="34" charset="0"/>
              </a:rPr>
            </a:br>
            <a:r>
              <a:rPr lang="en-US" sz="1200" dirty="0">
                <a:latin typeface="Segoe UI" panose="020B0502040204020203" pitchFamily="34" charset="0"/>
                <a:cs typeface="Segoe UI" panose="020B0502040204020203" pitchFamily="34" charset="0"/>
              </a:rPr>
              <a:t>Blob Storage</a:t>
            </a:r>
          </a:p>
        </p:txBody>
      </p:sp>
      <p:cxnSp>
        <p:nvCxnSpPr>
          <p:cNvPr id="150" name="Connector: Elbow 149">
            <a:extLst>
              <a:ext uri="{FF2B5EF4-FFF2-40B4-BE49-F238E27FC236}">
                <a16:creationId xmlns:a16="http://schemas.microsoft.com/office/drawing/2014/main" id="{1E5AF956-42E9-4A23-9EE8-C3DE2314BA2B}"/>
              </a:ext>
              <a:ext uri="{C183D7F6-B498-43B3-948B-1728B52AA6E4}">
                <adec:decorative xmlns:adec="http://schemas.microsoft.com/office/drawing/2017/decorative" val="1"/>
              </a:ext>
            </a:extLst>
          </p:cNvPr>
          <p:cNvCxnSpPr>
            <a:cxnSpLocks/>
            <a:stCxn id="78" idx="3"/>
            <a:endCxn id="93" idx="0"/>
          </p:cNvCxnSpPr>
          <p:nvPr/>
        </p:nvCxnSpPr>
        <p:spPr>
          <a:xfrm>
            <a:off x="1854014" y="2357637"/>
            <a:ext cx="1165877" cy="1058890"/>
          </a:xfrm>
          <a:prstGeom prst="bentConnector2">
            <a:avLst/>
          </a:prstGeom>
          <a:ln w="12700">
            <a:solidFill>
              <a:schemeClr val="tx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11649588-9A09-4156-8527-D432A8E85EC0}"/>
              </a:ext>
              <a:ext uri="{C183D7F6-B498-43B3-948B-1728B52AA6E4}">
                <adec:decorative xmlns:adec="http://schemas.microsoft.com/office/drawing/2017/decorative" val="1"/>
              </a:ext>
            </a:extLst>
          </p:cNvPr>
          <p:cNvGrpSpPr/>
          <p:nvPr/>
        </p:nvGrpSpPr>
        <p:grpSpPr>
          <a:xfrm>
            <a:off x="4876031" y="1397473"/>
            <a:ext cx="4059090" cy="4885881"/>
            <a:chOff x="5943216" y="1467153"/>
            <a:chExt cx="2681487" cy="2498246"/>
          </a:xfrm>
        </p:grpSpPr>
        <p:sp>
          <p:nvSpPr>
            <p:cNvPr id="7" name="Rectangle: Rounded Corners 6">
              <a:extLst>
                <a:ext uri="{FF2B5EF4-FFF2-40B4-BE49-F238E27FC236}">
                  <a16:creationId xmlns:a16="http://schemas.microsoft.com/office/drawing/2014/main" id="{82752B7C-5231-4BC1-BD7D-E40C4C2E3BE3}"/>
                </a:ext>
                <a:ext uri="{C183D7F6-B498-43B3-948B-1728B52AA6E4}">
                  <adec:decorative xmlns:adec="http://schemas.microsoft.com/office/drawing/2017/decorative" val="1"/>
                </a:ext>
              </a:extLst>
            </p:cNvPr>
            <p:cNvSpPr/>
            <p:nvPr/>
          </p:nvSpPr>
          <p:spPr bwMode="auto">
            <a:xfrm>
              <a:off x="5943216" y="1607547"/>
              <a:ext cx="2681487" cy="2357852"/>
            </a:xfrm>
            <a:prstGeom prst="roundRect">
              <a:avLst>
                <a:gd name="adj" fmla="val 20696"/>
              </a:avLst>
            </a:prstGeom>
            <a:noFill/>
            <a:ln>
              <a:solidFill>
                <a:srgbClr val="0070C0"/>
              </a:solidFill>
              <a:prstDash val="lg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Segoe UI"/>
                <a:ea typeface="Segoe UI" pitchFamily="34" charset="0"/>
                <a:cs typeface="Segoe UI" pitchFamily="34" charset="0"/>
              </a:endParaRPr>
            </a:p>
          </p:txBody>
        </p:sp>
        <p:sp>
          <p:nvSpPr>
            <p:cNvPr id="33" name="TextBox 32">
              <a:extLst>
                <a:ext uri="{FF2B5EF4-FFF2-40B4-BE49-F238E27FC236}">
                  <a16:creationId xmlns:a16="http://schemas.microsoft.com/office/drawing/2014/main" id="{F3858DE0-A737-4AD6-9073-137AF950CE7A}"/>
                </a:ext>
                <a:ext uri="{C183D7F6-B498-43B3-948B-1728B52AA6E4}">
                  <adec:decorative xmlns:adec="http://schemas.microsoft.com/office/drawing/2017/decorative" val="1"/>
                </a:ext>
              </a:extLst>
            </p:cNvPr>
            <p:cNvSpPr txBox="1"/>
            <p:nvPr/>
          </p:nvSpPr>
          <p:spPr>
            <a:xfrm>
              <a:off x="6373851" y="1467153"/>
              <a:ext cx="1863434" cy="157372"/>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latin typeface="Segoe UI"/>
                  <a:cs typeface="Segoe UI"/>
                </a:rPr>
                <a:t>Intelligent transcription</a:t>
              </a:r>
              <a:endParaRPr lang="en-CA" sz="1400" b="1">
                <a:latin typeface="Segoe UI" panose="020B0502040204020203" pitchFamily="34" charset="0"/>
                <a:cs typeface="Segoe UI" panose="020B0502040204020203" pitchFamily="34" charset="0"/>
              </a:endParaRPr>
            </a:p>
          </p:txBody>
        </p:sp>
        <p:pic>
          <p:nvPicPr>
            <p:cNvPr id="126" name="Graphic 125">
              <a:extLst>
                <a:ext uri="{FF2B5EF4-FFF2-40B4-BE49-F238E27FC236}">
                  <a16:creationId xmlns:a16="http://schemas.microsoft.com/office/drawing/2014/main" id="{FC0E42D0-8655-421D-8B5C-EE1544E9505C}"/>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36022" y="2563893"/>
              <a:ext cx="329863" cy="329863"/>
            </a:xfrm>
            <a:prstGeom prst="rect">
              <a:avLst/>
            </a:prstGeom>
          </p:spPr>
        </p:pic>
        <p:sp>
          <p:nvSpPr>
            <p:cNvPr id="127" name="TextBox 126">
              <a:extLst>
                <a:ext uri="{FF2B5EF4-FFF2-40B4-BE49-F238E27FC236}">
                  <a16:creationId xmlns:a16="http://schemas.microsoft.com/office/drawing/2014/main" id="{35315BF0-D09F-442F-86AB-F9A4C5539000}"/>
                </a:ext>
                <a:ext uri="{C183D7F6-B498-43B3-948B-1728B52AA6E4}">
                  <adec:decorative xmlns:adec="http://schemas.microsoft.com/office/drawing/2017/decorative" val="1"/>
                </a:ext>
              </a:extLst>
            </p:cNvPr>
            <p:cNvSpPr txBox="1"/>
            <p:nvPr/>
          </p:nvSpPr>
          <p:spPr>
            <a:xfrm>
              <a:off x="5945366" y="2869397"/>
              <a:ext cx="809913" cy="236058"/>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latin typeface="Segoe UI" panose="020B0502040204020203" pitchFamily="34" charset="0"/>
                  <a:cs typeface="Segoe UI" panose="020B0502040204020203" pitchFamily="34" charset="0"/>
                </a:rPr>
                <a:t>Azure </a:t>
              </a:r>
            </a:p>
            <a:p>
              <a:pPr algn="ctr">
                <a:defRPr/>
              </a:pPr>
              <a:r>
                <a:rPr lang="en-US" sz="1200">
                  <a:latin typeface="Segoe UI"/>
                  <a:cs typeface="Segoe UI"/>
                </a:rPr>
                <a:t>speech to text</a:t>
              </a:r>
              <a:endParaRPr lang="en-CA" sz="1200">
                <a:latin typeface="Segoe UI" panose="020B0502040204020203" pitchFamily="34" charset="0"/>
                <a:cs typeface="Segoe UI" panose="020B0502040204020203" pitchFamily="34" charset="0"/>
              </a:endParaRPr>
            </a:p>
          </p:txBody>
        </p:sp>
        <p:sp>
          <p:nvSpPr>
            <p:cNvPr id="129" name="TextBox 128">
              <a:extLst>
                <a:ext uri="{FF2B5EF4-FFF2-40B4-BE49-F238E27FC236}">
                  <a16:creationId xmlns:a16="http://schemas.microsoft.com/office/drawing/2014/main" id="{63369936-4ABB-41BD-B651-A89C924FE695}"/>
                </a:ext>
                <a:ext uri="{C183D7F6-B498-43B3-948B-1728B52AA6E4}">
                  <adec:decorative xmlns:adec="http://schemas.microsoft.com/office/drawing/2017/decorative" val="1"/>
                </a:ext>
              </a:extLst>
            </p:cNvPr>
            <p:cNvSpPr txBox="1"/>
            <p:nvPr/>
          </p:nvSpPr>
          <p:spPr>
            <a:xfrm>
              <a:off x="7758750" y="3050071"/>
              <a:ext cx="802406" cy="2360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latin typeface="Segoe UI" panose="020B0502040204020203" pitchFamily="34" charset="0"/>
                  <a:cs typeface="Segoe UI" panose="020B0502040204020203" pitchFamily="34" charset="0"/>
                </a:rPr>
                <a:t>Azure OpenAI</a:t>
              </a:r>
              <a:br>
                <a:rPr lang="en-US" sz="1200">
                  <a:latin typeface="Segoe UI" panose="020B0502040204020203" pitchFamily="34" charset="0"/>
                  <a:cs typeface="Segoe UI" panose="020B0502040204020203" pitchFamily="34" charset="0"/>
                </a:rPr>
              </a:br>
              <a:r>
                <a:rPr lang="en-US" sz="1200">
                  <a:latin typeface="Segoe UI" panose="020B0502040204020203" pitchFamily="34" charset="0"/>
                  <a:cs typeface="Segoe UI" panose="020B0502040204020203" pitchFamily="34" charset="0"/>
                </a:rPr>
                <a:t>Service</a:t>
              </a:r>
              <a:endParaRPr lang="en-CA" sz="1200">
                <a:latin typeface="Segoe UI" panose="020B0502040204020203" pitchFamily="34" charset="0"/>
                <a:cs typeface="Segoe UI" panose="020B0502040204020203" pitchFamily="34" charset="0"/>
              </a:endParaRPr>
            </a:p>
          </p:txBody>
        </p:sp>
      </p:grpSp>
      <p:sp>
        <p:nvSpPr>
          <p:cNvPr id="107" name="TextBox 106">
            <a:extLst>
              <a:ext uri="{FF2B5EF4-FFF2-40B4-BE49-F238E27FC236}">
                <a16:creationId xmlns:a16="http://schemas.microsoft.com/office/drawing/2014/main" id="{12BEFA7B-D3D1-42B4-9BC5-CEE84DE9E403}"/>
              </a:ext>
              <a:ext uri="{C183D7F6-B498-43B3-948B-1728B52AA6E4}">
                <adec:decorative xmlns:adec="http://schemas.microsoft.com/office/drawing/2017/decorative" val="1"/>
              </a:ext>
            </a:extLst>
          </p:cNvPr>
          <p:cNvSpPr txBox="1"/>
          <p:nvPr/>
        </p:nvSpPr>
        <p:spPr>
          <a:xfrm>
            <a:off x="10166374" y="2108107"/>
            <a:ext cx="1926590" cy="492443"/>
          </a:xfrm>
          <a:prstGeom prst="rect">
            <a:avLst/>
          </a:prstGeom>
          <a:noFill/>
        </p:spPr>
        <p:txBody>
          <a:bodyPr wrap="square" lIns="91440" tIns="45720" rIns="91440" bIns="45720" rtlCol="0" anchor="t">
            <a:spAutoFit/>
          </a:bodyPr>
          <a:lstStyle/>
          <a:p>
            <a:pPr algn="ctr">
              <a:defRPr/>
            </a:pPr>
            <a:r>
              <a:rPr lang="en-US" sz="1400" b="1" dirty="0">
                <a:latin typeface="Segoe UI"/>
                <a:cs typeface="Segoe UI"/>
              </a:rPr>
              <a:t>Insights in Power BI</a:t>
            </a:r>
            <a:br>
              <a:rPr lang="en-US" sz="1400" b="0" i="0" u="none" strike="noStrike" kern="1200" cap="none" spc="0" normalizeH="0" baseline="0" noProof="0" dirty="0">
                <a:ln>
                  <a:noFill/>
                </a:ln>
                <a:effectLst/>
                <a:uLnTx/>
                <a:uFillTx/>
                <a:latin typeface="Segoe UI Semibold" panose="020B0702040204020203" pitchFamily="34" charset="0"/>
                <a:cs typeface="Segoe UI Semibold" panose="020B0702040204020203" pitchFamily="34" charset="0"/>
              </a:rPr>
            </a:br>
            <a:r>
              <a:rPr lang="en-US" sz="1200" b="1" dirty="0">
                <a:latin typeface="Segoe UI"/>
                <a:cs typeface="Segoe UI"/>
              </a:rPr>
              <a:t>(Near real-time)</a:t>
            </a:r>
            <a:endParaRPr lang="en-CA" sz="1200" b="1" dirty="0">
              <a:latin typeface="Segoe UI"/>
              <a:cs typeface="Segoe UI"/>
            </a:endParaRPr>
          </a:p>
        </p:txBody>
      </p:sp>
      <p:cxnSp>
        <p:nvCxnSpPr>
          <p:cNvPr id="136" name="Connector: Elbow 135">
            <a:extLst>
              <a:ext uri="{FF2B5EF4-FFF2-40B4-BE49-F238E27FC236}">
                <a16:creationId xmlns:a16="http://schemas.microsoft.com/office/drawing/2014/main" id="{F58341B0-012D-4A1B-B916-E9D2FEC87593}"/>
              </a:ext>
              <a:ext uri="{C183D7F6-B498-43B3-948B-1728B52AA6E4}">
                <adec:decorative xmlns:adec="http://schemas.microsoft.com/office/drawing/2017/decorative" val="1"/>
              </a:ext>
            </a:extLst>
          </p:cNvPr>
          <p:cNvCxnSpPr>
            <a:cxnSpLocks/>
            <a:stCxn id="95" idx="2"/>
            <a:endCxn id="91" idx="2"/>
          </p:cNvCxnSpPr>
          <p:nvPr/>
        </p:nvCxnSpPr>
        <p:spPr>
          <a:xfrm rot="5400000" flipH="1" flipV="1">
            <a:off x="1871542" y="3815460"/>
            <a:ext cx="658824" cy="1637876"/>
          </a:xfrm>
          <a:prstGeom prst="bentConnector3">
            <a:avLst>
              <a:gd name="adj1" fmla="val -34698"/>
            </a:avLst>
          </a:prstGeom>
          <a:ln w="12700">
            <a:solidFill>
              <a:schemeClr val="tx1"/>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pic>
        <p:nvPicPr>
          <p:cNvPr id="17" name="Graphic 16">
            <a:extLst>
              <a:ext uri="{FF2B5EF4-FFF2-40B4-BE49-F238E27FC236}">
                <a16:creationId xmlns:a16="http://schemas.microsoft.com/office/drawing/2014/main" id="{A60A7B6E-AB81-4420-BEE1-1C76BC3C0EC4}"/>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26805" y="3359234"/>
            <a:ext cx="497283" cy="497283"/>
          </a:xfrm>
          <a:prstGeom prst="rect">
            <a:avLst/>
          </a:prstGeom>
        </p:spPr>
      </p:pic>
      <p:sp>
        <p:nvSpPr>
          <p:cNvPr id="68" name="TextBox 67">
            <a:extLst>
              <a:ext uri="{FF2B5EF4-FFF2-40B4-BE49-F238E27FC236}">
                <a16:creationId xmlns:a16="http://schemas.microsoft.com/office/drawing/2014/main" id="{A6F0F362-CBAF-416A-B85C-8F6E3533D01B}"/>
              </a:ext>
              <a:ext uri="{C183D7F6-B498-43B3-948B-1728B52AA6E4}">
                <adec:decorative xmlns:adec="http://schemas.microsoft.com/office/drawing/2017/decorative" val="1"/>
              </a:ext>
            </a:extLst>
          </p:cNvPr>
          <p:cNvSpPr txBox="1"/>
          <p:nvPr/>
        </p:nvSpPr>
        <p:spPr>
          <a:xfrm>
            <a:off x="4256950" y="3127189"/>
            <a:ext cx="619080" cy="461665"/>
          </a:xfrm>
          <a:prstGeom prst="rect">
            <a:avLst/>
          </a:prstGeom>
          <a:noFill/>
        </p:spPr>
        <p:txBody>
          <a:bodyPr wrap="non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200" b="1" dirty="0">
                <a:latin typeface="Segoe UI"/>
                <a:cs typeface="Segoe UI"/>
              </a:rPr>
              <a:t>Audio</a:t>
            </a:r>
            <a:br>
              <a:rPr lang="en-CA" sz="1200" b="1" dirty="0">
                <a:latin typeface="Segoe UI" panose="020B0502040204020203" pitchFamily="34" charset="0"/>
                <a:cs typeface="Segoe UI" panose="020B0502040204020203" pitchFamily="34" charset="0"/>
              </a:rPr>
            </a:br>
            <a:r>
              <a:rPr lang="en-CA" sz="1200" b="1" dirty="0">
                <a:latin typeface="Segoe UI"/>
                <a:cs typeface="Segoe UI"/>
              </a:rPr>
              <a:t>files</a:t>
            </a:r>
            <a:endParaRPr lang="en-CA" sz="1200" b="1" dirty="0">
              <a:latin typeface="Segoe UI" panose="020B0502040204020203" pitchFamily="34" charset="0"/>
              <a:cs typeface="Segoe UI" panose="020B0502040204020203" pitchFamily="34" charset="0"/>
            </a:endParaRPr>
          </a:p>
        </p:txBody>
      </p:sp>
      <p:pic>
        <p:nvPicPr>
          <p:cNvPr id="1026" name="Picture 2" descr="Microsoft Power BI Logo et symbole, sens, histoire, PNG, marque">
            <a:extLst>
              <a:ext uri="{FF2B5EF4-FFF2-40B4-BE49-F238E27FC236}">
                <a16:creationId xmlns:a16="http://schemas.microsoft.com/office/drawing/2014/main" id="{2FFB8D02-C89A-FC9E-07F0-804105F0DFE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757977" y="2681878"/>
            <a:ext cx="718363" cy="588047"/>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a:extLst>
              <a:ext uri="{FF2B5EF4-FFF2-40B4-BE49-F238E27FC236}">
                <a16:creationId xmlns:a16="http://schemas.microsoft.com/office/drawing/2014/main" id="{2A1654AA-6D3D-AB69-2C4E-2E2F3ECB43D7}"/>
              </a:ext>
              <a:ext uri="{C183D7F6-B498-43B3-948B-1728B52AA6E4}">
                <adec:decorative xmlns:adec="http://schemas.microsoft.com/office/drawing/2017/decorative" val="1"/>
              </a:ext>
            </a:extLst>
          </p:cNvPr>
          <p:cNvGrpSpPr/>
          <p:nvPr/>
        </p:nvGrpSpPr>
        <p:grpSpPr>
          <a:xfrm>
            <a:off x="10153313" y="1676401"/>
            <a:ext cx="1911801" cy="4606107"/>
            <a:chOff x="7345755" y="2943795"/>
            <a:chExt cx="2354890" cy="4073579"/>
          </a:xfrm>
        </p:grpSpPr>
        <p:sp>
          <p:nvSpPr>
            <p:cNvPr id="15" name="Rectangle: Rounded Corners 14">
              <a:extLst>
                <a:ext uri="{FF2B5EF4-FFF2-40B4-BE49-F238E27FC236}">
                  <a16:creationId xmlns:a16="http://schemas.microsoft.com/office/drawing/2014/main" id="{2BD0FFDE-7455-B293-9205-4253451482C7}"/>
                </a:ext>
                <a:ext uri="{C183D7F6-B498-43B3-948B-1728B52AA6E4}">
                  <adec:decorative xmlns:adec="http://schemas.microsoft.com/office/drawing/2017/decorative" val="1"/>
                </a:ext>
              </a:extLst>
            </p:cNvPr>
            <p:cNvSpPr/>
            <p:nvPr/>
          </p:nvSpPr>
          <p:spPr bwMode="auto">
            <a:xfrm>
              <a:off x="7366939" y="2943795"/>
              <a:ext cx="2290268" cy="4073579"/>
            </a:xfrm>
            <a:prstGeom prst="roundRect">
              <a:avLst>
                <a:gd name="adj" fmla="val 20696"/>
              </a:avLst>
            </a:prstGeom>
            <a:noFill/>
            <a:ln>
              <a:solidFill>
                <a:srgbClr val="0070C0"/>
              </a:solidFill>
              <a:prstDash val="lg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Segoe UI"/>
                <a:ea typeface="Segoe UI" pitchFamily="34" charset="0"/>
                <a:cs typeface="Segoe UI" pitchFamily="34" charset="0"/>
              </a:endParaRPr>
            </a:p>
          </p:txBody>
        </p:sp>
        <p:sp>
          <p:nvSpPr>
            <p:cNvPr id="16" name="Rectangle 15">
              <a:extLst>
                <a:ext uri="{FF2B5EF4-FFF2-40B4-BE49-F238E27FC236}">
                  <a16:creationId xmlns:a16="http://schemas.microsoft.com/office/drawing/2014/main" id="{961E33D3-A4E1-7F1A-6F38-4671724032B0}"/>
                </a:ext>
                <a:ext uri="{C183D7F6-B498-43B3-948B-1728B52AA6E4}">
                  <adec:decorative xmlns:adec="http://schemas.microsoft.com/office/drawing/2017/decorative" val="1"/>
                </a:ext>
              </a:extLst>
            </p:cNvPr>
            <p:cNvSpPr/>
            <p:nvPr/>
          </p:nvSpPr>
          <p:spPr bwMode="auto">
            <a:xfrm>
              <a:off x="7395541" y="6181403"/>
              <a:ext cx="2305104" cy="619534"/>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defRPr/>
              </a:pPr>
              <a:r>
                <a:rPr lang="en-US" sz="1200" dirty="0">
                  <a:solidFill>
                    <a:schemeClr val="tx1"/>
                  </a:solidFill>
                  <a:latin typeface="Segoe UI"/>
                  <a:cs typeface="Segoe UI"/>
                </a:rPr>
                <a:t>Detailed call history,  summaries, reasons for calling</a:t>
              </a:r>
            </a:p>
          </p:txBody>
        </p:sp>
        <p:sp>
          <p:nvSpPr>
            <p:cNvPr id="18" name="TextBox 17">
              <a:extLst>
                <a:ext uri="{FF2B5EF4-FFF2-40B4-BE49-F238E27FC236}">
                  <a16:creationId xmlns:a16="http://schemas.microsoft.com/office/drawing/2014/main" id="{303730A7-EB04-F00A-3C62-69961AC5F99E}"/>
                </a:ext>
                <a:ext uri="{C183D7F6-B498-43B3-948B-1728B52AA6E4}">
                  <adec:decorative xmlns:adec="http://schemas.microsoft.com/office/drawing/2017/decorative" val="1"/>
                </a:ext>
              </a:extLst>
            </p:cNvPr>
            <p:cNvSpPr txBox="1"/>
            <p:nvPr/>
          </p:nvSpPr>
          <p:spPr>
            <a:xfrm>
              <a:off x="7345755" y="5418828"/>
              <a:ext cx="229026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400" b="1">
                  <a:latin typeface="Segoe UI" panose="020B0502040204020203" pitchFamily="34" charset="0"/>
                  <a:cs typeface="Segoe UI" panose="020B0502040204020203" pitchFamily="34" charset="0"/>
                </a:rPr>
                <a:t>CRM</a:t>
              </a:r>
            </a:p>
          </p:txBody>
        </p:sp>
      </p:grpSp>
      <p:grpSp>
        <p:nvGrpSpPr>
          <p:cNvPr id="20" name="Group 19">
            <a:extLst>
              <a:ext uri="{FF2B5EF4-FFF2-40B4-BE49-F238E27FC236}">
                <a16:creationId xmlns:a16="http://schemas.microsoft.com/office/drawing/2014/main" id="{D3B7EBBF-E0B5-48CF-8C5D-DC229575E8E1}"/>
              </a:ext>
              <a:ext uri="{C183D7F6-B498-43B3-948B-1728B52AA6E4}">
                <adec:decorative xmlns:adec="http://schemas.microsoft.com/office/drawing/2017/decorative" val="1"/>
              </a:ext>
            </a:extLst>
          </p:cNvPr>
          <p:cNvGrpSpPr/>
          <p:nvPr/>
        </p:nvGrpSpPr>
        <p:grpSpPr>
          <a:xfrm>
            <a:off x="10851497" y="4759091"/>
            <a:ext cx="542945" cy="599305"/>
            <a:chOff x="7543247" y="3128969"/>
            <a:chExt cx="481522" cy="531505"/>
          </a:xfrm>
        </p:grpSpPr>
        <p:grpSp>
          <p:nvGrpSpPr>
            <p:cNvPr id="21" name="Group 20">
              <a:extLst>
                <a:ext uri="{FF2B5EF4-FFF2-40B4-BE49-F238E27FC236}">
                  <a16:creationId xmlns:a16="http://schemas.microsoft.com/office/drawing/2014/main" id="{A0926C90-51C8-423C-9F51-AFDAE8EEB67A}"/>
                </a:ext>
              </a:extLst>
            </p:cNvPr>
            <p:cNvGrpSpPr/>
            <p:nvPr/>
          </p:nvGrpSpPr>
          <p:grpSpPr>
            <a:xfrm>
              <a:off x="7543247" y="3128969"/>
              <a:ext cx="481522" cy="531505"/>
              <a:chOff x="4791177" y="2725299"/>
              <a:chExt cx="583305" cy="643849"/>
            </a:xfrm>
          </p:grpSpPr>
          <p:grpSp>
            <p:nvGrpSpPr>
              <p:cNvPr id="23" name="Group 22">
                <a:extLst>
                  <a:ext uri="{FF2B5EF4-FFF2-40B4-BE49-F238E27FC236}">
                    <a16:creationId xmlns:a16="http://schemas.microsoft.com/office/drawing/2014/main" id="{65C087F4-AE43-406F-8632-FA9229AE38B7}"/>
                  </a:ext>
                </a:extLst>
              </p:cNvPr>
              <p:cNvGrpSpPr/>
              <p:nvPr/>
            </p:nvGrpSpPr>
            <p:grpSpPr>
              <a:xfrm>
                <a:off x="4869000" y="2981621"/>
                <a:ext cx="505482" cy="387527"/>
                <a:chOff x="4764224" y="2905396"/>
                <a:chExt cx="614227" cy="470896"/>
              </a:xfrm>
            </p:grpSpPr>
            <p:grpSp>
              <p:nvGrpSpPr>
                <p:cNvPr id="28" name="Group 27">
                  <a:extLst>
                    <a:ext uri="{FF2B5EF4-FFF2-40B4-BE49-F238E27FC236}">
                      <a16:creationId xmlns:a16="http://schemas.microsoft.com/office/drawing/2014/main" id="{2C470D61-D652-41DF-A230-9575DA8EE53E}"/>
                    </a:ext>
                  </a:extLst>
                </p:cNvPr>
                <p:cNvGrpSpPr/>
                <p:nvPr/>
              </p:nvGrpSpPr>
              <p:grpSpPr>
                <a:xfrm>
                  <a:off x="4764224" y="2988149"/>
                  <a:ext cx="347088" cy="388143"/>
                  <a:chOff x="1175042" y="1972326"/>
                  <a:chExt cx="147106" cy="164506"/>
                </a:xfrm>
                <a:solidFill>
                  <a:srgbClr val="409AE1"/>
                </a:solidFill>
              </p:grpSpPr>
              <p:sp>
                <p:nvSpPr>
                  <p:cNvPr id="35" name="Freeform 5">
                    <a:extLst>
                      <a:ext uri="{FF2B5EF4-FFF2-40B4-BE49-F238E27FC236}">
                        <a16:creationId xmlns:a16="http://schemas.microsoft.com/office/drawing/2014/main" id="{68FA8A28-170F-40AF-8192-6DE2AB594876}"/>
                      </a:ext>
                      <a:ext uri="{C183D7F6-B498-43B3-948B-1728B52AA6E4}">
                        <adec:decorative xmlns:adec="http://schemas.microsoft.com/office/drawing/2017/decorative" val="1"/>
                      </a:ext>
                    </a:extLst>
                  </p:cNvPr>
                  <p:cNvSpPr>
                    <a:spLocks/>
                  </p:cNvSpPr>
                  <p:nvPr/>
                </p:nvSpPr>
                <p:spPr bwMode="auto">
                  <a:xfrm>
                    <a:off x="1175042" y="2061697"/>
                    <a:ext cx="147106" cy="75135"/>
                  </a:xfrm>
                  <a:custGeom>
                    <a:avLst/>
                    <a:gdLst>
                      <a:gd name="T0" fmla="*/ 117 w 151"/>
                      <a:gd name="T1" fmla="*/ 0 h 77"/>
                      <a:gd name="T2" fmla="*/ 35 w 151"/>
                      <a:gd name="T3" fmla="*/ 0 h 77"/>
                      <a:gd name="T4" fmla="*/ 0 w 151"/>
                      <a:gd name="T5" fmla="*/ 35 h 77"/>
                      <a:gd name="T6" fmla="*/ 0 w 151"/>
                      <a:gd name="T7" fmla="*/ 77 h 77"/>
                      <a:gd name="T8" fmla="*/ 151 w 151"/>
                      <a:gd name="T9" fmla="*/ 77 h 77"/>
                      <a:gd name="T10" fmla="*/ 151 w 151"/>
                      <a:gd name="T11" fmla="*/ 35 h 77"/>
                      <a:gd name="T12" fmla="*/ 117 w 151"/>
                      <a:gd name="T13" fmla="*/ 0 h 77"/>
                    </a:gdLst>
                    <a:ahLst/>
                    <a:cxnLst>
                      <a:cxn ang="0">
                        <a:pos x="T0" y="T1"/>
                      </a:cxn>
                      <a:cxn ang="0">
                        <a:pos x="T2" y="T3"/>
                      </a:cxn>
                      <a:cxn ang="0">
                        <a:pos x="T4" y="T5"/>
                      </a:cxn>
                      <a:cxn ang="0">
                        <a:pos x="T6" y="T7"/>
                      </a:cxn>
                      <a:cxn ang="0">
                        <a:pos x="T8" y="T9"/>
                      </a:cxn>
                      <a:cxn ang="0">
                        <a:pos x="T10" y="T11"/>
                      </a:cxn>
                      <a:cxn ang="0">
                        <a:pos x="T12" y="T13"/>
                      </a:cxn>
                    </a:cxnLst>
                    <a:rect l="0" t="0" r="r" b="b"/>
                    <a:pathLst>
                      <a:path w="151" h="77">
                        <a:moveTo>
                          <a:pt x="117" y="0"/>
                        </a:moveTo>
                        <a:cubicBezTo>
                          <a:pt x="35" y="0"/>
                          <a:pt x="35" y="0"/>
                          <a:pt x="35" y="0"/>
                        </a:cubicBezTo>
                        <a:cubicBezTo>
                          <a:pt x="16" y="0"/>
                          <a:pt x="0" y="16"/>
                          <a:pt x="0" y="35"/>
                        </a:cubicBezTo>
                        <a:cubicBezTo>
                          <a:pt x="0" y="77"/>
                          <a:pt x="0" y="77"/>
                          <a:pt x="0" y="77"/>
                        </a:cubicBezTo>
                        <a:cubicBezTo>
                          <a:pt x="151" y="77"/>
                          <a:pt x="151" y="77"/>
                          <a:pt x="151" y="77"/>
                        </a:cubicBezTo>
                        <a:cubicBezTo>
                          <a:pt x="151" y="35"/>
                          <a:pt x="151" y="35"/>
                          <a:pt x="151" y="35"/>
                        </a:cubicBezTo>
                        <a:cubicBezTo>
                          <a:pt x="151" y="16"/>
                          <a:pt x="136" y="0"/>
                          <a:pt x="117" y="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rgbClr val="1A1A1A"/>
                      </a:solidFill>
                      <a:effectLst/>
                      <a:uLnTx/>
                      <a:uFillTx/>
                      <a:latin typeface="Segoe UI"/>
                      <a:ea typeface="+mn-ea"/>
                      <a:cs typeface="+mn-cs"/>
                    </a:endParaRPr>
                  </a:p>
                </p:txBody>
              </p:sp>
              <p:sp>
                <p:nvSpPr>
                  <p:cNvPr id="36" name="Oval 35">
                    <a:extLst>
                      <a:ext uri="{FF2B5EF4-FFF2-40B4-BE49-F238E27FC236}">
                        <a16:creationId xmlns:a16="http://schemas.microsoft.com/office/drawing/2014/main" id="{CD9A80F0-8F83-4403-8F66-342D357F3C11}"/>
                      </a:ext>
                      <a:ext uri="{C183D7F6-B498-43B3-948B-1728B52AA6E4}">
                        <adec:decorative xmlns:adec="http://schemas.microsoft.com/office/drawing/2017/decorative" val="1"/>
                      </a:ext>
                    </a:extLst>
                  </p:cNvPr>
                  <p:cNvSpPr>
                    <a:spLocks noChangeArrowheads="1"/>
                  </p:cNvSpPr>
                  <p:nvPr/>
                </p:nvSpPr>
                <p:spPr bwMode="auto">
                  <a:xfrm>
                    <a:off x="1212214" y="1972326"/>
                    <a:ext cx="72762" cy="71971"/>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rgbClr val="1A1A1A"/>
                      </a:solidFill>
                      <a:effectLst/>
                      <a:uLnTx/>
                      <a:uFillTx/>
                      <a:latin typeface="Segoe UI"/>
                      <a:ea typeface="+mn-ea"/>
                      <a:cs typeface="+mn-cs"/>
                    </a:endParaRPr>
                  </a:p>
                </p:txBody>
              </p:sp>
            </p:grpSp>
            <p:grpSp>
              <p:nvGrpSpPr>
                <p:cNvPr id="30" name="Group 29">
                  <a:extLst>
                    <a:ext uri="{FF2B5EF4-FFF2-40B4-BE49-F238E27FC236}">
                      <a16:creationId xmlns:a16="http://schemas.microsoft.com/office/drawing/2014/main" id="{7CF51DEF-A1F1-43F1-AF25-2F99400136A2}"/>
                    </a:ext>
                  </a:extLst>
                </p:cNvPr>
                <p:cNvGrpSpPr/>
                <p:nvPr/>
              </p:nvGrpSpPr>
              <p:grpSpPr>
                <a:xfrm>
                  <a:off x="5031363" y="2905396"/>
                  <a:ext cx="347088" cy="388143"/>
                  <a:chOff x="1175042" y="1972326"/>
                  <a:chExt cx="147106" cy="164506"/>
                </a:xfrm>
              </p:grpSpPr>
              <p:sp>
                <p:nvSpPr>
                  <p:cNvPr id="32" name="Freeform 5">
                    <a:extLst>
                      <a:ext uri="{FF2B5EF4-FFF2-40B4-BE49-F238E27FC236}">
                        <a16:creationId xmlns:a16="http://schemas.microsoft.com/office/drawing/2014/main" id="{75FCB293-6D34-45BC-8298-343EB2D0C17D}"/>
                      </a:ext>
                      <a:ext uri="{C183D7F6-B498-43B3-948B-1728B52AA6E4}">
                        <adec:decorative xmlns:adec="http://schemas.microsoft.com/office/drawing/2017/decorative" val="1"/>
                      </a:ext>
                    </a:extLst>
                  </p:cNvPr>
                  <p:cNvSpPr>
                    <a:spLocks/>
                  </p:cNvSpPr>
                  <p:nvPr/>
                </p:nvSpPr>
                <p:spPr bwMode="auto">
                  <a:xfrm>
                    <a:off x="1175042" y="2061697"/>
                    <a:ext cx="147106" cy="75135"/>
                  </a:xfrm>
                  <a:custGeom>
                    <a:avLst/>
                    <a:gdLst>
                      <a:gd name="T0" fmla="*/ 117 w 151"/>
                      <a:gd name="T1" fmla="*/ 0 h 77"/>
                      <a:gd name="T2" fmla="*/ 35 w 151"/>
                      <a:gd name="T3" fmla="*/ 0 h 77"/>
                      <a:gd name="T4" fmla="*/ 0 w 151"/>
                      <a:gd name="T5" fmla="*/ 35 h 77"/>
                      <a:gd name="T6" fmla="*/ 0 w 151"/>
                      <a:gd name="T7" fmla="*/ 77 h 77"/>
                      <a:gd name="T8" fmla="*/ 151 w 151"/>
                      <a:gd name="T9" fmla="*/ 77 h 77"/>
                      <a:gd name="T10" fmla="*/ 151 w 151"/>
                      <a:gd name="T11" fmla="*/ 35 h 77"/>
                      <a:gd name="T12" fmla="*/ 117 w 151"/>
                      <a:gd name="T13" fmla="*/ 0 h 77"/>
                    </a:gdLst>
                    <a:ahLst/>
                    <a:cxnLst>
                      <a:cxn ang="0">
                        <a:pos x="T0" y="T1"/>
                      </a:cxn>
                      <a:cxn ang="0">
                        <a:pos x="T2" y="T3"/>
                      </a:cxn>
                      <a:cxn ang="0">
                        <a:pos x="T4" y="T5"/>
                      </a:cxn>
                      <a:cxn ang="0">
                        <a:pos x="T6" y="T7"/>
                      </a:cxn>
                      <a:cxn ang="0">
                        <a:pos x="T8" y="T9"/>
                      </a:cxn>
                      <a:cxn ang="0">
                        <a:pos x="T10" y="T11"/>
                      </a:cxn>
                      <a:cxn ang="0">
                        <a:pos x="T12" y="T13"/>
                      </a:cxn>
                    </a:cxnLst>
                    <a:rect l="0" t="0" r="r" b="b"/>
                    <a:pathLst>
                      <a:path w="151" h="77">
                        <a:moveTo>
                          <a:pt x="117" y="0"/>
                        </a:moveTo>
                        <a:cubicBezTo>
                          <a:pt x="35" y="0"/>
                          <a:pt x="35" y="0"/>
                          <a:pt x="35" y="0"/>
                        </a:cubicBezTo>
                        <a:cubicBezTo>
                          <a:pt x="16" y="0"/>
                          <a:pt x="0" y="16"/>
                          <a:pt x="0" y="35"/>
                        </a:cubicBezTo>
                        <a:cubicBezTo>
                          <a:pt x="0" y="77"/>
                          <a:pt x="0" y="77"/>
                          <a:pt x="0" y="77"/>
                        </a:cubicBezTo>
                        <a:cubicBezTo>
                          <a:pt x="151" y="77"/>
                          <a:pt x="151" y="77"/>
                          <a:pt x="151" y="77"/>
                        </a:cubicBezTo>
                        <a:cubicBezTo>
                          <a:pt x="151" y="35"/>
                          <a:pt x="151" y="35"/>
                          <a:pt x="151" y="35"/>
                        </a:cubicBezTo>
                        <a:cubicBezTo>
                          <a:pt x="151" y="16"/>
                          <a:pt x="136" y="0"/>
                          <a:pt x="117" y="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rgbClr val="1A1A1A"/>
                      </a:solidFill>
                      <a:effectLst/>
                      <a:uLnTx/>
                      <a:uFillTx/>
                      <a:latin typeface="Segoe UI"/>
                      <a:ea typeface="+mn-ea"/>
                      <a:cs typeface="+mn-cs"/>
                    </a:endParaRPr>
                  </a:p>
                </p:txBody>
              </p:sp>
              <p:sp>
                <p:nvSpPr>
                  <p:cNvPr id="34" name="Oval 33">
                    <a:extLst>
                      <a:ext uri="{FF2B5EF4-FFF2-40B4-BE49-F238E27FC236}">
                        <a16:creationId xmlns:a16="http://schemas.microsoft.com/office/drawing/2014/main" id="{E8779EF9-1BB6-466D-B2A9-33FFC25A6DC5}"/>
                      </a:ext>
                      <a:ext uri="{C183D7F6-B498-43B3-948B-1728B52AA6E4}">
                        <adec:decorative xmlns:adec="http://schemas.microsoft.com/office/drawing/2017/decorative" val="1"/>
                      </a:ext>
                    </a:extLst>
                  </p:cNvPr>
                  <p:cNvSpPr>
                    <a:spLocks noChangeArrowheads="1"/>
                  </p:cNvSpPr>
                  <p:nvPr/>
                </p:nvSpPr>
                <p:spPr bwMode="auto">
                  <a:xfrm>
                    <a:off x="1212214" y="1972326"/>
                    <a:ext cx="72762" cy="71971"/>
                  </a:xfrm>
                  <a:prstGeom prst="ellipse">
                    <a:avLst/>
                  </a:pr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rgbClr val="1A1A1A"/>
                      </a:solidFill>
                      <a:effectLst/>
                      <a:uLnTx/>
                      <a:uFillTx/>
                      <a:latin typeface="Segoe UI"/>
                      <a:ea typeface="+mn-ea"/>
                      <a:cs typeface="+mn-cs"/>
                    </a:endParaRPr>
                  </a:p>
                </p:txBody>
              </p:sp>
            </p:grpSp>
            <p:sp>
              <p:nvSpPr>
                <p:cNvPr id="31" name="Freeform 28">
                  <a:extLst>
                    <a:ext uri="{FF2B5EF4-FFF2-40B4-BE49-F238E27FC236}">
                      <a16:creationId xmlns:a16="http://schemas.microsoft.com/office/drawing/2014/main" id="{10CE31D0-9C90-42A9-A794-6167E865A2B5}"/>
                    </a:ext>
                    <a:ext uri="{C183D7F6-B498-43B3-948B-1728B52AA6E4}">
                      <adec:decorative xmlns:adec="http://schemas.microsoft.com/office/drawing/2017/decorative" val="1"/>
                    </a:ext>
                  </a:extLst>
                </p:cNvPr>
                <p:cNvSpPr>
                  <a:spLocks/>
                </p:cNvSpPr>
                <p:nvPr/>
              </p:nvSpPr>
              <p:spPr bwMode="auto">
                <a:xfrm>
                  <a:off x="5031302" y="3198875"/>
                  <a:ext cx="82025" cy="94508"/>
                </a:xfrm>
                <a:custGeom>
                  <a:avLst/>
                  <a:gdLst>
                    <a:gd name="T0" fmla="*/ 23 w 23"/>
                    <a:gd name="T1" fmla="*/ 22 h 27"/>
                    <a:gd name="T2" fmla="*/ 1 w 23"/>
                    <a:gd name="T3" fmla="*/ 0 h 27"/>
                    <a:gd name="T4" fmla="*/ 0 w 23"/>
                    <a:gd name="T5" fmla="*/ 0 h 27"/>
                    <a:gd name="T6" fmla="*/ 0 w 23"/>
                    <a:gd name="T7" fmla="*/ 27 h 27"/>
                    <a:gd name="T8" fmla="*/ 23 w 23"/>
                    <a:gd name="T9" fmla="*/ 27 h 27"/>
                    <a:gd name="T10" fmla="*/ 23 w 23"/>
                    <a:gd name="T11" fmla="*/ 22 h 27"/>
                  </a:gdLst>
                  <a:ahLst/>
                  <a:cxnLst>
                    <a:cxn ang="0">
                      <a:pos x="T0" y="T1"/>
                    </a:cxn>
                    <a:cxn ang="0">
                      <a:pos x="T2" y="T3"/>
                    </a:cxn>
                    <a:cxn ang="0">
                      <a:pos x="T4" y="T5"/>
                    </a:cxn>
                    <a:cxn ang="0">
                      <a:pos x="T6" y="T7"/>
                    </a:cxn>
                    <a:cxn ang="0">
                      <a:pos x="T8" y="T9"/>
                    </a:cxn>
                    <a:cxn ang="0">
                      <a:pos x="T10" y="T11"/>
                    </a:cxn>
                  </a:cxnLst>
                  <a:rect l="0" t="0" r="r" b="b"/>
                  <a:pathLst>
                    <a:path w="23" h="27">
                      <a:moveTo>
                        <a:pt x="23" y="22"/>
                      </a:moveTo>
                      <a:cubicBezTo>
                        <a:pt x="23" y="10"/>
                        <a:pt x="14" y="0"/>
                        <a:pt x="1" y="0"/>
                      </a:cubicBezTo>
                      <a:cubicBezTo>
                        <a:pt x="1" y="0"/>
                        <a:pt x="0" y="0"/>
                        <a:pt x="0" y="0"/>
                      </a:cubicBezTo>
                      <a:cubicBezTo>
                        <a:pt x="0" y="26"/>
                        <a:pt x="0" y="27"/>
                        <a:pt x="0" y="27"/>
                      </a:cubicBezTo>
                      <a:cubicBezTo>
                        <a:pt x="8" y="27"/>
                        <a:pt x="16" y="27"/>
                        <a:pt x="23" y="27"/>
                      </a:cubicBezTo>
                      <a:cubicBezTo>
                        <a:pt x="23" y="22"/>
                        <a:pt x="23" y="22"/>
                        <a:pt x="23" y="22"/>
                      </a:cubicBezTo>
                      <a:close/>
                    </a:path>
                  </a:pathLst>
                </a:custGeom>
                <a:solidFill>
                  <a:srgbClr val="4CB1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rgbClr val="1A1A1A"/>
                    </a:solidFill>
                    <a:effectLst/>
                    <a:uLnTx/>
                    <a:uFillTx/>
                    <a:latin typeface="Segoe UI"/>
                    <a:ea typeface="+mn-ea"/>
                    <a:cs typeface="+mn-cs"/>
                  </a:endParaRPr>
                </a:p>
              </p:txBody>
            </p:sp>
          </p:grpSp>
          <p:grpSp>
            <p:nvGrpSpPr>
              <p:cNvPr id="24" name="Group 23">
                <a:extLst>
                  <a:ext uri="{FF2B5EF4-FFF2-40B4-BE49-F238E27FC236}">
                    <a16:creationId xmlns:a16="http://schemas.microsoft.com/office/drawing/2014/main" id="{27ACC665-91ED-4235-88D5-907F4A3BFA0E}"/>
                  </a:ext>
                </a:extLst>
              </p:cNvPr>
              <p:cNvGrpSpPr/>
              <p:nvPr/>
            </p:nvGrpSpPr>
            <p:grpSpPr>
              <a:xfrm>
                <a:off x="4791177" y="2725299"/>
                <a:ext cx="324620" cy="292851"/>
                <a:chOff x="4764983" y="2720537"/>
                <a:chExt cx="324620" cy="292851"/>
              </a:xfrm>
            </p:grpSpPr>
            <p:sp>
              <p:nvSpPr>
                <p:cNvPr id="26" name="Rectangle: Rounded Corners 25">
                  <a:extLst>
                    <a:ext uri="{FF2B5EF4-FFF2-40B4-BE49-F238E27FC236}">
                      <a16:creationId xmlns:a16="http://schemas.microsoft.com/office/drawing/2014/main" id="{8711AC26-1C3C-4743-BABD-B6D8EF57AB40}"/>
                    </a:ext>
                    <a:ext uri="{C183D7F6-B498-43B3-948B-1728B52AA6E4}">
                      <adec:decorative xmlns:adec="http://schemas.microsoft.com/office/drawing/2017/decorative" val="1"/>
                    </a:ext>
                  </a:extLst>
                </p:cNvPr>
                <p:cNvSpPr/>
                <p:nvPr/>
              </p:nvSpPr>
              <p:spPr bwMode="auto">
                <a:xfrm>
                  <a:off x="4764983" y="2720537"/>
                  <a:ext cx="324620" cy="238440"/>
                </a:xfrm>
                <a:prstGeom prst="roundRect">
                  <a:avLst>
                    <a:gd name="adj" fmla="val 23959"/>
                  </a:avLst>
                </a:prstGeom>
                <a:solidFill>
                  <a:srgbClr val="4CB1FF"/>
                </a:solidFill>
                <a:ln w="9525" cap="flat" cmpd="sng" algn="ctr">
                  <a:noFill/>
                  <a:prstDash val="solid"/>
                  <a:headEnd type="none" w="med" len="med"/>
                  <a:tailEnd type="none" w="med" len="med"/>
                </a:ln>
                <a:effectLst/>
              </p:spPr>
              <p:txBody>
                <a:bodyPr rot="0" spcFirstLastPara="0" vert="horz" wrap="square" lIns="182880" tIns="146304" rIns="182880" bIns="146304"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27" name="Rectangle 128">
                  <a:extLst>
                    <a:ext uri="{FF2B5EF4-FFF2-40B4-BE49-F238E27FC236}">
                      <a16:creationId xmlns:a16="http://schemas.microsoft.com/office/drawing/2014/main" id="{5E02615B-6D39-4F15-B735-C753411224E5}"/>
                    </a:ext>
                    <a:ext uri="{C183D7F6-B498-43B3-948B-1728B52AA6E4}">
                      <adec:decorative xmlns:adec="http://schemas.microsoft.com/office/drawing/2017/decorative" val="1"/>
                    </a:ext>
                  </a:extLst>
                </p:cNvPr>
                <p:cNvSpPr/>
                <p:nvPr/>
              </p:nvSpPr>
              <p:spPr bwMode="auto">
                <a:xfrm>
                  <a:off x="4978226" y="2902011"/>
                  <a:ext cx="111377" cy="111377"/>
                </a:xfrm>
                <a:custGeom>
                  <a:avLst/>
                  <a:gdLst>
                    <a:gd name="connsiteX0" fmla="*/ 0 w 259812"/>
                    <a:gd name="connsiteY0" fmla="*/ 0 h 259812"/>
                    <a:gd name="connsiteX1" fmla="*/ 259812 w 259812"/>
                    <a:gd name="connsiteY1" fmla="*/ 0 h 259812"/>
                    <a:gd name="connsiteX2" fmla="*/ 259812 w 259812"/>
                    <a:gd name="connsiteY2" fmla="*/ 259812 h 259812"/>
                    <a:gd name="connsiteX3" fmla="*/ 0 w 259812"/>
                    <a:gd name="connsiteY3" fmla="*/ 259812 h 259812"/>
                    <a:gd name="connsiteX4" fmla="*/ 0 w 259812"/>
                    <a:gd name="connsiteY4" fmla="*/ 0 h 259812"/>
                    <a:gd name="connsiteX0" fmla="*/ 0 w 259812"/>
                    <a:gd name="connsiteY0" fmla="*/ 0 h 259812"/>
                    <a:gd name="connsiteX1" fmla="*/ 259812 w 259812"/>
                    <a:gd name="connsiteY1" fmla="*/ 0 h 259812"/>
                    <a:gd name="connsiteX2" fmla="*/ 259812 w 259812"/>
                    <a:gd name="connsiteY2" fmla="*/ 259812 h 259812"/>
                    <a:gd name="connsiteX3" fmla="*/ 0 w 259812"/>
                    <a:gd name="connsiteY3" fmla="*/ 0 h 259812"/>
                  </a:gdLst>
                  <a:ahLst/>
                  <a:cxnLst>
                    <a:cxn ang="0">
                      <a:pos x="connsiteX0" y="connsiteY0"/>
                    </a:cxn>
                    <a:cxn ang="0">
                      <a:pos x="connsiteX1" y="connsiteY1"/>
                    </a:cxn>
                    <a:cxn ang="0">
                      <a:pos x="connsiteX2" y="connsiteY2"/>
                    </a:cxn>
                    <a:cxn ang="0">
                      <a:pos x="connsiteX3" y="connsiteY3"/>
                    </a:cxn>
                  </a:cxnLst>
                  <a:rect l="l" t="t" r="r" b="b"/>
                  <a:pathLst>
                    <a:path w="259812" h="259812">
                      <a:moveTo>
                        <a:pt x="0" y="0"/>
                      </a:moveTo>
                      <a:lnTo>
                        <a:pt x="259812" y="0"/>
                      </a:lnTo>
                      <a:lnTo>
                        <a:pt x="259812" y="259812"/>
                      </a:lnTo>
                      <a:lnTo>
                        <a:pt x="0" y="0"/>
                      </a:lnTo>
                      <a:close/>
                    </a:path>
                  </a:pathLst>
                </a:custGeom>
                <a:solidFill>
                  <a:srgbClr val="00BCF2"/>
                </a:solidFill>
                <a:ln w="9525" cap="flat" cmpd="sng" algn="ctr">
                  <a:noFill/>
                  <a:prstDash val="solid"/>
                  <a:headEnd type="none" w="med" len="med"/>
                  <a:tailEnd type="none" w="med" len="med"/>
                </a:ln>
                <a:effectLst/>
              </p:spPr>
              <p:txBody>
                <a:bodyPr rot="0" spcFirstLastPara="0" vert="horz" wrap="square" lIns="182880" tIns="146304" rIns="182880" bIns="146304"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sp>
            <p:nvSpPr>
              <p:cNvPr id="25" name="Freeform 33">
                <a:extLst>
                  <a:ext uri="{FF2B5EF4-FFF2-40B4-BE49-F238E27FC236}">
                    <a16:creationId xmlns:a16="http://schemas.microsoft.com/office/drawing/2014/main" id="{31E23D57-7879-4E6C-BD24-920EA9C38E51}"/>
                  </a:ext>
                  <a:ext uri="{C183D7F6-B498-43B3-948B-1728B52AA6E4}">
                    <adec:decorative xmlns:adec="http://schemas.microsoft.com/office/drawing/2017/decorative" val="1"/>
                  </a:ext>
                </a:extLst>
              </p:cNvPr>
              <p:cNvSpPr>
                <a:spLocks noEditPoints="1"/>
              </p:cNvSpPr>
              <p:nvPr/>
            </p:nvSpPr>
            <p:spPr bwMode="auto">
              <a:xfrm flipH="1">
                <a:off x="4962794" y="2846627"/>
                <a:ext cx="81022" cy="79928"/>
              </a:xfrm>
              <a:custGeom>
                <a:avLst/>
                <a:gdLst>
                  <a:gd name="T0" fmla="*/ 13 w 41"/>
                  <a:gd name="T1" fmla="*/ 20 h 41"/>
                  <a:gd name="T2" fmla="*/ 28 w 41"/>
                  <a:gd name="T3" fmla="*/ 20 h 41"/>
                  <a:gd name="T4" fmla="*/ 40 w 41"/>
                  <a:gd name="T5" fmla="*/ 17 h 41"/>
                  <a:gd name="T6" fmla="*/ 35 w 41"/>
                  <a:gd name="T7" fmla="*/ 16 h 41"/>
                  <a:gd name="T8" fmla="*/ 34 w 41"/>
                  <a:gd name="T9" fmla="*/ 14 h 41"/>
                  <a:gd name="T10" fmla="*/ 37 w 41"/>
                  <a:gd name="T11" fmla="*/ 8 h 41"/>
                  <a:gd name="T12" fmla="*/ 35 w 41"/>
                  <a:gd name="T13" fmla="*/ 5 h 41"/>
                  <a:gd name="T14" fmla="*/ 29 w 41"/>
                  <a:gd name="T15" fmla="*/ 7 h 41"/>
                  <a:gd name="T16" fmla="*/ 25 w 41"/>
                  <a:gd name="T17" fmla="*/ 6 h 41"/>
                  <a:gd name="T18" fmla="*/ 24 w 41"/>
                  <a:gd name="T19" fmla="*/ 1 h 41"/>
                  <a:gd name="T20" fmla="*/ 20 w 41"/>
                  <a:gd name="T21" fmla="*/ 0 h 41"/>
                  <a:gd name="T22" fmla="*/ 17 w 41"/>
                  <a:gd name="T23" fmla="*/ 4 h 41"/>
                  <a:gd name="T24" fmla="*/ 14 w 41"/>
                  <a:gd name="T25" fmla="*/ 7 h 41"/>
                  <a:gd name="T26" fmla="*/ 9 w 41"/>
                  <a:gd name="T27" fmla="*/ 5 h 41"/>
                  <a:gd name="T28" fmla="*/ 6 w 41"/>
                  <a:gd name="T29" fmla="*/ 7 h 41"/>
                  <a:gd name="T30" fmla="*/ 8 w 41"/>
                  <a:gd name="T31" fmla="*/ 12 h 41"/>
                  <a:gd name="T32" fmla="*/ 8 w 41"/>
                  <a:gd name="T33" fmla="*/ 14 h 41"/>
                  <a:gd name="T34" fmla="*/ 8 w 41"/>
                  <a:gd name="T35" fmla="*/ 16 h 41"/>
                  <a:gd name="T36" fmla="*/ 1 w 41"/>
                  <a:gd name="T37" fmla="*/ 17 h 41"/>
                  <a:gd name="T38" fmla="*/ 0 w 41"/>
                  <a:gd name="T39" fmla="*/ 21 h 41"/>
                  <a:gd name="T40" fmla="*/ 6 w 41"/>
                  <a:gd name="T41" fmla="*/ 23 h 41"/>
                  <a:gd name="T42" fmla="*/ 8 w 41"/>
                  <a:gd name="T43" fmla="*/ 25 h 41"/>
                  <a:gd name="T44" fmla="*/ 8 w 41"/>
                  <a:gd name="T45" fmla="*/ 27 h 41"/>
                  <a:gd name="T46" fmla="*/ 6 w 41"/>
                  <a:gd name="T47" fmla="*/ 32 h 41"/>
                  <a:gd name="T48" fmla="*/ 8 w 41"/>
                  <a:gd name="T49" fmla="*/ 35 h 41"/>
                  <a:gd name="T50" fmla="*/ 12 w 41"/>
                  <a:gd name="T51" fmla="*/ 33 h 41"/>
                  <a:gd name="T52" fmla="*/ 14 w 41"/>
                  <a:gd name="T53" fmla="*/ 33 h 41"/>
                  <a:gd name="T54" fmla="*/ 16 w 41"/>
                  <a:gd name="T55" fmla="*/ 34 h 41"/>
                  <a:gd name="T56" fmla="*/ 19 w 41"/>
                  <a:gd name="T57" fmla="*/ 40 h 41"/>
                  <a:gd name="T58" fmla="*/ 23 w 41"/>
                  <a:gd name="T59" fmla="*/ 41 h 41"/>
                  <a:gd name="T60" fmla="*/ 24 w 41"/>
                  <a:gd name="T61" fmla="*/ 36 h 41"/>
                  <a:gd name="T62" fmla="*/ 26 w 41"/>
                  <a:gd name="T63" fmla="*/ 34 h 41"/>
                  <a:gd name="T64" fmla="*/ 27 w 41"/>
                  <a:gd name="T65" fmla="*/ 33 h 41"/>
                  <a:gd name="T66" fmla="*/ 33 w 41"/>
                  <a:gd name="T67" fmla="*/ 35 h 41"/>
                  <a:gd name="T68" fmla="*/ 37 w 41"/>
                  <a:gd name="T69" fmla="*/ 33 h 41"/>
                  <a:gd name="T70" fmla="*/ 34 w 41"/>
                  <a:gd name="T71" fmla="*/ 29 h 41"/>
                  <a:gd name="T72" fmla="*/ 34 w 41"/>
                  <a:gd name="T73" fmla="*/ 27 h 41"/>
                  <a:gd name="T74" fmla="*/ 35 w 41"/>
                  <a:gd name="T75" fmla="*/ 25 h 41"/>
                  <a:gd name="T76" fmla="*/ 40 w 41"/>
                  <a:gd name="T77" fmla="*/ 23 h 41"/>
                  <a:gd name="T78" fmla="*/ 41 w 41"/>
                  <a:gd name="T79" fmla="*/ 1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1" h="41">
                    <a:moveTo>
                      <a:pt x="21" y="28"/>
                    </a:moveTo>
                    <a:cubicBezTo>
                      <a:pt x="16" y="28"/>
                      <a:pt x="13" y="25"/>
                      <a:pt x="13" y="20"/>
                    </a:cubicBezTo>
                    <a:cubicBezTo>
                      <a:pt x="13" y="16"/>
                      <a:pt x="16" y="13"/>
                      <a:pt x="21" y="13"/>
                    </a:cubicBezTo>
                    <a:cubicBezTo>
                      <a:pt x="25" y="13"/>
                      <a:pt x="28" y="16"/>
                      <a:pt x="28" y="20"/>
                    </a:cubicBezTo>
                    <a:cubicBezTo>
                      <a:pt x="28" y="25"/>
                      <a:pt x="25" y="28"/>
                      <a:pt x="21" y="28"/>
                    </a:cubicBezTo>
                    <a:close/>
                    <a:moveTo>
                      <a:pt x="40" y="17"/>
                    </a:moveTo>
                    <a:cubicBezTo>
                      <a:pt x="37" y="17"/>
                      <a:pt x="37" y="17"/>
                      <a:pt x="37" y="17"/>
                    </a:cubicBezTo>
                    <a:cubicBezTo>
                      <a:pt x="35" y="17"/>
                      <a:pt x="35" y="16"/>
                      <a:pt x="35" y="16"/>
                    </a:cubicBezTo>
                    <a:cubicBezTo>
                      <a:pt x="35" y="16"/>
                      <a:pt x="35" y="16"/>
                      <a:pt x="35" y="16"/>
                    </a:cubicBezTo>
                    <a:cubicBezTo>
                      <a:pt x="35" y="15"/>
                      <a:pt x="34" y="15"/>
                      <a:pt x="34" y="14"/>
                    </a:cubicBezTo>
                    <a:cubicBezTo>
                      <a:pt x="34" y="13"/>
                      <a:pt x="34" y="13"/>
                      <a:pt x="34" y="12"/>
                    </a:cubicBezTo>
                    <a:cubicBezTo>
                      <a:pt x="37" y="8"/>
                      <a:pt x="37" y="8"/>
                      <a:pt x="37" y="8"/>
                    </a:cubicBezTo>
                    <a:cubicBezTo>
                      <a:pt x="37" y="7"/>
                      <a:pt x="37" y="7"/>
                      <a:pt x="37" y="7"/>
                    </a:cubicBezTo>
                    <a:cubicBezTo>
                      <a:pt x="35" y="5"/>
                      <a:pt x="35" y="5"/>
                      <a:pt x="35" y="5"/>
                    </a:cubicBezTo>
                    <a:cubicBezTo>
                      <a:pt x="34" y="4"/>
                      <a:pt x="34" y="4"/>
                      <a:pt x="33" y="5"/>
                    </a:cubicBezTo>
                    <a:cubicBezTo>
                      <a:pt x="29" y="7"/>
                      <a:pt x="29" y="7"/>
                      <a:pt x="29" y="7"/>
                    </a:cubicBezTo>
                    <a:cubicBezTo>
                      <a:pt x="28" y="7"/>
                      <a:pt x="28" y="7"/>
                      <a:pt x="27" y="7"/>
                    </a:cubicBezTo>
                    <a:cubicBezTo>
                      <a:pt x="27" y="7"/>
                      <a:pt x="26" y="7"/>
                      <a:pt x="25" y="6"/>
                    </a:cubicBezTo>
                    <a:cubicBezTo>
                      <a:pt x="25" y="6"/>
                      <a:pt x="24" y="6"/>
                      <a:pt x="24" y="5"/>
                    </a:cubicBezTo>
                    <a:cubicBezTo>
                      <a:pt x="24" y="1"/>
                      <a:pt x="24" y="1"/>
                      <a:pt x="24" y="1"/>
                    </a:cubicBezTo>
                    <a:cubicBezTo>
                      <a:pt x="24" y="0"/>
                      <a:pt x="23" y="0"/>
                      <a:pt x="23" y="0"/>
                    </a:cubicBezTo>
                    <a:cubicBezTo>
                      <a:pt x="20" y="0"/>
                      <a:pt x="20" y="0"/>
                      <a:pt x="20" y="0"/>
                    </a:cubicBezTo>
                    <a:cubicBezTo>
                      <a:pt x="19" y="0"/>
                      <a:pt x="19" y="0"/>
                      <a:pt x="19" y="1"/>
                    </a:cubicBezTo>
                    <a:cubicBezTo>
                      <a:pt x="17" y="4"/>
                      <a:pt x="17" y="4"/>
                      <a:pt x="17" y="4"/>
                    </a:cubicBezTo>
                    <a:cubicBezTo>
                      <a:pt x="17" y="6"/>
                      <a:pt x="17" y="6"/>
                      <a:pt x="16" y="6"/>
                    </a:cubicBezTo>
                    <a:cubicBezTo>
                      <a:pt x="15" y="7"/>
                      <a:pt x="15" y="7"/>
                      <a:pt x="14" y="7"/>
                    </a:cubicBezTo>
                    <a:cubicBezTo>
                      <a:pt x="14" y="7"/>
                      <a:pt x="13" y="7"/>
                      <a:pt x="12" y="7"/>
                    </a:cubicBezTo>
                    <a:cubicBezTo>
                      <a:pt x="9" y="5"/>
                      <a:pt x="9" y="5"/>
                      <a:pt x="9" y="5"/>
                    </a:cubicBezTo>
                    <a:cubicBezTo>
                      <a:pt x="9" y="4"/>
                      <a:pt x="8" y="4"/>
                      <a:pt x="8" y="5"/>
                    </a:cubicBezTo>
                    <a:cubicBezTo>
                      <a:pt x="6" y="7"/>
                      <a:pt x="6" y="7"/>
                      <a:pt x="6" y="7"/>
                    </a:cubicBezTo>
                    <a:cubicBezTo>
                      <a:pt x="4" y="7"/>
                      <a:pt x="4" y="8"/>
                      <a:pt x="6" y="8"/>
                    </a:cubicBezTo>
                    <a:cubicBezTo>
                      <a:pt x="8" y="12"/>
                      <a:pt x="8" y="12"/>
                      <a:pt x="8" y="12"/>
                    </a:cubicBezTo>
                    <a:cubicBezTo>
                      <a:pt x="9" y="13"/>
                      <a:pt x="9" y="13"/>
                      <a:pt x="8" y="14"/>
                    </a:cubicBezTo>
                    <a:cubicBezTo>
                      <a:pt x="8" y="14"/>
                      <a:pt x="8" y="14"/>
                      <a:pt x="8" y="14"/>
                    </a:cubicBezTo>
                    <a:cubicBezTo>
                      <a:pt x="8" y="15"/>
                      <a:pt x="8" y="15"/>
                      <a:pt x="8" y="16"/>
                    </a:cubicBezTo>
                    <a:cubicBezTo>
                      <a:pt x="8" y="16"/>
                      <a:pt x="8" y="16"/>
                      <a:pt x="8" y="16"/>
                    </a:cubicBezTo>
                    <a:cubicBezTo>
                      <a:pt x="7" y="16"/>
                      <a:pt x="7" y="17"/>
                      <a:pt x="6" y="17"/>
                    </a:cubicBezTo>
                    <a:cubicBezTo>
                      <a:pt x="1" y="17"/>
                      <a:pt x="1" y="17"/>
                      <a:pt x="1" y="17"/>
                    </a:cubicBezTo>
                    <a:cubicBezTo>
                      <a:pt x="1" y="18"/>
                      <a:pt x="0" y="18"/>
                      <a:pt x="0" y="19"/>
                    </a:cubicBezTo>
                    <a:cubicBezTo>
                      <a:pt x="0" y="21"/>
                      <a:pt x="0" y="21"/>
                      <a:pt x="0" y="21"/>
                    </a:cubicBezTo>
                    <a:cubicBezTo>
                      <a:pt x="0" y="22"/>
                      <a:pt x="1" y="22"/>
                      <a:pt x="1" y="23"/>
                    </a:cubicBezTo>
                    <a:cubicBezTo>
                      <a:pt x="6" y="23"/>
                      <a:pt x="6" y="23"/>
                      <a:pt x="6" y="23"/>
                    </a:cubicBezTo>
                    <a:cubicBezTo>
                      <a:pt x="7" y="23"/>
                      <a:pt x="7" y="25"/>
                      <a:pt x="8" y="25"/>
                    </a:cubicBezTo>
                    <a:cubicBezTo>
                      <a:pt x="8" y="25"/>
                      <a:pt x="8" y="25"/>
                      <a:pt x="8" y="25"/>
                    </a:cubicBezTo>
                    <a:cubicBezTo>
                      <a:pt x="8" y="26"/>
                      <a:pt x="8" y="26"/>
                      <a:pt x="8" y="27"/>
                    </a:cubicBezTo>
                    <a:cubicBezTo>
                      <a:pt x="8" y="27"/>
                      <a:pt x="8" y="27"/>
                      <a:pt x="8" y="27"/>
                    </a:cubicBezTo>
                    <a:cubicBezTo>
                      <a:pt x="9" y="28"/>
                      <a:pt x="9" y="28"/>
                      <a:pt x="8" y="29"/>
                    </a:cubicBezTo>
                    <a:cubicBezTo>
                      <a:pt x="6" y="32"/>
                      <a:pt x="6" y="32"/>
                      <a:pt x="6" y="32"/>
                    </a:cubicBezTo>
                    <a:cubicBezTo>
                      <a:pt x="4" y="32"/>
                      <a:pt x="4" y="33"/>
                      <a:pt x="6" y="33"/>
                    </a:cubicBezTo>
                    <a:cubicBezTo>
                      <a:pt x="8" y="35"/>
                      <a:pt x="8" y="35"/>
                      <a:pt x="8" y="35"/>
                    </a:cubicBezTo>
                    <a:cubicBezTo>
                      <a:pt x="8" y="36"/>
                      <a:pt x="9" y="36"/>
                      <a:pt x="9" y="35"/>
                    </a:cubicBezTo>
                    <a:cubicBezTo>
                      <a:pt x="12" y="33"/>
                      <a:pt x="12" y="33"/>
                      <a:pt x="12" y="33"/>
                    </a:cubicBezTo>
                    <a:cubicBezTo>
                      <a:pt x="13" y="33"/>
                      <a:pt x="14" y="33"/>
                      <a:pt x="14" y="33"/>
                    </a:cubicBezTo>
                    <a:cubicBezTo>
                      <a:pt x="14" y="33"/>
                      <a:pt x="14" y="33"/>
                      <a:pt x="14" y="33"/>
                    </a:cubicBezTo>
                    <a:cubicBezTo>
                      <a:pt x="15" y="33"/>
                      <a:pt x="15" y="33"/>
                      <a:pt x="16" y="34"/>
                    </a:cubicBezTo>
                    <a:cubicBezTo>
                      <a:pt x="16" y="34"/>
                      <a:pt x="16" y="34"/>
                      <a:pt x="16" y="34"/>
                    </a:cubicBezTo>
                    <a:cubicBezTo>
                      <a:pt x="17" y="34"/>
                      <a:pt x="17" y="34"/>
                      <a:pt x="17" y="35"/>
                    </a:cubicBezTo>
                    <a:cubicBezTo>
                      <a:pt x="19" y="40"/>
                      <a:pt x="19" y="40"/>
                      <a:pt x="19" y="40"/>
                    </a:cubicBezTo>
                    <a:cubicBezTo>
                      <a:pt x="19" y="41"/>
                      <a:pt x="19" y="41"/>
                      <a:pt x="20" y="41"/>
                    </a:cubicBezTo>
                    <a:cubicBezTo>
                      <a:pt x="23" y="41"/>
                      <a:pt x="23" y="41"/>
                      <a:pt x="23" y="41"/>
                    </a:cubicBezTo>
                    <a:cubicBezTo>
                      <a:pt x="23" y="41"/>
                      <a:pt x="24" y="41"/>
                      <a:pt x="24" y="40"/>
                    </a:cubicBezTo>
                    <a:cubicBezTo>
                      <a:pt x="24" y="36"/>
                      <a:pt x="24" y="36"/>
                      <a:pt x="24" y="36"/>
                    </a:cubicBezTo>
                    <a:cubicBezTo>
                      <a:pt x="24" y="34"/>
                      <a:pt x="25" y="34"/>
                      <a:pt x="25" y="34"/>
                    </a:cubicBezTo>
                    <a:cubicBezTo>
                      <a:pt x="26" y="34"/>
                      <a:pt x="26" y="34"/>
                      <a:pt x="26" y="34"/>
                    </a:cubicBezTo>
                    <a:cubicBezTo>
                      <a:pt x="26" y="33"/>
                      <a:pt x="27" y="33"/>
                      <a:pt x="27" y="33"/>
                    </a:cubicBezTo>
                    <a:cubicBezTo>
                      <a:pt x="27" y="33"/>
                      <a:pt x="27" y="33"/>
                      <a:pt x="27" y="33"/>
                    </a:cubicBezTo>
                    <a:cubicBezTo>
                      <a:pt x="28" y="33"/>
                      <a:pt x="28" y="33"/>
                      <a:pt x="29" y="33"/>
                    </a:cubicBezTo>
                    <a:cubicBezTo>
                      <a:pt x="33" y="35"/>
                      <a:pt x="33" y="35"/>
                      <a:pt x="33" y="35"/>
                    </a:cubicBezTo>
                    <a:cubicBezTo>
                      <a:pt x="33" y="36"/>
                      <a:pt x="34" y="36"/>
                      <a:pt x="35" y="35"/>
                    </a:cubicBezTo>
                    <a:cubicBezTo>
                      <a:pt x="37" y="33"/>
                      <a:pt x="37" y="33"/>
                      <a:pt x="37" y="33"/>
                    </a:cubicBezTo>
                    <a:cubicBezTo>
                      <a:pt x="37" y="32"/>
                      <a:pt x="37" y="32"/>
                      <a:pt x="37" y="32"/>
                    </a:cubicBezTo>
                    <a:cubicBezTo>
                      <a:pt x="34" y="29"/>
                      <a:pt x="34" y="29"/>
                      <a:pt x="34" y="29"/>
                    </a:cubicBezTo>
                    <a:cubicBezTo>
                      <a:pt x="34" y="28"/>
                      <a:pt x="34" y="28"/>
                      <a:pt x="34" y="27"/>
                    </a:cubicBezTo>
                    <a:cubicBezTo>
                      <a:pt x="34" y="27"/>
                      <a:pt x="34" y="27"/>
                      <a:pt x="34" y="27"/>
                    </a:cubicBezTo>
                    <a:cubicBezTo>
                      <a:pt x="34" y="26"/>
                      <a:pt x="35" y="26"/>
                      <a:pt x="35" y="25"/>
                    </a:cubicBezTo>
                    <a:cubicBezTo>
                      <a:pt x="35" y="25"/>
                      <a:pt x="35" y="25"/>
                      <a:pt x="35" y="25"/>
                    </a:cubicBezTo>
                    <a:cubicBezTo>
                      <a:pt x="35" y="25"/>
                      <a:pt x="35" y="23"/>
                      <a:pt x="37" y="23"/>
                    </a:cubicBezTo>
                    <a:cubicBezTo>
                      <a:pt x="40" y="23"/>
                      <a:pt x="40" y="23"/>
                      <a:pt x="40" y="23"/>
                    </a:cubicBezTo>
                    <a:cubicBezTo>
                      <a:pt x="41" y="22"/>
                      <a:pt x="41" y="22"/>
                      <a:pt x="41" y="21"/>
                    </a:cubicBezTo>
                    <a:cubicBezTo>
                      <a:pt x="41" y="19"/>
                      <a:pt x="41" y="19"/>
                      <a:pt x="41" y="19"/>
                    </a:cubicBezTo>
                    <a:cubicBezTo>
                      <a:pt x="41" y="18"/>
                      <a:pt x="41" y="18"/>
                      <a:pt x="40" y="1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rgbClr val="1A1A1A"/>
                  </a:solidFill>
                  <a:effectLst/>
                  <a:uLnTx/>
                  <a:uFillTx/>
                  <a:latin typeface="Segoe UI"/>
                  <a:ea typeface="+mn-ea"/>
                  <a:cs typeface="+mn-cs"/>
                </a:endParaRPr>
              </a:p>
            </p:txBody>
          </p:sp>
        </p:grpSp>
        <p:sp>
          <p:nvSpPr>
            <p:cNvPr id="22" name="Freeform 57">
              <a:extLst>
                <a:ext uri="{FF2B5EF4-FFF2-40B4-BE49-F238E27FC236}">
                  <a16:creationId xmlns:a16="http://schemas.microsoft.com/office/drawing/2014/main" id="{7DE2D1B3-82EF-4746-B3C9-00E0E2154EF6}"/>
                </a:ext>
                <a:ext uri="{C183D7F6-B498-43B3-948B-1728B52AA6E4}">
                  <adec:decorative xmlns:adec="http://schemas.microsoft.com/office/drawing/2017/decorative" val="1"/>
                </a:ext>
              </a:extLst>
            </p:cNvPr>
            <p:cNvSpPr>
              <a:spLocks noEditPoints="1"/>
            </p:cNvSpPr>
            <p:nvPr/>
          </p:nvSpPr>
          <p:spPr bwMode="auto">
            <a:xfrm>
              <a:off x="7596187" y="3162302"/>
              <a:ext cx="103187" cy="103186"/>
            </a:xfrm>
            <a:custGeom>
              <a:avLst/>
              <a:gdLst>
                <a:gd name="T0" fmla="*/ 27 w 132"/>
                <a:gd name="T1" fmla="*/ 32 h 132"/>
                <a:gd name="T2" fmla="*/ 27 w 132"/>
                <a:gd name="T3" fmla="*/ 40 h 132"/>
                <a:gd name="T4" fmla="*/ 17 w 132"/>
                <a:gd name="T5" fmla="*/ 50 h 132"/>
                <a:gd name="T6" fmla="*/ 1 w 132"/>
                <a:gd name="T7" fmla="*/ 53 h 132"/>
                <a:gd name="T8" fmla="*/ 3 w 132"/>
                <a:gd name="T9" fmla="*/ 67 h 132"/>
                <a:gd name="T10" fmla="*/ 20 w 132"/>
                <a:gd name="T11" fmla="*/ 75 h 132"/>
                <a:gd name="T12" fmla="*/ 20 w 132"/>
                <a:gd name="T13" fmla="*/ 89 h 132"/>
                <a:gd name="T14" fmla="*/ 11 w 132"/>
                <a:gd name="T15" fmla="*/ 102 h 132"/>
                <a:gd name="T16" fmla="*/ 22 w 132"/>
                <a:gd name="T17" fmla="*/ 111 h 132"/>
                <a:gd name="T18" fmla="*/ 40 w 132"/>
                <a:gd name="T19" fmla="*/ 104 h 132"/>
                <a:gd name="T20" fmla="*/ 49 w 132"/>
                <a:gd name="T21" fmla="*/ 114 h 132"/>
                <a:gd name="T22" fmla="*/ 52 w 132"/>
                <a:gd name="T23" fmla="*/ 131 h 132"/>
                <a:gd name="T24" fmla="*/ 67 w 132"/>
                <a:gd name="T25" fmla="*/ 129 h 132"/>
                <a:gd name="T26" fmla="*/ 75 w 132"/>
                <a:gd name="T27" fmla="*/ 111 h 132"/>
                <a:gd name="T28" fmla="*/ 81 w 132"/>
                <a:gd name="T29" fmla="*/ 110 h 132"/>
                <a:gd name="T30" fmla="*/ 88 w 132"/>
                <a:gd name="T31" fmla="*/ 112 h 132"/>
                <a:gd name="T32" fmla="*/ 102 w 132"/>
                <a:gd name="T33" fmla="*/ 121 h 132"/>
                <a:gd name="T34" fmla="*/ 111 w 132"/>
                <a:gd name="T35" fmla="*/ 110 h 132"/>
                <a:gd name="T36" fmla="*/ 104 w 132"/>
                <a:gd name="T37" fmla="*/ 92 h 132"/>
                <a:gd name="T38" fmla="*/ 107 w 132"/>
                <a:gd name="T39" fmla="*/ 86 h 132"/>
                <a:gd name="T40" fmla="*/ 114 w 132"/>
                <a:gd name="T41" fmla="*/ 82 h 132"/>
                <a:gd name="T42" fmla="*/ 130 w 132"/>
                <a:gd name="T43" fmla="*/ 79 h 132"/>
                <a:gd name="T44" fmla="*/ 128 w 132"/>
                <a:gd name="T45" fmla="*/ 65 h 132"/>
                <a:gd name="T46" fmla="*/ 111 w 132"/>
                <a:gd name="T47" fmla="*/ 57 h 132"/>
                <a:gd name="T48" fmla="*/ 110 w 132"/>
                <a:gd name="T49" fmla="*/ 51 h 132"/>
                <a:gd name="T50" fmla="*/ 112 w 132"/>
                <a:gd name="T51" fmla="*/ 43 h 132"/>
                <a:gd name="T52" fmla="*/ 121 w 132"/>
                <a:gd name="T53" fmla="*/ 30 h 132"/>
                <a:gd name="T54" fmla="*/ 109 w 132"/>
                <a:gd name="T55" fmla="*/ 21 h 132"/>
                <a:gd name="T56" fmla="*/ 91 w 132"/>
                <a:gd name="T57" fmla="*/ 27 h 132"/>
                <a:gd name="T58" fmla="*/ 86 w 132"/>
                <a:gd name="T59" fmla="*/ 25 h 132"/>
                <a:gd name="T60" fmla="*/ 82 w 132"/>
                <a:gd name="T61" fmla="*/ 18 h 132"/>
                <a:gd name="T62" fmla="*/ 79 w 132"/>
                <a:gd name="T63" fmla="*/ 1 h 132"/>
                <a:gd name="T64" fmla="*/ 65 w 132"/>
                <a:gd name="T65" fmla="*/ 3 h 132"/>
                <a:gd name="T66" fmla="*/ 57 w 132"/>
                <a:gd name="T67" fmla="*/ 21 h 132"/>
                <a:gd name="T68" fmla="*/ 51 w 132"/>
                <a:gd name="T69" fmla="*/ 22 h 132"/>
                <a:gd name="T70" fmla="*/ 43 w 132"/>
                <a:gd name="T71" fmla="*/ 20 h 132"/>
                <a:gd name="T72" fmla="*/ 29 w 132"/>
                <a:gd name="T73" fmla="*/ 11 h 132"/>
                <a:gd name="T74" fmla="*/ 21 w 132"/>
                <a:gd name="T75" fmla="*/ 22 h 132"/>
                <a:gd name="T76" fmla="*/ 80 w 132"/>
                <a:gd name="T77" fmla="*/ 85 h 132"/>
                <a:gd name="T78" fmla="*/ 51 w 132"/>
                <a:gd name="T79" fmla="*/ 4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2" h="132">
                  <a:moveTo>
                    <a:pt x="21" y="22"/>
                  </a:moveTo>
                  <a:cubicBezTo>
                    <a:pt x="27" y="32"/>
                    <a:pt x="27" y="32"/>
                    <a:pt x="27" y="32"/>
                  </a:cubicBezTo>
                  <a:cubicBezTo>
                    <a:pt x="29" y="36"/>
                    <a:pt x="29" y="38"/>
                    <a:pt x="27" y="40"/>
                  </a:cubicBezTo>
                  <a:cubicBezTo>
                    <a:pt x="27" y="40"/>
                    <a:pt x="27" y="40"/>
                    <a:pt x="27" y="40"/>
                  </a:cubicBezTo>
                  <a:cubicBezTo>
                    <a:pt x="26" y="42"/>
                    <a:pt x="25" y="44"/>
                    <a:pt x="24" y="46"/>
                  </a:cubicBezTo>
                  <a:cubicBezTo>
                    <a:pt x="23" y="48"/>
                    <a:pt x="21" y="50"/>
                    <a:pt x="17" y="50"/>
                  </a:cubicBezTo>
                  <a:cubicBezTo>
                    <a:pt x="5" y="49"/>
                    <a:pt x="5" y="49"/>
                    <a:pt x="5" y="49"/>
                  </a:cubicBezTo>
                  <a:cubicBezTo>
                    <a:pt x="3" y="49"/>
                    <a:pt x="1" y="51"/>
                    <a:pt x="1" y="53"/>
                  </a:cubicBezTo>
                  <a:cubicBezTo>
                    <a:pt x="0" y="62"/>
                    <a:pt x="0" y="62"/>
                    <a:pt x="0" y="62"/>
                  </a:cubicBezTo>
                  <a:cubicBezTo>
                    <a:pt x="0" y="64"/>
                    <a:pt x="1" y="66"/>
                    <a:pt x="3" y="67"/>
                  </a:cubicBezTo>
                  <a:cubicBezTo>
                    <a:pt x="15" y="69"/>
                    <a:pt x="15" y="69"/>
                    <a:pt x="15" y="69"/>
                  </a:cubicBezTo>
                  <a:cubicBezTo>
                    <a:pt x="18" y="70"/>
                    <a:pt x="20" y="72"/>
                    <a:pt x="20" y="75"/>
                  </a:cubicBezTo>
                  <a:cubicBezTo>
                    <a:pt x="21" y="77"/>
                    <a:pt x="21" y="79"/>
                    <a:pt x="22" y="82"/>
                  </a:cubicBezTo>
                  <a:cubicBezTo>
                    <a:pt x="23" y="84"/>
                    <a:pt x="23" y="86"/>
                    <a:pt x="20" y="89"/>
                  </a:cubicBezTo>
                  <a:cubicBezTo>
                    <a:pt x="11" y="97"/>
                    <a:pt x="11" y="97"/>
                    <a:pt x="11" y="97"/>
                  </a:cubicBezTo>
                  <a:cubicBezTo>
                    <a:pt x="10" y="98"/>
                    <a:pt x="10" y="101"/>
                    <a:pt x="11" y="102"/>
                  </a:cubicBezTo>
                  <a:cubicBezTo>
                    <a:pt x="17" y="110"/>
                    <a:pt x="17" y="110"/>
                    <a:pt x="17" y="110"/>
                  </a:cubicBezTo>
                  <a:cubicBezTo>
                    <a:pt x="18" y="111"/>
                    <a:pt x="20" y="112"/>
                    <a:pt x="22" y="111"/>
                  </a:cubicBezTo>
                  <a:cubicBezTo>
                    <a:pt x="32" y="105"/>
                    <a:pt x="32" y="105"/>
                    <a:pt x="32" y="105"/>
                  </a:cubicBezTo>
                  <a:cubicBezTo>
                    <a:pt x="36" y="102"/>
                    <a:pt x="38" y="103"/>
                    <a:pt x="40" y="104"/>
                  </a:cubicBezTo>
                  <a:cubicBezTo>
                    <a:pt x="42" y="106"/>
                    <a:pt x="44" y="107"/>
                    <a:pt x="45" y="108"/>
                  </a:cubicBezTo>
                  <a:cubicBezTo>
                    <a:pt x="48" y="108"/>
                    <a:pt x="49" y="110"/>
                    <a:pt x="49" y="114"/>
                  </a:cubicBezTo>
                  <a:cubicBezTo>
                    <a:pt x="49" y="126"/>
                    <a:pt x="49" y="126"/>
                    <a:pt x="49" y="126"/>
                  </a:cubicBezTo>
                  <a:cubicBezTo>
                    <a:pt x="49" y="129"/>
                    <a:pt x="51" y="130"/>
                    <a:pt x="52" y="131"/>
                  </a:cubicBezTo>
                  <a:cubicBezTo>
                    <a:pt x="62" y="132"/>
                    <a:pt x="62" y="132"/>
                    <a:pt x="62" y="132"/>
                  </a:cubicBezTo>
                  <a:cubicBezTo>
                    <a:pt x="64" y="132"/>
                    <a:pt x="66" y="131"/>
                    <a:pt x="67" y="129"/>
                  </a:cubicBezTo>
                  <a:cubicBezTo>
                    <a:pt x="69" y="117"/>
                    <a:pt x="69" y="117"/>
                    <a:pt x="69" y="117"/>
                  </a:cubicBezTo>
                  <a:cubicBezTo>
                    <a:pt x="70" y="113"/>
                    <a:pt x="72" y="112"/>
                    <a:pt x="75" y="111"/>
                  </a:cubicBezTo>
                  <a:cubicBezTo>
                    <a:pt x="75" y="111"/>
                    <a:pt x="75" y="111"/>
                    <a:pt x="75" y="111"/>
                  </a:cubicBezTo>
                  <a:cubicBezTo>
                    <a:pt x="77" y="111"/>
                    <a:pt x="79" y="110"/>
                    <a:pt x="81" y="110"/>
                  </a:cubicBezTo>
                  <a:cubicBezTo>
                    <a:pt x="81" y="110"/>
                    <a:pt x="81" y="110"/>
                    <a:pt x="81" y="110"/>
                  </a:cubicBezTo>
                  <a:cubicBezTo>
                    <a:pt x="83" y="109"/>
                    <a:pt x="85" y="109"/>
                    <a:pt x="88" y="112"/>
                  </a:cubicBezTo>
                  <a:cubicBezTo>
                    <a:pt x="97" y="120"/>
                    <a:pt x="97" y="120"/>
                    <a:pt x="97" y="120"/>
                  </a:cubicBezTo>
                  <a:cubicBezTo>
                    <a:pt x="98" y="122"/>
                    <a:pt x="101" y="122"/>
                    <a:pt x="102" y="121"/>
                  </a:cubicBezTo>
                  <a:cubicBezTo>
                    <a:pt x="110" y="115"/>
                    <a:pt x="110" y="115"/>
                    <a:pt x="110" y="115"/>
                  </a:cubicBezTo>
                  <a:cubicBezTo>
                    <a:pt x="111" y="114"/>
                    <a:pt x="112" y="112"/>
                    <a:pt x="111" y="110"/>
                  </a:cubicBezTo>
                  <a:cubicBezTo>
                    <a:pt x="104" y="100"/>
                    <a:pt x="104" y="100"/>
                    <a:pt x="104" y="100"/>
                  </a:cubicBezTo>
                  <a:cubicBezTo>
                    <a:pt x="102" y="96"/>
                    <a:pt x="103" y="94"/>
                    <a:pt x="104" y="92"/>
                  </a:cubicBezTo>
                  <a:cubicBezTo>
                    <a:pt x="104" y="92"/>
                    <a:pt x="104" y="91"/>
                    <a:pt x="104" y="91"/>
                  </a:cubicBezTo>
                  <a:cubicBezTo>
                    <a:pt x="105" y="90"/>
                    <a:pt x="106" y="88"/>
                    <a:pt x="107" y="86"/>
                  </a:cubicBezTo>
                  <a:cubicBezTo>
                    <a:pt x="107" y="86"/>
                    <a:pt x="107" y="86"/>
                    <a:pt x="107" y="86"/>
                  </a:cubicBezTo>
                  <a:cubicBezTo>
                    <a:pt x="108" y="84"/>
                    <a:pt x="110" y="82"/>
                    <a:pt x="114" y="82"/>
                  </a:cubicBezTo>
                  <a:cubicBezTo>
                    <a:pt x="126" y="83"/>
                    <a:pt x="126" y="83"/>
                    <a:pt x="126" y="83"/>
                  </a:cubicBezTo>
                  <a:cubicBezTo>
                    <a:pt x="128" y="83"/>
                    <a:pt x="130" y="81"/>
                    <a:pt x="130" y="79"/>
                  </a:cubicBezTo>
                  <a:cubicBezTo>
                    <a:pt x="132" y="70"/>
                    <a:pt x="132" y="70"/>
                    <a:pt x="132" y="70"/>
                  </a:cubicBezTo>
                  <a:cubicBezTo>
                    <a:pt x="132" y="68"/>
                    <a:pt x="131" y="66"/>
                    <a:pt x="128" y="65"/>
                  </a:cubicBezTo>
                  <a:cubicBezTo>
                    <a:pt x="117" y="63"/>
                    <a:pt x="117" y="63"/>
                    <a:pt x="117" y="63"/>
                  </a:cubicBezTo>
                  <a:cubicBezTo>
                    <a:pt x="113" y="61"/>
                    <a:pt x="112" y="59"/>
                    <a:pt x="111" y="57"/>
                  </a:cubicBezTo>
                  <a:cubicBezTo>
                    <a:pt x="111" y="57"/>
                    <a:pt x="111" y="57"/>
                    <a:pt x="111" y="57"/>
                  </a:cubicBezTo>
                  <a:cubicBezTo>
                    <a:pt x="111" y="55"/>
                    <a:pt x="110" y="53"/>
                    <a:pt x="110" y="51"/>
                  </a:cubicBezTo>
                  <a:cubicBezTo>
                    <a:pt x="110" y="51"/>
                    <a:pt x="110" y="51"/>
                    <a:pt x="110" y="51"/>
                  </a:cubicBezTo>
                  <a:cubicBezTo>
                    <a:pt x="109" y="49"/>
                    <a:pt x="109" y="46"/>
                    <a:pt x="112" y="43"/>
                  </a:cubicBezTo>
                  <a:cubicBezTo>
                    <a:pt x="120" y="35"/>
                    <a:pt x="120" y="35"/>
                    <a:pt x="120" y="35"/>
                  </a:cubicBezTo>
                  <a:cubicBezTo>
                    <a:pt x="122" y="34"/>
                    <a:pt x="122" y="31"/>
                    <a:pt x="121" y="30"/>
                  </a:cubicBezTo>
                  <a:cubicBezTo>
                    <a:pt x="115" y="22"/>
                    <a:pt x="115" y="22"/>
                    <a:pt x="115" y="22"/>
                  </a:cubicBezTo>
                  <a:cubicBezTo>
                    <a:pt x="114" y="21"/>
                    <a:pt x="112" y="20"/>
                    <a:pt x="109" y="21"/>
                  </a:cubicBezTo>
                  <a:cubicBezTo>
                    <a:pt x="100" y="27"/>
                    <a:pt x="100" y="27"/>
                    <a:pt x="100" y="27"/>
                  </a:cubicBezTo>
                  <a:cubicBezTo>
                    <a:pt x="96" y="30"/>
                    <a:pt x="93" y="29"/>
                    <a:pt x="91" y="27"/>
                  </a:cubicBezTo>
                  <a:cubicBezTo>
                    <a:pt x="91" y="27"/>
                    <a:pt x="91" y="27"/>
                    <a:pt x="91" y="27"/>
                  </a:cubicBezTo>
                  <a:cubicBezTo>
                    <a:pt x="90" y="26"/>
                    <a:pt x="88" y="25"/>
                    <a:pt x="86" y="25"/>
                  </a:cubicBezTo>
                  <a:cubicBezTo>
                    <a:pt x="86" y="25"/>
                    <a:pt x="86" y="24"/>
                    <a:pt x="86" y="24"/>
                  </a:cubicBezTo>
                  <a:cubicBezTo>
                    <a:pt x="84" y="23"/>
                    <a:pt x="82" y="22"/>
                    <a:pt x="82" y="18"/>
                  </a:cubicBezTo>
                  <a:cubicBezTo>
                    <a:pt x="82" y="6"/>
                    <a:pt x="82" y="6"/>
                    <a:pt x="82" y="6"/>
                  </a:cubicBezTo>
                  <a:cubicBezTo>
                    <a:pt x="82" y="3"/>
                    <a:pt x="80" y="1"/>
                    <a:pt x="79" y="1"/>
                  </a:cubicBezTo>
                  <a:cubicBezTo>
                    <a:pt x="69" y="0"/>
                    <a:pt x="69" y="0"/>
                    <a:pt x="69" y="0"/>
                  </a:cubicBezTo>
                  <a:cubicBezTo>
                    <a:pt x="68" y="0"/>
                    <a:pt x="66" y="1"/>
                    <a:pt x="65" y="3"/>
                  </a:cubicBezTo>
                  <a:cubicBezTo>
                    <a:pt x="62" y="15"/>
                    <a:pt x="62" y="15"/>
                    <a:pt x="62" y="15"/>
                  </a:cubicBezTo>
                  <a:cubicBezTo>
                    <a:pt x="61" y="19"/>
                    <a:pt x="59" y="20"/>
                    <a:pt x="57" y="21"/>
                  </a:cubicBezTo>
                  <a:cubicBezTo>
                    <a:pt x="57" y="21"/>
                    <a:pt x="57" y="21"/>
                    <a:pt x="57" y="21"/>
                  </a:cubicBezTo>
                  <a:cubicBezTo>
                    <a:pt x="55" y="21"/>
                    <a:pt x="53" y="22"/>
                    <a:pt x="51" y="22"/>
                  </a:cubicBezTo>
                  <a:cubicBezTo>
                    <a:pt x="51" y="22"/>
                    <a:pt x="51" y="22"/>
                    <a:pt x="51" y="22"/>
                  </a:cubicBezTo>
                  <a:cubicBezTo>
                    <a:pt x="48" y="23"/>
                    <a:pt x="46" y="23"/>
                    <a:pt x="43" y="20"/>
                  </a:cubicBezTo>
                  <a:cubicBezTo>
                    <a:pt x="35" y="12"/>
                    <a:pt x="35" y="12"/>
                    <a:pt x="35" y="12"/>
                  </a:cubicBezTo>
                  <a:cubicBezTo>
                    <a:pt x="33" y="10"/>
                    <a:pt x="31" y="10"/>
                    <a:pt x="29" y="11"/>
                  </a:cubicBezTo>
                  <a:cubicBezTo>
                    <a:pt x="22" y="17"/>
                    <a:pt x="22" y="17"/>
                    <a:pt x="22" y="17"/>
                  </a:cubicBezTo>
                  <a:cubicBezTo>
                    <a:pt x="21" y="18"/>
                    <a:pt x="20" y="20"/>
                    <a:pt x="21" y="22"/>
                  </a:cubicBezTo>
                  <a:close/>
                  <a:moveTo>
                    <a:pt x="85" y="51"/>
                  </a:moveTo>
                  <a:cubicBezTo>
                    <a:pt x="93" y="62"/>
                    <a:pt x="91" y="77"/>
                    <a:pt x="80" y="85"/>
                  </a:cubicBezTo>
                  <a:cubicBezTo>
                    <a:pt x="70" y="93"/>
                    <a:pt x="55" y="91"/>
                    <a:pt x="47" y="81"/>
                  </a:cubicBezTo>
                  <a:cubicBezTo>
                    <a:pt x="38" y="70"/>
                    <a:pt x="40" y="55"/>
                    <a:pt x="51" y="47"/>
                  </a:cubicBezTo>
                  <a:cubicBezTo>
                    <a:pt x="62" y="39"/>
                    <a:pt x="77" y="41"/>
                    <a:pt x="85" y="5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rgbClr val="1A1A1A"/>
                </a:solidFill>
                <a:effectLst/>
                <a:uLnTx/>
                <a:uFillTx/>
                <a:latin typeface="Segoe UI"/>
                <a:ea typeface="+mn-ea"/>
                <a:cs typeface="+mn-cs"/>
              </a:endParaRPr>
            </a:p>
          </p:txBody>
        </p:sp>
      </p:grpSp>
      <p:cxnSp>
        <p:nvCxnSpPr>
          <p:cNvPr id="6" name="Straight Arrow Connector 5">
            <a:extLst>
              <a:ext uri="{FF2B5EF4-FFF2-40B4-BE49-F238E27FC236}">
                <a16:creationId xmlns:a16="http://schemas.microsoft.com/office/drawing/2014/main" id="{98888A91-4E99-390A-AD6F-81F3ADC7331C}"/>
              </a:ext>
              <a:ext uri="{C183D7F6-B498-43B3-948B-1728B52AA6E4}">
                <adec:decorative xmlns:adec="http://schemas.microsoft.com/office/drawing/2017/decorative" val="1"/>
              </a:ext>
            </a:extLst>
          </p:cNvPr>
          <p:cNvCxnSpPr>
            <a:cxnSpLocks/>
          </p:cNvCxnSpPr>
          <p:nvPr/>
        </p:nvCxnSpPr>
        <p:spPr>
          <a:xfrm>
            <a:off x="3277373" y="3622024"/>
            <a:ext cx="558132" cy="0"/>
          </a:xfrm>
          <a:prstGeom prst="straightConnector1">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6A60C08-F81D-A30F-A475-112410F112F8}"/>
              </a:ext>
              <a:ext uri="{C183D7F6-B498-43B3-948B-1728B52AA6E4}">
                <adec:decorative xmlns:adec="http://schemas.microsoft.com/office/drawing/2017/decorative" val="1"/>
              </a:ext>
            </a:extLst>
          </p:cNvPr>
          <p:cNvSpPr txBox="1"/>
          <p:nvPr/>
        </p:nvSpPr>
        <p:spPr>
          <a:xfrm>
            <a:off x="3187376" y="3122541"/>
            <a:ext cx="705771" cy="461665"/>
          </a:xfrm>
          <a:prstGeom prst="rect">
            <a:avLst/>
          </a:prstGeom>
          <a:noFill/>
        </p:spPr>
        <p:txBody>
          <a:bodyPr wrap="non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200" b="1" dirty="0">
                <a:latin typeface="Segoe UI"/>
                <a:cs typeface="Segoe UI"/>
              </a:rPr>
              <a:t>File</a:t>
            </a:r>
            <a:br>
              <a:rPr lang="en-CA" sz="1200" b="1" dirty="0">
                <a:latin typeface="Segoe UI" panose="020B0502040204020203" pitchFamily="34" charset="0"/>
                <a:cs typeface="Segoe UI" panose="020B0502040204020203" pitchFamily="34" charset="0"/>
              </a:rPr>
            </a:br>
            <a:r>
              <a:rPr lang="en-CA" sz="1200" b="1" dirty="0">
                <a:latin typeface="Segoe UI"/>
                <a:cs typeface="Segoe UI"/>
              </a:rPr>
              <a:t>upload</a:t>
            </a:r>
            <a:endParaRPr lang="en-CA" sz="1200" b="1" dirty="0">
              <a:latin typeface="Segoe UI" panose="020B0502040204020203" pitchFamily="34" charset="0"/>
              <a:cs typeface="Segoe UI" panose="020B0502040204020203" pitchFamily="34" charset="0"/>
            </a:endParaRPr>
          </a:p>
        </p:txBody>
      </p:sp>
      <p:grpSp>
        <p:nvGrpSpPr>
          <p:cNvPr id="40" name="Group 39" descr="Language">
            <a:extLst>
              <a:ext uri="{FF2B5EF4-FFF2-40B4-BE49-F238E27FC236}">
                <a16:creationId xmlns:a16="http://schemas.microsoft.com/office/drawing/2014/main" id="{D5F6B0AD-9724-4E2D-CC14-D9C16A36AE1B}"/>
              </a:ext>
            </a:extLst>
          </p:cNvPr>
          <p:cNvGrpSpPr>
            <a:grpSpLocks noChangeAspect="1"/>
          </p:cNvGrpSpPr>
          <p:nvPr/>
        </p:nvGrpSpPr>
        <p:grpSpPr>
          <a:xfrm>
            <a:off x="8062930" y="3243284"/>
            <a:ext cx="365759" cy="358628"/>
            <a:chOff x="7203929" y="4575567"/>
            <a:chExt cx="317550" cy="311358"/>
          </a:xfrm>
        </p:grpSpPr>
        <p:sp>
          <p:nvSpPr>
            <p:cNvPr id="41" name="Freeform: Shape 40">
              <a:extLst>
                <a:ext uri="{FF2B5EF4-FFF2-40B4-BE49-F238E27FC236}">
                  <a16:creationId xmlns:a16="http://schemas.microsoft.com/office/drawing/2014/main" id="{0A236FAB-9957-5F2D-F257-F03AE12C1955}"/>
                </a:ext>
              </a:extLst>
            </p:cNvPr>
            <p:cNvSpPr/>
            <p:nvPr/>
          </p:nvSpPr>
          <p:spPr bwMode="auto">
            <a:xfrm>
              <a:off x="7203929" y="4591770"/>
              <a:ext cx="136290" cy="122192"/>
            </a:xfrm>
            <a:custGeom>
              <a:avLst/>
              <a:gdLst>
                <a:gd name="connsiteX0" fmla="*/ 0 w 637408"/>
                <a:gd name="connsiteY0" fmla="*/ 421480 h 526514"/>
                <a:gd name="connsiteX1" fmla="*/ 637408 w 637408"/>
                <a:gd name="connsiteY1" fmla="*/ 421480 h 526514"/>
                <a:gd name="connsiteX2" fmla="*/ 637408 w 637408"/>
                <a:gd name="connsiteY2" fmla="*/ 526514 h 526514"/>
                <a:gd name="connsiteX3" fmla="*/ 0 w 637408"/>
                <a:gd name="connsiteY3" fmla="*/ 526514 h 526514"/>
                <a:gd name="connsiteX4" fmla="*/ 0 w 637408"/>
                <a:gd name="connsiteY4" fmla="*/ 210740 h 526514"/>
                <a:gd name="connsiteX5" fmla="*/ 317130 w 637408"/>
                <a:gd name="connsiteY5" fmla="*/ 210740 h 526514"/>
                <a:gd name="connsiteX6" fmla="*/ 317130 w 637408"/>
                <a:gd name="connsiteY6" fmla="*/ 315774 h 526514"/>
                <a:gd name="connsiteX7" fmla="*/ 0 w 637408"/>
                <a:gd name="connsiteY7" fmla="*/ 315774 h 526514"/>
                <a:gd name="connsiteX8" fmla="*/ 0 w 637408"/>
                <a:gd name="connsiteY8" fmla="*/ 0 h 526514"/>
                <a:gd name="connsiteX9" fmla="*/ 637408 w 637408"/>
                <a:gd name="connsiteY9" fmla="*/ 0 h 526514"/>
                <a:gd name="connsiteX10" fmla="*/ 637408 w 637408"/>
                <a:gd name="connsiteY10" fmla="*/ 105034 h 526514"/>
                <a:gd name="connsiteX11" fmla="*/ 0 w 637408"/>
                <a:gd name="connsiteY11" fmla="*/ 105034 h 52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7408" h="526514">
                  <a:moveTo>
                    <a:pt x="0" y="421480"/>
                  </a:moveTo>
                  <a:lnTo>
                    <a:pt x="637408" y="421480"/>
                  </a:lnTo>
                  <a:lnTo>
                    <a:pt x="637408" y="526514"/>
                  </a:lnTo>
                  <a:lnTo>
                    <a:pt x="0" y="526514"/>
                  </a:lnTo>
                  <a:close/>
                  <a:moveTo>
                    <a:pt x="0" y="210740"/>
                  </a:moveTo>
                  <a:lnTo>
                    <a:pt x="317130" y="210740"/>
                  </a:lnTo>
                  <a:lnTo>
                    <a:pt x="317130" y="315774"/>
                  </a:lnTo>
                  <a:lnTo>
                    <a:pt x="0" y="315774"/>
                  </a:lnTo>
                  <a:close/>
                  <a:moveTo>
                    <a:pt x="0" y="0"/>
                  </a:moveTo>
                  <a:lnTo>
                    <a:pt x="637408" y="0"/>
                  </a:lnTo>
                  <a:lnTo>
                    <a:pt x="637408" y="105034"/>
                  </a:lnTo>
                  <a:lnTo>
                    <a:pt x="0" y="105034"/>
                  </a:lnTo>
                  <a:close/>
                </a:path>
              </a:pathLst>
            </a:custGeom>
            <a:solidFill>
              <a:srgbClr val="50E6FF"/>
            </a:solidFill>
            <a:ln w="9525" cap="flat" cmpd="sng" algn="ctr">
              <a:noFill/>
              <a:prstDash val="solid"/>
              <a:headEnd type="none" w="med" len="med"/>
              <a:tailEnd type="none" w="med" len="med"/>
            </a:ln>
            <a:effectLst/>
          </p:spPr>
          <p:txBody>
            <a:bodyPr rot="0" spcFirstLastPara="0" vertOverflow="overflow" horzOverflow="overflow" vert="horz" wrap="square" lIns="133320" tIns="106656" rIns="133320" bIns="106656" numCol="1" spcCol="0" rtlCol="0" fromWordArt="0" anchor="t" anchorCtr="0" forceAA="0" compatLnSpc="1">
              <a:prstTxWarp prst="textNoShape">
                <a:avLst/>
              </a:prstTxWarp>
              <a:noAutofit/>
            </a:bodyPr>
            <a:lstStyle/>
            <a:p>
              <a:pPr marL="0" marR="0" lvl="0" indent="0" algn="ctr" defTabSz="679773" rtl="0" eaLnBrk="1" fontAlgn="base" latinLnBrk="0" hangingPunct="1">
                <a:lnSpc>
                  <a:spcPct val="100000"/>
                </a:lnSpc>
                <a:spcBef>
                  <a:spcPct val="0"/>
                </a:spcBef>
                <a:spcAft>
                  <a:spcPct val="0"/>
                </a:spcAft>
                <a:buClrTx/>
                <a:buSzTx/>
                <a:buFontTx/>
                <a:buNone/>
                <a:tabLst/>
                <a:defRPr/>
              </a:pPr>
              <a:endParaRPr kumimoji="0" lang="en-US" sz="1458" b="0" i="0" u="none" strike="noStrike" kern="0" cap="none" spc="0"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42" name="Freeform: Shape 41">
              <a:extLst>
                <a:ext uri="{FF2B5EF4-FFF2-40B4-BE49-F238E27FC236}">
                  <a16:creationId xmlns:a16="http://schemas.microsoft.com/office/drawing/2014/main" id="{05FA486E-3380-E9D2-45C4-5BF089B5BED2}"/>
                </a:ext>
              </a:extLst>
            </p:cNvPr>
            <p:cNvSpPr/>
            <p:nvPr/>
          </p:nvSpPr>
          <p:spPr bwMode="auto">
            <a:xfrm>
              <a:off x="7385189" y="4764733"/>
              <a:ext cx="136290" cy="122192"/>
            </a:xfrm>
            <a:custGeom>
              <a:avLst/>
              <a:gdLst>
                <a:gd name="connsiteX0" fmla="*/ 0 w 637408"/>
                <a:gd name="connsiteY0" fmla="*/ 421480 h 526514"/>
                <a:gd name="connsiteX1" fmla="*/ 637408 w 637408"/>
                <a:gd name="connsiteY1" fmla="*/ 421480 h 526514"/>
                <a:gd name="connsiteX2" fmla="*/ 637408 w 637408"/>
                <a:gd name="connsiteY2" fmla="*/ 526514 h 526514"/>
                <a:gd name="connsiteX3" fmla="*/ 0 w 637408"/>
                <a:gd name="connsiteY3" fmla="*/ 526514 h 526514"/>
                <a:gd name="connsiteX4" fmla="*/ 0 w 637408"/>
                <a:gd name="connsiteY4" fmla="*/ 210740 h 526514"/>
                <a:gd name="connsiteX5" fmla="*/ 317130 w 637408"/>
                <a:gd name="connsiteY5" fmla="*/ 210740 h 526514"/>
                <a:gd name="connsiteX6" fmla="*/ 317130 w 637408"/>
                <a:gd name="connsiteY6" fmla="*/ 315774 h 526514"/>
                <a:gd name="connsiteX7" fmla="*/ 0 w 637408"/>
                <a:gd name="connsiteY7" fmla="*/ 315774 h 526514"/>
                <a:gd name="connsiteX8" fmla="*/ 0 w 637408"/>
                <a:gd name="connsiteY8" fmla="*/ 0 h 526514"/>
                <a:gd name="connsiteX9" fmla="*/ 637408 w 637408"/>
                <a:gd name="connsiteY9" fmla="*/ 0 h 526514"/>
                <a:gd name="connsiteX10" fmla="*/ 637408 w 637408"/>
                <a:gd name="connsiteY10" fmla="*/ 105034 h 526514"/>
                <a:gd name="connsiteX11" fmla="*/ 0 w 637408"/>
                <a:gd name="connsiteY11" fmla="*/ 105034 h 52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7408" h="526514">
                  <a:moveTo>
                    <a:pt x="0" y="421480"/>
                  </a:moveTo>
                  <a:lnTo>
                    <a:pt x="637408" y="421480"/>
                  </a:lnTo>
                  <a:lnTo>
                    <a:pt x="637408" y="526514"/>
                  </a:lnTo>
                  <a:lnTo>
                    <a:pt x="0" y="526514"/>
                  </a:lnTo>
                  <a:close/>
                  <a:moveTo>
                    <a:pt x="0" y="210740"/>
                  </a:moveTo>
                  <a:lnTo>
                    <a:pt x="317130" y="210740"/>
                  </a:lnTo>
                  <a:lnTo>
                    <a:pt x="317130" y="315774"/>
                  </a:lnTo>
                  <a:lnTo>
                    <a:pt x="0" y="315774"/>
                  </a:lnTo>
                  <a:close/>
                  <a:moveTo>
                    <a:pt x="0" y="0"/>
                  </a:moveTo>
                  <a:lnTo>
                    <a:pt x="637408" y="0"/>
                  </a:lnTo>
                  <a:lnTo>
                    <a:pt x="637408" y="105034"/>
                  </a:lnTo>
                  <a:lnTo>
                    <a:pt x="0" y="105034"/>
                  </a:lnTo>
                  <a:close/>
                </a:path>
              </a:pathLst>
            </a:custGeom>
            <a:solidFill>
              <a:schemeClr val="accent2"/>
            </a:solidFill>
            <a:ln w="12700" cap="flat" cmpd="sng" algn="ctr">
              <a:noFill/>
              <a:prstDash val="solid"/>
              <a:headEnd type="none" w="med" len="med"/>
              <a:tailEnd type="none" w="med" len="med"/>
            </a:ln>
            <a:effectLst/>
          </p:spPr>
          <p:txBody>
            <a:bodyPr rot="0" spcFirstLastPara="0" vertOverflow="overflow" horzOverflow="overflow" vert="horz" wrap="square" lIns="133320" tIns="106656" rIns="133320" bIns="106656" numCol="1" spcCol="0" rtlCol="0" fromWordArt="0" anchor="t" anchorCtr="0" forceAA="0" compatLnSpc="1">
              <a:prstTxWarp prst="textNoShape">
                <a:avLst/>
              </a:prstTxWarp>
              <a:noAutofit/>
            </a:bodyPr>
            <a:lstStyle/>
            <a:p>
              <a:pPr marL="0" marR="0" lvl="0" indent="0" algn="ctr" defTabSz="679773" rtl="0" eaLnBrk="1" fontAlgn="base" latinLnBrk="0" hangingPunct="1">
                <a:lnSpc>
                  <a:spcPct val="100000"/>
                </a:lnSpc>
                <a:spcBef>
                  <a:spcPct val="0"/>
                </a:spcBef>
                <a:spcAft>
                  <a:spcPct val="0"/>
                </a:spcAft>
                <a:buClrTx/>
                <a:buSzTx/>
                <a:buFontTx/>
                <a:buNone/>
                <a:tabLst/>
                <a:defRPr/>
              </a:pPr>
              <a:endParaRPr kumimoji="0" lang="en-US" sz="1458" b="0" i="0" u="none" strike="noStrike" kern="0" cap="none" spc="0"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43" name="Freeform: Shape 42">
              <a:extLst>
                <a:ext uri="{FF2B5EF4-FFF2-40B4-BE49-F238E27FC236}">
                  <a16:creationId xmlns:a16="http://schemas.microsoft.com/office/drawing/2014/main" id="{30F70A4B-B77B-C2E2-3266-4798C22E2770}"/>
                </a:ext>
              </a:extLst>
            </p:cNvPr>
            <p:cNvSpPr/>
            <p:nvPr/>
          </p:nvSpPr>
          <p:spPr bwMode="auto">
            <a:xfrm rot="18188466">
              <a:off x="7214503" y="4631172"/>
              <a:ext cx="290936" cy="179726"/>
            </a:xfrm>
            <a:custGeom>
              <a:avLst/>
              <a:gdLst>
                <a:gd name="connsiteX0" fmla="*/ 72342 w 509381"/>
                <a:gd name="connsiteY0" fmla="*/ 25018 h 341542"/>
                <a:gd name="connsiteX1" fmla="*/ 67298 w 509381"/>
                <a:gd name="connsiteY1" fmla="*/ 32041 h 341542"/>
                <a:gd name="connsiteX2" fmla="*/ 43259 w 509381"/>
                <a:gd name="connsiteY2" fmla="*/ 173878 h 341542"/>
                <a:gd name="connsiteX3" fmla="*/ 50859 w 509381"/>
                <a:gd name="connsiteY3" fmla="*/ 196938 h 341542"/>
                <a:gd name="connsiteX4" fmla="*/ 79332 w 509381"/>
                <a:gd name="connsiteY4" fmla="*/ 186206 h 341542"/>
                <a:gd name="connsiteX5" fmla="*/ 60605 w 509381"/>
                <a:gd name="connsiteY5" fmla="*/ 275386 h 341542"/>
                <a:gd name="connsiteX6" fmla="*/ 0 w 509381"/>
                <a:gd name="connsiteY6" fmla="*/ 216104 h 341542"/>
                <a:gd name="connsiteX7" fmla="*/ 24323 w 509381"/>
                <a:gd name="connsiteY7" fmla="*/ 206937 h 341542"/>
                <a:gd name="connsiteX8" fmla="*/ 15225 w 509381"/>
                <a:gd name="connsiteY8" fmla="*/ 179331 h 341542"/>
                <a:gd name="connsiteX9" fmla="*/ 42625 w 509381"/>
                <a:gd name="connsiteY9" fmla="*/ 17665 h 341542"/>
                <a:gd name="connsiteX10" fmla="*/ 55313 w 509381"/>
                <a:gd name="connsiteY10" fmla="*/ 0 h 341542"/>
                <a:gd name="connsiteX11" fmla="*/ 463819 w 509381"/>
                <a:gd name="connsiteY11" fmla="*/ 71088 h 341542"/>
                <a:gd name="connsiteX12" fmla="*/ 509381 w 509381"/>
                <a:gd name="connsiteY12" fmla="*/ 142583 h 341542"/>
                <a:gd name="connsiteX13" fmla="*/ 474254 w 509381"/>
                <a:gd name="connsiteY13" fmla="*/ 142583 h 341542"/>
                <a:gd name="connsiteX14" fmla="*/ 471059 w 509381"/>
                <a:gd name="connsiteY14" fmla="*/ 185182 h 341542"/>
                <a:gd name="connsiteX15" fmla="*/ 350884 w 509381"/>
                <a:gd name="connsiteY15" fmla="*/ 341542 h 341542"/>
                <a:gd name="connsiteX16" fmla="*/ 337746 w 509381"/>
                <a:gd name="connsiteY16" fmla="*/ 316191 h 341542"/>
                <a:gd name="connsiteX17" fmla="*/ 446495 w 509381"/>
                <a:gd name="connsiteY17" fmla="*/ 159805 h 341542"/>
                <a:gd name="connsiteX18" fmla="*/ 446962 w 509381"/>
                <a:gd name="connsiteY18" fmla="*/ 142583 h 341542"/>
                <a:gd name="connsiteX19" fmla="*/ 418256 w 509381"/>
                <a:gd name="connsiteY19" fmla="*/ 142583 h 341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09381" h="341542">
                  <a:moveTo>
                    <a:pt x="72342" y="25018"/>
                  </a:moveTo>
                  <a:lnTo>
                    <a:pt x="67298" y="32041"/>
                  </a:lnTo>
                  <a:cubicBezTo>
                    <a:pt x="42761" y="74239"/>
                    <a:pt x="33649" y="124657"/>
                    <a:pt x="43259" y="173878"/>
                  </a:cubicBezTo>
                  <a:lnTo>
                    <a:pt x="50859" y="196938"/>
                  </a:lnTo>
                  <a:lnTo>
                    <a:pt x="79332" y="186206"/>
                  </a:lnTo>
                  <a:lnTo>
                    <a:pt x="60605" y="275386"/>
                  </a:lnTo>
                  <a:lnTo>
                    <a:pt x="0" y="216104"/>
                  </a:lnTo>
                  <a:lnTo>
                    <a:pt x="24323" y="206937"/>
                  </a:lnTo>
                  <a:lnTo>
                    <a:pt x="15225" y="179331"/>
                  </a:lnTo>
                  <a:cubicBezTo>
                    <a:pt x="4271" y="123230"/>
                    <a:pt x="14657" y="65762"/>
                    <a:pt x="42625" y="17665"/>
                  </a:cubicBezTo>
                  <a:lnTo>
                    <a:pt x="55313" y="0"/>
                  </a:lnTo>
                  <a:close/>
                  <a:moveTo>
                    <a:pt x="463819" y="71088"/>
                  </a:moveTo>
                  <a:lnTo>
                    <a:pt x="509381" y="142583"/>
                  </a:lnTo>
                  <a:lnTo>
                    <a:pt x="474254" y="142583"/>
                  </a:lnTo>
                  <a:lnTo>
                    <a:pt x="471059" y="185182"/>
                  </a:lnTo>
                  <a:cubicBezTo>
                    <a:pt x="456630" y="250192"/>
                    <a:pt x="414554" y="308545"/>
                    <a:pt x="350884" y="341542"/>
                  </a:cubicBezTo>
                  <a:lnTo>
                    <a:pt x="337746" y="316191"/>
                  </a:lnTo>
                  <a:cubicBezTo>
                    <a:pt x="399814" y="284026"/>
                    <a:pt x="438492" y="224396"/>
                    <a:pt x="446495" y="159805"/>
                  </a:cubicBezTo>
                  <a:lnTo>
                    <a:pt x="446962" y="142583"/>
                  </a:lnTo>
                  <a:lnTo>
                    <a:pt x="418256" y="142583"/>
                  </a:lnTo>
                  <a:close/>
                </a:path>
              </a:pathLst>
            </a:custGeom>
            <a:solidFill>
              <a:srgbClr val="0078D4"/>
            </a:solidFill>
            <a:ln w="9525" cap="flat" cmpd="sng" algn="ctr">
              <a:noFill/>
              <a:prstDash val="solid"/>
              <a:headEnd type="none" w="med" len="med"/>
              <a:tailEnd type="none" w="med" len="med"/>
            </a:ln>
            <a:effectLst/>
          </p:spPr>
          <p:txBody>
            <a:bodyPr rot="0" spcFirstLastPara="0" vertOverflow="overflow" horzOverflow="overflow" vert="horz" wrap="square" lIns="133320" tIns="106656" rIns="133320" bIns="106656" numCol="1" spcCol="0" rtlCol="0" fromWordArt="0" anchor="t" anchorCtr="0" forceAA="0" compatLnSpc="1">
              <a:prstTxWarp prst="textNoShape">
                <a:avLst/>
              </a:prstTxWarp>
              <a:noAutofit/>
            </a:bodyPr>
            <a:lstStyle/>
            <a:p>
              <a:pPr marL="0" marR="0" lvl="0" indent="0" algn="ctr" defTabSz="679773" rtl="0" eaLnBrk="1" fontAlgn="base" latinLnBrk="0" hangingPunct="1">
                <a:lnSpc>
                  <a:spcPct val="100000"/>
                </a:lnSpc>
                <a:spcBef>
                  <a:spcPct val="0"/>
                </a:spcBef>
                <a:spcAft>
                  <a:spcPct val="0"/>
                </a:spcAft>
                <a:buClrTx/>
                <a:buSzTx/>
                <a:buFontTx/>
                <a:buNone/>
                <a:tabLst/>
                <a:defRPr/>
              </a:pPr>
              <a:endParaRPr kumimoji="0" lang="en-US" sz="1458" b="0" i="0" u="none" strike="noStrike" kern="0" cap="none" spc="0"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sp>
        <p:nvSpPr>
          <p:cNvPr id="45" name="TextBox 44">
            <a:extLst>
              <a:ext uri="{FF2B5EF4-FFF2-40B4-BE49-F238E27FC236}">
                <a16:creationId xmlns:a16="http://schemas.microsoft.com/office/drawing/2014/main" id="{83A30105-813A-FEC9-89FE-138AABA28E82}"/>
              </a:ext>
              <a:ext uri="{C183D7F6-B498-43B3-948B-1728B52AA6E4}">
                <adec:decorative xmlns:adec="http://schemas.microsoft.com/office/drawing/2017/decorative" val="1"/>
              </a:ext>
            </a:extLst>
          </p:cNvPr>
          <p:cNvSpPr txBox="1"/>
          <p:nvPr/>
        </p:nvSpPr>
        <p:spPr>
          <a:xfrm>
            <a:off x="7587488" y="3559748"/>
            <a:ext cx="1270869" cy="46166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Segoe UI"/>
                <a:cs typeface="Segoe UI"/>
              </a:rPr>
              <a:t>Azure AI Language</a:t>
            </a:r>
            <a:endParaRPr lang="en-CA" sz="1200" dirty="0">
              <a:latin typeface="Segoe UI"/>
              <a:cs typeface="Segoe UI"/>
            </a:endParaRPr>
          </a:p>
        </p:txBody>
      </p:sp>
      <p:pic>
        <p:nvPicPr>
          <p:cNvPr id="46" name="Graphic 1">
            <a:extLst>
              <a:ext uri="{FF2B5EF4-FFF2-40B4-BE49-F238E27FC236}">
                <a16:creationId xmlns:a16="http://schemas.microsoft.com/office/drawing/2014/main" id="{4350F788-2D50-9BD3-65DE-1ED50717F7FF}"/>
              </a:ext>
              <a:ext uri="{C183D7F6-B498-43B3-948B-1728B52AA6E4}">
                <adec:decorative xmlns:adec="http://schemas.microsoft.com/office/drawing/2017/decorative" val="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995862" y="4215083"/>
            <a:ext cx="465704" cy="383944"/>
          </a:xfrm>
          <a:prstGeom prst="rect">
            <a:avLst/>
          </a:prstGeom>
        </p:spPr>
      </p:pic>
      <p:sp>
        <p:nvSpPr>
          <p:cNvPr id="48" name="Rectangle: Rounded Corners 47">
            <a:extLst>
              <a:ext uri="{FF2B5EF4-FFF2-40B4-BE49-F238E27FC236}">
                <a16:creationId xmlns:a16="http://schemas.microsoft.com/office/drawing/2014/main" id="{3A72D397-5531-5B66-0849-4F0DF9195376}"/>
              </a:ext>
              <a:ext uri="{C183D7F6-B498-43B3-948B-1728B52AA6E4}">
                <adec:decorative xmlns:adec="http://schemas.microsoft.com/office/drawing/2017/decorative" val="1"/>
              </a:ext>
            </a:extLst>
          </p:cNvPr>
          <p:cNvSpPr/>
          <p:nvPr/>
        </p:nvSpPr>
        <p:spPr bwMode="auto">
          <a:xfrm>
            <a:off x="4959807" y="2973157"/>
            <a:ext cx="1136193" cy="1903201"/>
          </a:xfrm>
          <a:prstGeom prst="roundRect">
            <a:avLst>
              <a:gd name="adj" fmla="val 20696"/>
            </a:avLst>
          </a:prstGeom>
          <a:noFill/>
          <a:ln>
            <a:solidFill>
              <a:srgbClr val="0070C0"/>
            </a:solidFill>
            <a:prstDash val="lg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Segoe UI"/>
              <a:ea typeface="Segoe UI" pitchFamily="34" charset="0"/>
              <a:cs typeface="Segoe UI" pitchFamily="34" charset="0"/>
            </a:endParaRPr>
          </a:p>
        </p:txBody>
      </p:sp>
      <p:cxnSp>
        <p:nvCxnSpPr>
          <p:cNvPr id="52" name="Straight Arrow Connector 51">
            <a:extLst>
              <a:ext uri="{FF2B5EF4-FFF2-40B4-BE49-F238E27FC236}">
                <a16:creationId xmlns:a16="http://schemas.microsoft.com/office/drawing/2014/main" id="{6F748B24-3EFC-4E66-7B01-5B1BA346EDB3}"/>
              </a:ext>
              <a:ext uri="{C183D7F6-B498-43B3-948B-1728B52AA6E4}">
                <adec:decorative xmlns:adec="http://schemas.microsoft.com/office/drawing/2017/decorative" val="1"/>
              </a:ext>
            </a:extLst>
          </p:cNvPr>
          <p:cNvCxnSpPr>
            <a:cxnSpLocks/>
          </p:cNvCxnSpPr>
          <p:nvPr/>
        </p:nvCxnSpPr>
        <p:spPr>
          <a:xfrm>
            <a:off x="6121518" y="3680476"/>
            <a:ext cx="290089" cy="0"/>
          </a:xfrm>
          <a:prstGeom prst="straightConnector1">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245A7BFA-D79B-0730-18E2-9350F2AA60B2}"/>
              </a:ext>
              <a:ext uri="{C183D7F6-B498-43B3-948B-1728B52AA6E4}">
                <adec:decorative xmlns:adec="http://schemas.microsoft.com/office/drawing/2017/decorative" val="1"/>
              </a:ext>
            </a:extLst>
          </p:cNvPr>
          <p:cNvSpPr txBox="1"/>
          <p:nvPr/>
        </p:nvSpPr>
        <p:spPr>
          <a:xfrm>
            <a:off x="5071679" y="2959304"/>
            <a:ext cx="959867" cy="276999"/>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200" b="1" dirty="0">
                <a:latin typeface="Segoe UI"/>
                <a:cs typeface="Segoe UI"/>
              </a:rPr>
              <a:t>Extraction</a:t>
            </a:r>
            <a:endParaRPr lang="en-CA" sz="1200" b="1" dirty="0">
              <a:latin typeface="Segoe UI" panose="020B0502040204020203" pitchFamily="34" charset="0"/>
              <a:cs typeface="Segoe UI" panose="020B0502040204020203" pitchFamily="34" charset="0"/>
            </a:endParaRPr>
          </a:p>
        </p:txBody>
      </p:sp>
      <p:sp>
        <p:nvSpPr>
          <p:cNvPr id="64" name="Rectangle: Rounded Corners 63">
            <a:extLst>
              <a:ext uri="{FF2B5EF4-FFF2-40B4-BE49-F238E27FC236}">
                <a16:creationId xmlns:a16="http://schemas.microsoft.com/office/drawing/2014/main" id="{242AFFD4-2446-408A-BFA3-3C45CE0D23E6}"/>
              </a:ext>
              <a:ext uri="{C183D7F6-B498-43B3-948B-1728B52AA6E4}">
                <adec:decorative xmlns:adec="http://schemas.microsoft.com/office/drawing/2017/decorative" val="1"/>
              </a:ext>
            </a:extLst>
          </p:cNvPr>
          <p:cNvSpPr/>
          <p:nvPr/>
        </p:nvSpPr>
        <p:spPr bwMode="auto">
          <a:xfrm>
            <a:off x="6414029" y="3003337"/>
            <a:ext cx="952840" cy="1873021"/>
          </a:xfrm>
          <a:prstGeom prst="roundRect">
            <a:avLst>
              <a:gd name="adj" fmla="val 20696"/>
            </a:avLst>
          </a:prstGeom>
          <a:noFill/>
          <a:ln>
            <a:solidFill>
              <a:srgbClr val="0070C0"/>
            </a:solidFill>
            <a:prstDash val="lg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Segoe UI"/>
              <a:ea typeface="Segoe UI" pitchFamily="34" charset="0"/>
              <a:cs typeface="Segoe UI" pitchFamily="34" charset="0"/>
            </a:endParaRPr>
          </a:p>
        </p:txBody>
      </p:sp>
      <p:sp>
        <p:nvSpPr>
          <p:cNvPr id="66" name="TextBox 65">
            <a:extLst>
              <a:ext uri="{FF2B5EF4-FFF2-40B4-BE49-F238E27FC236}">
                <a16:creationId xmlns:a16="http://schemas.microsoft.com/office/drawing/2014/main" id="{AC23B111-0F53-D766-57B3-048BE36E4C4C}"/>
              </a:ext>
              <a:ext uri="{C183D7F6-B498-43B3-948B-1728B52AA6E4}">
                <adec:decorative xmlns:adec="http://schemas.microsoft.com/office/drawing/2017/decorative" val="1"/>
              </a:ext>
            </a:extLst>
          </p:cNvPr>
          <p:cNvSpPr txBox="1"/>
          <p:nvPr/>
        </p:nvSpPr>
        <p:spPr>
          <a:xfrm>
            <a:off x="6428385" y="2954772"/>
            <a:ext cx="959867" cy="276999"/>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200" b="1" dirty="0">
                <a:latin typeface="Segoe UI"/>
                <a:cs typeface="Segoe UI"/>
              </a:rPr>
              <a:t>Storage</a:t>
            </a:r>
            <a:endParaRPr lang="en-CA" sz="1200" b="1" dirty="0">
              <a:latin typeface="Segoe UI" panose="020B0502040204020203" pitchFamily="34" charset="0"/>
              <a:cs typeface="Segoe UI" panose="020B0502040204020203" pitchFamily="34" charset="0"/>
            </a:endParaRPr>
          </a:p>
        </p:txBody>
      </p:sp>
      <p:pic>
        <p:nvPicPr>
          <p:cNvPr id="72" name="Graphic 71">
            <a:extLst>
              <a:ext uri="{FF2B5EF4-FFF2-40B4-BE49-F238E27FC236}">
                <a16:creationId xmlns:a16="http://schemas.microsoft.com/office/drawing/2014/main" id="{4259EDE0-85B3-B06A-EDF4-A0A344BF513C}"/>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36658" y="3563695"/>
            <a:ext cx="497283" cy="497283"/>
          </a:xfrm>
          <a:prstGeom prst="rect">
            <a:avLst/>
          </a:prstGeom>
        </p:spPr>
      </p:pic>
      <p:sp>
        <p:nvSpPr>
          <p:cNvPr id="73" name="TextBox 72">
            <a:extLst>
              <a:ext uri="{FF2B5EF4-FFF2-40B4-BE49-F238E27FC236}">
                <a16:creationId xmlns:a16="http://schemas.microsoft.com/office/drawing/2014/main" id="{FADC4BF0-0884-D16F-BFA4-ED5C519B9DD7}"/>
              </a:ext>
              <a:ext uri="{C183D7F6-B498-43B3-948B-1728B52AA6E4}">
                <adec:decorative xmlns:adec="http://schemas.microsoft.com/office/drawing/2017/decorative" val="1"/>
              </a:ext>
            </a:extLst>
          </p:cNvPr>
          <p:cNvSpPr txBox="1"/>
          <p:nvPr/>
        </p:nvSpPr>
        <p:spPr>
          <a:xfrm>
            <a:off x="6354162" y="4044751"/>
            <a:ext cx="1052148"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Azure</a:t>
            </a:r>
            <a:br>
              <a:rPr lang="en-US" sz="1200" dirty="0">
                <a:latin typeface="Segoe UI" panose="020B0502040204020203" pitchFamily="34" charset="0"/>
                <a:cs typeface="Segoe UI" panose="020B0502040204020203" pitchFamily="34" charset="0"/>
              </a:rPr>
            </a:br>
            <a:r>
              <a:rPr lang="en-US" sz="1200" dirty="0">
                <a:latin typeface="Segoe UI" panose="020B0502040204020203" pitchFamily="34" charset="0"/>
                <a:cs typeface="Segoe UI" panose="020B0502040204020203" pitchFamily="34" charset="0"/>
              </a:rPr>
              <a:t>Blob Storage</a:t>
            </a:r>
          </a:p>
        </p:txBody>
      </p:sp>
      <p:sp>
        <p:nvSpPr>
          <p:cNvPr id="74" name="Rectangle: Rounded Corners 73">
            <a:extLst>
              <a:ext uri="{FF2B5EF4-FFF2-40B4-BE49-F238E27FC236}">
                <a16:creationId xmlns:a16="http://schemas.microsoft.com/office/drawing/2014/main" id="{C7BB18EF-5DCA-F086-5EF6-00EF78AB28B8}"/>
              </a:ext>
              <a:ext uri="{C183D7F6-B498-43B3-948B-1728B52AA6E4}">
                <adec:decorative xmlns:adec="http://schemas.microsoft.com/office/drawing/2017/decorative" val="1"/>
              </a:ext>
            </a:extLst>
          </p:cNvPr>
          <p:cNvSpPr/>
          <p:nvPr/>
        </p:nvSpPr>
        <p:spPr bwMode="auto">
          <a:xfrm>
            <a:off x="7662358" y="3003339"/>
            <a:ext cx="1106075" cy="1873021"/>
          </a:xfrm>
          <a:prstGeom prst="roundRect">
            <a:avLst>
              <a:gd name="adj" fmla="val 20696"/>
            </a:avLst>
          </a:prstGeom>
          <a:noFill/>
          <a:ln>
            <a:solidFill>
              <a:srgbClr val="0070C0"/>
            </a:solidFill>
            <a:prstDash val="lg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Segoe UI"/>
              <a:ea typeface="Segoe UI" pitchFamily="34" charset="0"/>
              <a:cs typeface="Segoe UI" pitchFamily="34" charset="0"/>
            </a:endParaRPr>
          </a:p>
        </p:txBody>
      </p:sp>
      <p:sp>
        <p:nvSpPr>
          <p:cNvPr id="76" name="TextBox 75">
            <a:extLst>
              <a:ext uri="{FF2B5EF4-FFF2-40B4-BE49-F238E27FC236}">
                <a16:creationId xmlns:a16="http://schemas.microsoft.com/office/drawing/2014/main" id="{88990F7D-3E3B-7615-BBFC-8FEE3D15B320}"/>
              </a:ext>
              <a:ext uri="{C183D7F6-B498-43B3-948B-1728B52AA6E4}">
                <adec:decorative xmlns:adec="http://schemas.microsoft.com/office/drawing/2017/decorative" val="1"/>
              </a:ext>
            </a:extLst>
          </p:cNvPr>
          <p:cNvSpPr txBox="1"/>
          <p:nvPr/>
        </p:nvSpPr>
        <p:spPr>
          <a:xfrm>
            <a:off x="7718683" y="2969544"/>
            <a:ext cx="101425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200" b="1">
                <a:latin typeface="Segoe UI" panose="020B0502040204020203" pitchFamily="34" charset="0"/>
                <a:cs typeface="Segoe UI" panose="020B0502040204020203" pitchFamily="34" charset="0"/>
              </a:rPr>
              <a:t>Enrichment</a:t>
            </a:r>
          </a:p>
        </p:txBody>
      </p:sp>
      <p:cxnSp>
        <p:nvCxnSpPr>
          <p:cNvPr id="77" name="Straight Arrow Connector 76">
            <a:extLst>
              <a:ext uri="{FF2B5EF4-FFF2-40B4-BE49-F238E27FC236}">
                <a16:creationId xmlns:a16="http://schemas.microsoft.com/office/drawing/2014/main" id="{55C78534-12A6-78DB-1CF6-29846F1E34AD}"/>
              </a:ext>
              <a:ext uri="{C183D7F6-B498-43B3-948B-1728B52AA6E4}">
                <adec:decorative xmlns:adec="http://schemas.microsoft.com/office/drawing/2017/decorative" val="1"/>
              </a:ext>
            </a:extLst>
          </p:cNvPr>
          <p:cNvCxnSpPr>
            <a:cxnSpLocks/>
          </p:cNvCxnSpPr>
          <p:nvPr/>
        </p:nvCxnSpPr>
        <p:spPr>
          <a:xfrm>
            <a:off x="8218285" y="3972487"/>
            <a:ext cx="0" cy="289827"/>
          </a:xfrm>
          <a:prstGeom prst="straightConnector1">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12F0B0DD-A387-CCA6-F67E-B3ADA1CBAFC1}"/>
              </a:ext>
              <a:ext uri="{C183D7F6-B498-43B3-948B-1728B52AA6E4}">
                <adec:decorative xmlns:adec="http://schemas.microsoft.com/office/drawing/2017/decorative" val="1"/>
              </a:ext>
            </a:extLst>
          </p:cNvPr>
          <p:cNvCxnSpPr>
            <a:cxnSpLocks/>
          </p:cNvCxnSpPr>
          <p:nvPr/>
        </p:nvCxnSpPr>
        <p:spPr>
          <a:xfrm>
            <a:off x="7375258" y="3678744"/>
            <a:ext cx="292862" cy="1732"/>
          </a:xfrm>
          <a:prstGeom prst="straightConnector1">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2" name="Graphic 1">
            <a:extLst>
              <a:ext uri="{FF2B5EF4-FFF2-40B4-BE49-F238E27FC236}">
                <a16:creationId xmlns:a16="http://schemas.microsoft.com/office/drawing/2014/main" id="{17119120-35BE-691D-0824-8E26227C66AE}"/>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97339" y="3420381"/>
            <a:ext cx="459099" cy="497283"/>
          </a:xfrm>
          <a:prstGeom prst="rect">
            <a:avLst/>
          </a:prstGeom>
        </p:spPr>
      </p:pic>
      <p:sp>
        <p:nvSpPr>
          <p:cNvPr id="11" name="TextBox 10">
            <a:extLst>
              <a:ext uri="{FF2B5EF4-FFF2-40B4-BE49-F238E27FC236}">
                <a16:creationId xmlns:a16="http://schemas.microsoft.com/office/drawing/2014/main" id="{6A8F17BE-E401-BBF7-E4BD-3F9E5ED3D116}"/>
              </a:ext>
              <a:ext uri="{C183D7F6-B498-43B3-948B-1728B52AA6E4}">
                <adec:decorative xmlns:adec="http://schemas.microsoft.com/office/drawing/2017/decorative" val="1"/>
              </a:ext>
            </a:extLst>
          </p:cNvPr>
          <p:cNvSpPr txBox="1"/>
          <p:nvPr/>
        </p:nvSpPr>
        <p:spPr>
          <a:xfrm>
            <a:off x="8991470" y="3864954"/>
            <a:ext cx="1052148"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latin typeface="Segoe UI" panose="020B0502040204020203" pitchFamily="34" charset="0"/>
                <a:cs typeface="Segoe UI" panose="020B0502040204020203" pitchFamily="34" charset="0"/>
              </a:rPr>
              <a:t>Azure</a:t>
            </a:r>
            <a:br>
              <a:rPr lang="en-US" sz="1200">
                <a:latin typeface="Segoe UI" panose="020B0502040204020203" pitchFamily="34" charset="0"/>
                <a:cs typeface="Segoe UI" panose="020B0502040204020203" pitchFamily="34" charset="0"/>
              </a:rPr>
            </a:br>
            <a:r>
              <a:rPr lang="en-US" sz="1200">
                <a:latin typeface="Segoe UI" panose="020B0502040204020203" pitchFamily="34" charset="0"/>
                <a:cs typeface="Segoe UI" panose="020B0502040204020203" pitchFamily="34" charset="0"/>
              </a:rPr>
              <a:t>Blob Storage</a:t>
            </a:r>
          </a:p>
        </p:txBody>
      </p:sp>
      <p:cxnSp>
        <p:nvCxnSpPr>
          <p:cNvPr id="37" name="Straight Arrow Connector 36">
            <a:extLst>
              <a:ext uri="{FF2B5EF4-FFF2-40B4-BE49-F238E27FC236}">
                <a16:creationId xmlns:a16="http://schemas.microsoft.com/office/drawing/2014/main" id="{DA3864EA-E710-C927-D06C-2B4E8B5B3568}"/>
              </a:ext>
              <a:ext uri="{C183D7F6-B498-43B3-948B-1728B52AA6E4}">
                <adec:decorative xmlns:adec="http://schemas.microsoft.com/office/drawing/2017/decorative" val="1"/>
              </a:ext>
            </a:extLst>
          </p:cNvPr>
          <p:cNvCxnSpPr>
            <a:cxnSpLocks/>
          </p:cNvCxnSpPr>
          <p:nvPr/>
        </p:nvCxnSpPr>
        <p:spPr>
          <a:xfrm>
            <a:off x="8943489" y="3705116"/>
            <a:ext cx="343690" cy="0"/>
          </a:xfrm>
          <a:prstGeom prst="straightConnector1">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3264C54-A8FB-4CB6-38E6-8F2D297FDB8B}"/>
              </a:ext>
              <a:ext uri="{C183D7F6-B498-43B3-948B-1728B52AA6E4}">
                <adec:decorative xmlns:adec="http://schemas.microsoft.com/office/drawing/2017/decorative" val="1"/>
              </a:ext>
            </a:extLst>
          </p:cNvPr>
          <p:cNvSpPr txBox="1"/>
          <p:nvPr/>
        </p:nvSpPr>
        <p:spPr>
          <a:xfrm>
            <a:off x="9643625" y="1393382"/>
            <a:ext cx="2820766" cy="307776"/>
          </a:xfrm>
          <a:prstGeom prst="rect">
            <a:avLst/>
          </a:prstGeom>
          <a:noFill/>
        </p:spPr>
        <p:txBody>
          <a:bodyPr wrap="square" lIns="91440" tIns="45720" rIns="91440" bIns="45720" rtlCol="0" anchor="t">
            <a:spAutoFit/>
          </a:bodyPr>
          <a:lstStyle/>
          <a:p>
            <a:pPr algn="ctr">
              <a:defRPr/>
            </a:pPr>
            <a:r>
              <a:rPr lang="en-US" sz="1400" b="1">
                <a:latin typeface="Segoe UI"/>
                <a:cs typeface="Segoe UI"/>
              </a:rPr>
              <a:t>Interact and visualize </a:t>
            </a:r>
            <a:endParaRPr lang="en-CA" sz="1400" b="1">
              <a:latin typeface="Segoe UI" panose="020B0502040204020203" pitchFamily="34" charset="0"/>
              <a:cs typeface="Segoe UI" panose="020B0502040204020203" pitchFamily="34" charset="0"/>
            </a:endParaRPr>
          </a:p>
        </p:txBody>
      </p:sp>
      <p:cxnSp>
        <p:nvCxnSpPr>
          <p:cNvPr id="8" name="Straight Arrow Connector 7">
            <a:extLst>
              <a:ext uri="{FF2B5EF4-FFF2-40B4-BE49-F238E27FC236}">
                <a16:creationId xmlns:a16="http://schemas.microsoft.com/office/drawing/2014/main" id="{E4E4BB7E-A997-0B17-A27A-FD15F03305CD}"/>
              </a:ext>
              <a:ext uri="{C183D7F6-B498-43B3-948B-1728B52AA6E4}">
                <adec:decorative xmlns:adec="http://schemas.microsoft.com/office/drawing/2017/decorative" val="1"/>
              </a:ext>
            </a:extLst>
          </p:cNvPr>
          <p:cNvCxnSpPr>
            <a:cxnSpLocks/>
          </p:cNvCxnSpPr>
          <p:nvPr/>
        </p:nvCxnSpPr>
        <p:spPr>
          <a:xfrm flipV="1">
            <a:off x="9756438" y="3698247"/>
            <a:ext cx="432333" cy="1256"/>
          </a:xfrm>
          <a:prstGeom prst="straightConnector1">
            <a:avLst/>
          </a:prstGeom>
          <a:ln w="127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47" name="Picture 46">
            <a:extLst>
              <a:ext uri="{FF2B5EF4-FFF2-40B4-BE49-F238E27FC236}">
                <a16:creationId xmlns:a16="http://schemas.microsoft.com/office/drawing/2014/main" id="{4E9E0EA6-64D5-C712-08AA-981D35F41E07}"/>
              </a:ext>
            </a:extLst>
          </p:cNvPr>
          <p:cNvPicPr>
            <a:picLocks noChangeAspect="1"/>
          </p:cNvPicPr>
          <p:nvPr/>
        </p:nvPicPr>
        <p:blipFill>
          <a:blip r:embed="rId14"/>
          <a:stretch>
            <a:fillRect/>
          </a:stretch>
        </p:blipFill>
        <p:spPr>
          <a:xfrm>
            <a:off x="10910453" y="3811793"/>
            <a:ext cx="400050" cy="400050"/>
          </a:xfrm>
          <a:prstGeom prst="rect">
            <a:avLst/>
          </a:prstGeom>
        </p:spPr>
      </p:pic>
      <p:sp>
        <p:nvSpPr>
          <p:cNvPr id="53" name="TextBox 52">
            <a:extLst>
              <a:ext uri="{FF2B5EF4-FFF2-40B4-BE49-F238E27FC236}">
                <a16:creationId xmlns:a16="http://schemas.microsoft.com/office/drawing/2014/main" id="{85D9966E-782D-B807-8227-39047A917A69}"/>
              </a:ext>
              <a:ext uri="{C183D7F6-B498-43B3-948B-1728B52AA6E4}">
                <adec:decorative xmlns:adec="http://schemas.microsoft.com/office/drawing/2017/decorative" val="1"/>
              </a:ext>
            </a:extLst>
          </p:cNvPr>
          <p:cNvSpPr txBox="1"/>
          <p:nvPr/>
        </p:nvSpPr>
        <p:spPr>
          <a:xfrm>
            <a:off x="10581390" y="3542624"/>
            <a:ext cx="1052148" cy="30777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Segoe UI"/>
                <a:cs typeface="Segoe UI"/>
              </a:rPr>
              <a:t>Web app</a:t>
            </a:r>
            <a:endParaRPr lang="en-US" sz="1400" b="1" dirty="0">
              <a:latin typeface="Segoe UI" panose="020B0502040204020203" pitchFamily="34" charset="0"/>
              <a:cs typeface="Segoe UI" panose="020B0502040204020203" pitchFamily="34" charset="0"/>
            </a:endParaRPr>
          </a:p>
        </p:txBody>
      </p:sp>
      <p:pic>
        <p:nvPicPr>
          <p:cNvPr id="39" name="Picture 38">
            <a:extLst>
              <a:ext uri="{FF2B5EF4-FFF2-40B4-BE49-F238E27FC236}">
                <a16:creationId xmlns:a16="http://schemas.microsoft.com/office/drawing/2014/main" id="{175816E5-791C-FEA6-D2C5-57FF11B65C32}"/>
              </a:ext>
            </a:extLst>
          </p:cNvPr>
          <p:cNvPicPr>
            <a:picLocks noChangeAspect="1"/>
          </p:cNvPicPr>
          <p:nvPr/>
        </p:nvPicPr>
        <p:blipFill>
          <a:blip r:embed="rId15"/>
          <a:stretch>
            <a:fillRect/>
          </a:stretch>
        </p:blipFill>
        <p:spPr>
          <a:xfrm>
            <a:off x="3377118" y="2707477"/>
            <a:ext cx="349250" cy="349250"/>
          </a:xfrm>
          <a:prstGeom prst="rect">
            <a:avLst/>
          </a:prstGeom>
        </p:spPr>
      </p:pic>
      <p:pic>
        <p:nvPicPr>
          <p:cNvPr id="49" name="Picture 48">
            <a:extLst>
              <a:ext uri="{FF2B5EF4-FFF2-40B4-BE49-F238E27FC236}">
                <a16:creationId xmlns:a16="http://schemas.microsoft.com/office/drawing/2014/main" id="{713F457F-90B6-1B91-A91B-B6C69CF028CA}"/>
              </a:ext>
            </a:extLst>
          </p:cNvPr>
          <p:cNvPicPr>
            <a:picLocks noChangeAspect="1"/>
          </p:cNvPicPr>
          <p:nvPr/>
        </p:nvPicPr>
        <p:blipFill>
          <a:blip r:embed="rId16"/>
          <a:stretch>
            <a:fillRect/>
          </a:stretch>
        </p:blipFill>
        <p:spPr>
          <a:xfrm>
            <a:off x="5320120" y="2563809"/>
            <a:ext cx="349250" cy="349250"/>
          </a:xfrm>
          <a:prstGeom prst="rect">
            <a:avLst/>
          </a:prstGeom>
        </p:spPr>
      </p:pic>
      <p:pic>
        <p:nvPicPr>
          <p:cNvPr id="51" name="Picture 50">
            <a:extLst>
              <a:ext uri="{FF2B5EF4-FFF2-40B4-BE49-F238E27FC236}">
                <a16:creationId xmlns:a16="http://schemas.microsoft.com/office/drawing/2014/main" id="{DBF5C6FB-DA3B-C8B0-FC69-C393F30CE1E1}"/>
              </a:ext>
            </a:extLst>
          </p:cNvPr>
          <p:cNvPicPr>
            <a:picLocks noChangeAspect="1"/>
          </p:cNvPicPr>
          <p:nvPr/>
        </p:nvPicPr>
        <p:blipFill>
          <a:blip r:embed="rId17"/>
          <a:stretch>
            <a:fillRect/>
          </a:stretch>
        </p:blipFill>
        <p:spPr>
          <a:xfrm>
            <a:off x="9732443" y="3024213"/>
            <a:ext cx="349250" cy="349250"/>
          </a:xfrm>
          <a:prstGeom prst="rect">
            <a:avLst/>
          </a:prstGeom>
        </p:spPr>
      </p:pic>
      <p:pic>
        <p:nvPicPr>
          <p:cNvPr id="62" name="Picture 61">
            <a:extLst>
              <a:ext uri="{FF2B5EF4-FFF2-40B4-BE49-F238E27FC236}">
                <a16:creationId xmlns:a16="http://schemas.microsoft.com/office/drawing/2014/main" id="{104F0A17-6CDF-30E1-2870-5322A88E6FE5}"/>
              </a:ext>
            </a:extLst>
          </p:cNvPr>
          <p:cNvPicPr>
            <a:picLocks noChangeAspect="1"/>
          </p:cNvPicPr>
          <p:nvPr/>
        </p:nvPicPr>
        <p:blipFill>
          <a:blip r:embed="rId18"/>
          <a:stretch>
            <a:fillRect/>
          </a:stretch>
        </p:blipFill>
        <p:spPr>
          <a:xfrm>
            <a:off x="7352918" y="3188625"/>
            <a:ext cx="329496" cy="329496"/>
          </a:xfrm>
          <a:prstGeom prst="rect">
            <a:avLst/>
          </a:prstGeom>
        </p:spPr>
      </p:pic>
      <p:pic>
        <p:nvPicPr>
          <p:cNvPr id="67" name="Picture 66">
            <a:extLst>
              <a:ext uri="{FF2B5EF4-FFF2-40B4-BE49-F238E27FC236}">
                <a16:creationId xmlns:a16="http://schemas.microsoft.com/office/drawing/2014/main" id="{B770B113-87C4-E82C-CDFF-F156A2D02336}"/>
              </a:ext>
            </a:extLst>
          </p:cNvPr>
          <p:cNvPicPr>
            <a:picLocks noChangeAspect="1"/>
          </p:cNvPicPr>
          <p:nvPr/>
        </p:nvPicPr>
        <p:blipFill>
          <a:blip r:embed="rId19"/>
          <a:stretch>
            <a:fillRect/>
          </a:stretch>
        </p:blipFill>
        <p:spPr>
          <a:xfrm>
            <a:off x="7767593" y="3965248"/>
            <a:ext cx="349250" cy="349250"/>
          </a:xfrm>
          <a:prstGeom prst="rect">
            <a:avLst/>
          </a:prstGeom>
        </p:spPr>
      </p:pic>
      <p:pic>
        <p:nvPicPr>
          <p:cNvPr id="38" name="Picture 43" descr="A logo of a company&#10;&#10;Description automatically generated">
            <a:extLst>
              <a:ext uri="{FF2B5EF4-FFF2-40B4-BE49-F238E27FC236}">
                <a16:creationId xmlns:a16="http://schemas.microsoft.com/office/drawing/2014/main" id="{F3207755-B0B9-2BFA-207E-C32059A90E5E}"/>
              </a:ext>
            </a:extLst>
          </p:cNvPr>
          <p:cNvPicPr>
            <a:picLocks noChangeAspect="1"/>
          </p:cNvPicPr>
          <p:nvPr/>
        </p:nvPicPr>
        <p:blipFill>
          <a:blip r:embed="rId20"/>
          <a:stretch>
            <a:fillRect/>
          </a:stretch>
        </p:blipFill>
        <p:spPr>
          <a:xfrm>
            <a:off x="0" y="5506985"/>
            <a:ext cx="2743200" cy="1448964"/>
          </a:xfrm>
          <a:prstGeom prst="rect">
            <a:avLst/>
          </a:prstGeom>
        </p:spPr>
      </p:pic>
    </p:spTree>
    <p:extLst>
      <p:ext uri="{BB962C8B-B14F-4D97-AF65-F5344CB8AC3E}">
        <p14:creationId xmlns:p14="http://schemas.microsoft.com/office/powerpoint/2010/main" val="469907950"/>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e5e545f6-cc01-4886-8eef-2f54936bb08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5E3C0F191E7594086E85C1093BEA470" ma:contentTypeVersion="16" ma:contentTypeDescription="Create a new document." ma:contentTypeScope="" ma:versionID="b607d1969d52f64f005fcb351f6b275d">
  <xsd:schema xmlns:xsd="http://www.w3.org/2001/XMLSchema" xmlns:xs="http://www.w3.org/2001/XMLSchema" xmlns:p="http://schemas.microsoft.com/office/2006/metadata/properties" xmlns:ns1="http://schemas.microsoft.com/sharepoint/v3" xmlns:ns3="f068e1d4-9ab0-44a8-bc45-36a863c151c7" xmlns:ns4="e5e545f6-cc01-4886-8eef-2f54936bb085" targetNamespace="http://schemas.microsoft.com/office/2006/metadata/properties" ma:root="true" ma:fieldsID="ece23753ea1324f0fb7ea5f59a673e89" ns1:_="" ns3:_="" ns4:_="">
    <xsd:import namespace="http://schemas.microsoft.com/sharepoint/v3"/>
    <xsd:import namespace="f068e1d4-9ab0-44a8-bc45-36a863c151c7"/>
    <xsd:import namespace="e5e545f6-cc01-4886-8eef-2f54936bb08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LengthInSeconds" minOccurs="0"/>
                <xsd:element ref="ns1:_ip_UnifiedCompliancePolicyProperties" minOccurs="0"/>
                <xsd:element ref="ns1:_ip_UnifiedCompliancePolicyUIAction"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68e1d4-9ab0-44a8-bc45-36a863c151c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e545f6-cc01-4886-8eef-2f54936bb08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activity" ma:index="23"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FC65AF-B4FF-46A7-8050-C563D9667576}">
  <ds:schemaRefs>
    <ds:schemaRef ds:uri="e5e545f6-cc01-4886-8eef-2f54936bb085"/>
    <ds:schemaRef ds:uri="f068e1d4-9ab0-44a8-bc45-36a863c151c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64ADC67-2B00-46F0-8768-B4FF3D98DE61}">
  <ds:schemaRefs>
    <ds:schemaRef ds:uri="e5e545f6-cc01-4886-8eef-2f54936bb085"/>
    <ds:schemaRef ds:uri="f068e1d4-9ab0-44a8-bc45-36a863c151c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F7C92FE-AD1C-47B5-862D-454FEE5DC9BB}">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otalTime>0</TotalTime>
  <Words>259</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Segoe UI</vt:lpstr>
      <vt:lpstr>Segoe UI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Dixit Arora</dc:creator>
  <cp:lastModifiedBy>Jodi Martis (AQUENT LLC)</cp:lastModifiedBy>
  <cp:revision>27</cp:revision>
  <dcterms:created xsi:type="dcterms:W3CDTF">2023-04-01T00:05:09Z</dcterms:created>
  <dcterms:modified xsi:type="dcterms:W3CDTF">2023-08-03T17:42:30Z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0x010100A5E3C0F191E7594086E85C1093BEA470</vt:lpwstr>
  </property>
</Properties>
</file>