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12436475" cy="7497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7E4B"/>
    <a:srgbClr val="A50026"/>
    <a:srgbClr val="4A7BB7"/>
    <a:srgbClr val="6EA6CD"/>
    <a:srgbClr val="82BFDA"/>
    <a:srgbClr val="98CAE1"/>
    <a:srgbClr val="3F58B3"/>
    <a:srgbClr val="364B9A"/>
    <a:srgbClr val="2A3B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00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4560" y="1227065"/>
            <a:ext cx="9327356" cy="2610332"/>
          </a:xfrm>
        </p:spPr>
        <p:txBody>
          <a:bodyPr anchor="b"/>
          <a:lstStyle>
            <a:lvl1pPr algn="ctr">
              <a:defRPr sz="61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4560" y="3938062"/>
            <a:ext cx="9327356" cy="1810223"/>
          </a:xfrm>
        </p:spPr>
        <p:txBody>
          <a:bodyPr/>
          <a:lstStyle>
            <a:lvl1pPr marL="0" indent="0" algn="ctr">
              <a:buNone/>
              <a:defRPr sz="2448"/>
            </a:lvl1pPr>
            <a:lvl2pPr marL="466390" indent="0" algn="ctr">
              <a:buNone/>
              <a:defRPr sz="2040"/>
            </a:lvl2pPr>
            <a:lvl3pPr marL="932779" indent="0" algn="ctr">
              <a:buNone/>
              <a:defRPr sz="1836"/>
            </a:lvl3pPr>
            <a:lvl4pPr marL="1399169" indent="0" algn="ctr">
              <a:buNone/>
              <a:defRPr sz="1632"/>
            </a:lvl4pPr>
            <a:lvl5pPr marL="1865559" indent="0" algn="ctr">
              <a:buNone/>
              <a:defRPr sz="1632"/>
            </a:lvl5pPr>
            <a:lvl6pPr marL="2331949" indent="0" algn="ctr">
              <a:buNone/>
              <a:defRPr sz="1632"/>
            </a:lvl6pPr>
            <a:lvl7pPr marL="2798338" indent="0" algn="ctr">
              <a:buNone/>
              <a:defRPr sz="1632"/>
            </a:lvl7pPr>
            <a:lvl8pPr marL="3264728" indent="0" algn="ctr">
              <a:buNone/>
              <a:defRPr sz="1632"/>
            </a:lvl8pPr>
            <a:lvl9pPr marL="3731118" indent="0" algn="ctr">
              <a:buNone/>
              <a:defRPr sz="163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3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99852" y="399186"/>
            <a:ext cx="2681615" cy="63540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5008" y="399186"/>
            <a:ext cx="7889389" cy="63540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7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530" y="1869235"/>
            <a:ext cx="10726460" cy="3118861"/>
          </a:xfrm>
        </p:spPr>
        <p:txBody>
          <a:bodyPr anchor="b"/>
          <a:lstStyle>
            <a:lvl1pPr>
              <a:defRPr sz="61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8530" y="5017601"/>
            <a:ext cx="10726460" cy="1640135"/>
          </a:xfrm>
        </p:spPr>
        <p:txBody>
          <a:bodyPr/>
          <a:lstStyle>
            <a:lvl1pPr marL="0" indent="0">
              <a:buNone/>
              <a:defRPr sz="2448">
                <a:solidFill>
                  <a:schemeClr val="tx1">
                    <a:tint val="82000"/>
                  </a:schemeClr>
                </a:solidFill>
              </a:defRPr>
            </a:lvl1pPr>
            <a:lvl2pPr marL="46639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2pPr>
            <a:lvl3pPr marL="932779" indent="0">
              <a:buNone/>
              <a:defRPr sz="1836">
                <a:solidFill>
                  <a:schemeClr val="tx1">
                    <a:tint val="82000"/>
                  </a:schemeClr>
                </a:solidFill>
              </a:defRPr>
            </a:lvl3pPr>
            <a:lvl4pPr marL="1399169" indent="0">
              <a:buNone/>
              <a:defRPr sz="1632">
                <a:solidFill>
                  <a:schemeClr val="tx1">
                    <a:tint val="82000"/>
                  </a:schemeClr>
                </a:solidFill>
              </a:defRPr>
            </a:lvl4pPr>
            <a:lvl5pPr marL="1865559" indent="0">
              <a:buNone/>
              <a:defRPr sz="1632">
                <a:solidFill>
                  <a:schemeClr val="tx1">
                    <a:tint val="82000"/>
                  </a:schemeClr>
                </a:solidFill>
              </a:defRPr>
            </a:lvl5pPr>
            <a:lvl6pPr marL="2331949" indent="0">
              <a:buNone/>
              <a:defRPr sz="1632">
                <a:solidFill>
                  <a:schemeClr val="tx1">
                    <a:tint val="82000"/>
                  </a:schemeClr>
                </a:solidFill>
              </a:defRPr>
            </a:lvl6pPr>
            <a:lvl7pPr marL="2798338" indent="0">
              <a:buNone/>
              <a:defRPr sz="1632">
                <a:solidFill>
                  <a:schemeClr val="tx1">
                    <a:tint val="82000"/>
                  </a:schemeClr>
                </a:solidFill>
              </a:defRPr>
            </a:lvl7pPr>
            <a:lvl8pPr marL="3264728" indent="0">
              <a:buNone/>
              <a:defRPr sz="1632">
                <a:solidFill>
                  <a:schemeClr val="tx1">
                    <a:tint val="82000"/>
                  </a:schemeClr>
                </a:solidFill>
              </a:defRPr>
            </a:lvl8pPr>
            <a:lvl9pPr marL="3731118" indent="0">
              <a:buNone/>
              <a:defRPr sz="16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3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5008" y="1995932"/>
            <a:ext cx="5285502" cy="4757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5965" y="1995932"/>
            <a:ext cx="5285502" cy="4757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0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627" y="399187"/>
            <a:ext cx="10726460" cy="14492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628" y="1837994"/>
            <a:ext cx="5261211" cy="900772"/>
          </a:xfrm>
        </p:spPr>
        <p:txBody>
          <a:bodyPr anchor="b"/>
          <a:lstStyle>
            <a:lvl1pPr marL="0" indent="0">
              <a:buNone/>
              <a:defRPr sz="2448" b="1"/>
            </a:lvl1pPr>
            <a:lvl2pPr marL="466390" indent="0">
              <a:buNone/>
              <a:defRPr sz="2040" b="1"/>
            </a:lvl2pPr>
            <a:lvl3pPr marL="932779" indent="0">
              <a:buNone/>
              <a:defRPr sz="1836" b="1"/>
            </a:lvl3pPr>
            <a:lvl4pPr marL="1399169" indent="0">
              <a:buNone/>
              <a:defRPr sz="1632" b="1"/>
            </a:lvl4pPr>
            <a:lvl5pPr marL="1865559" indent="0">
              <a:buNone/>
              <a:defRPr sz="1632" b="1"/>
            </a:lvl5pPr>
            <a:lvl6pPr marL="2331949" indent="0">
              <a:buNone/>
              <a:defRPr sz="1632" b="1"/>
            </a:lvl6pPr>
            <a:lvl7pPr marL="2798338" indent="0">
              <a:buNone/>
              <a:defRPr sz="1632" b="1"/>
            </a:lvl7pPr>
            <a:lvl8pPr marL="3264728" indent="0">
              <a:buNone/>
              <a:defRPr sz="1632" b="1"/>
            </a:lvl8pPr>
            <a:lvl9pPr marL="3731118" indent="0">
              <a:buNone/>
              <a:defRPr sz="16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628" y="2738766"/>
            <a:ext cx="5261211" cy="4028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5965" y="1837994"/>
            <a:ext cx="5287122" cy="900772"/>
          </a:xfrm>
        </p:spPr>
        <p:txBody>
          <a:bodyPr anchor="b"/>
          <a:lstStyle>
            <a:lvl1pPr marL="0" indent="0">
              <a:buNone/>
              <a:defRPr sz="2448" b="1"/>
            </a:lvl1pPr>
            <a:lvl2pPr marL="466390" indent="0">
              <a:buNone/>
              <a:defRPr sz="2040" b="1"/>
            </a:lvl2pPr>
            <a:lvl3pPr marL="932779" indent="0">
              <a:buNone/>
              <a:defRPr sz="1836" b="1"/>
            </a:lvl3pPr>
            <a:lvl4pPr marL="1399169" indent="0">
              <a:buNone/>
              <a:defRPr sz="1632" b="1"/>
            </a:lvl4pPr>
            <a:lvl5pPr marL="1865559" indent="0">
              <a:buNone/>
              <a:defRPr sz="1632" b="1"/>
            </a:lvl5pPr>
            <a:lvl6pPr marL="2331949" indent="0">
              <a:buNone/>
              <a:defRPr sz="1632" b="1"/>
            </a:lvl6pPr>
            <a:lvl7pPr marL="2798338" indent="0">
              <a:buNone/>
              <a:defRPr sz="1632" b="1"/>
            </a:lvl7pPr>
            <a:lvl8pPr marL="3264728" indent="0">
              <a:buNone/>
              <a:defRPr sz="1632" b="1"/>
            </a:lvl8pPr>
            <a:lvl9pPr marL="3731118" indent="0">
              <a:buNone/>
              <a:defRPr sz="163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5965" y="2738766"/>
            <a:ext cx="5287122" cy="4028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6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7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3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628" y="499851"/>
            <a:ext cx="4011087" cy="1749478"/>
          </a:xfrm>
        </p:spPr>
        <p:txBody>
          <a:bodyPr anchor="b"/>
          <a:lstStyle>
            <a:lvl1pPr>
              <a:defRPr sz="32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7122" y="1079540"/>
            <a:ext cx="6295965" cy="5328271"/>
          </a:xfrm>
        </p:spPr>
        <p:txBody>
          <a:bodyPr/>
          <a:lstStyle>
            <a:lvl1pPr>
              <a:defRPr sz="3264"/>
            </a:lvl1pPr>
            <a:lvl2pPr>
              <a:defRPr sz="2856"/>
            </a:lvl2pPr>
            <a:lvl3pPr>
              <a:defRPr sz="2448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628" y="2249329"/>
            <a:ext cx="4011087" cy="4167160"/>
          </a:xfrm>
        </p:spPr>
        <p:txBody>
          <a:bodyPr/>
          <a:lstStyle>
            <a:lvl1pPr marL="0" indent="0">
              <a:buNone/>
              <a:defRPr sz="1632"/>
            </a:lvl1pPr>
            <a:lvl2pPr marL="466390" indent="0">
              <a:buNone/>
              <a:defRPr sz="1428"/>
            </a:lvl2pPr>
            <a:lvl3pPr marL="932779" indent="0">
              <a:buNone/>
              <a:defRPr sz="1224"/>
            </a:lvl3pPr>
            <a:lvl4pPr marL="1399169" indent="0">
              <a:buNone/>
              <a:defRPr sz="1020"/>
            </a:lvl4pPr>
            <a:lvl5pPr marL="1865559" indent="0">
              <a:buNone/>
              <a:defRPr sz="1020"/>
            </a:lvl5pPr>
            <a:lvl6pPr marL="2331949" indent="0">
              <a:buNone/>
              <a:defRPr sz="1020"/>
            </a:lvl6pPr>
            <a:lvl7pPr marL="2798338" indent="0">
              <a:buNone/>
              <a:defRPr sz="1020"/>
            </a:lvl7pPr>
            <a:lvl8pPr marL="3264728" indent="0">
              <a:buNone/>
              <a:defRPr sz="1020"/>
            </a:lvl8pPr>
            <a:lvl9pPr marL="373111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0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628" y="499851"/>
            <a:ext cx="4011087" cy="1749478"/>
          </a:xfrm>
        </p:spPr>
        <p:txBody>
          <a:bodyPr anchor="b"/>
          <a:lstStyle>
            <a:lvl1pPr>
              <a:defRPr sz="326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87122" y="1079540"/>
            <a:ext cx="6295965" cy="5328271"/>
          </a:xfrm>
        </p:spPr>
        <p:txBody>
          <a:bodyPr anchor="t"/>
          <a:lstStyle>
            <a:lvl1pPr marL="0" indent="0">
              <a:buNone/>
              <a:defRPr sz="3264"/>
            </a:lvl1pPr>
            <a:lvl2pPr marL="466390" indent="0">
              <a:buNone/>
              <a:defRPr sz="2856"/>
            </a:lvl2pPr>
            <a:lvl3pPr marL="932779" indent="0">
              <a:buNone/>
              <a:defRPr sz="2448"/>
            </a:lvl3pPr>
            <a:lvl4pPr marL="1399169" indent="0">
              <a:buNone/>
              <a:defRPr sz="2040"/>
            </a:lvl4pPr>
            <a:lvl5pPr marL="1865559" indent="0">
              <a:buNone/>
              <a:defRPr sz="2040"/>
            </a:lvl5pPr>
            <a:lvl6pPr marL="2331949" indent="0">
              <a:buNone/>
              <a:defRPr sz="2040"/>
            </a:lvl6pPr>
            <a:lvl7pPr marL="2798338" indent="0">
              <a:buNone/>
              <a:defRPr sz="2040"/>
            </a:lvl7pPr>
            <a:lvl8pPr marL="3264728" indent="0">
              <a:buNone/>
              <a:defRPr sz="2040"/>
            </a:lvl8pPr>
            <a:lvl9pPr marL="3731118" indent="0">
              <a:buNone/>
              <a:defRPr sz="204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628" y="2249329"/>
            <a:ext cx="4011087" cy="4167160"/>
          </a:xfrm>
        </p:spPr>
        <p:txBody>
          <a:bodyPr/>
          <a:lstStyle>
            <a:lvl1pPr marL="0" indent="0">
              <a:buNone/>
              <a:defRPr sz="1632"/>
            </a:lvl1pPr>
            <a:lvl2pPr marL="466390" indent="0">
              <a:buNone/>
              <a:defRPr sz="1428"/>
            </a:lvl2pPr>
            <a:lvl3pPr marL="932779" indent="0">
              <a:buNone/>
              <a:defRPr sz="1224"/>
            </a:lvl3pPr>
            <a:lvl4pPr marL="1399169" indent="0">
              <a:buNone/>
              <a:defRPr sz="1020"/>
            </a:lvl4pPr>
            <a:lvl5pPr marL="1865559" indent="0">
              <a:buNone/>
              <a:defRPr sz="1020"/>
            </a:lvl5pPr>
            <a:lvl6pPr marL="2331949" indent="0">
              <a:buNone/>
              <a:defRPr sz="1020"/>
            </a:lvl6pPr>
            <a:lvl7pPr marL="2798338" indent="0">
              <a:buNone/>
              <a:defRPr sz="1020"/>
            </a:lvl7pPr>
            <a:lvl8pPr marL="3264728" indent="0">
              <a:buNone/>
              <a:defRPr sz="1020"/>
            </a:lvl8pPr>
            <a:lvl9pPr marL="373111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13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5008" y="399187"/>
            <a:ext cx="10726460" cy="1449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008" y="1995932"/>
            <a:ext cx="10726460" cy="4757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5008" y="6949316"/>
            <a:ext cx="2798207" cy="399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D00657-5E46-451B-989F-EC3A5982CA02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19583" y="6949316"/>
            <a:ext cx="4197310" cy="399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3260" y="6949316"/>
            <a:ext cx="2798207" cy="399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A73513-C17A-4A0C-A24D-C4001F14F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4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32779" rtl="0" eaLnBrk="1" latinLnBrk="0" hangingPunct="1">
        <a:lnSpc>
          <a:spcPct val="90000"/>
        </a:lnSpc>
        <a:spcBef>
          <a:spcPct val="0"/>
        </a:spcBef>
        <a:buNone/>
        <a:defRPr sz="44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195" indent="-233195" algn="l" defTabSz="932779" rtl="0" eaLnBrk="1" latinLnBrk="0" hangingPunct="1">
        <a:lnSpc>
          <a:spcPct val="90000"/>
        </a:lnSpc>
        <a:spcBef>
          <a:spcPts val="1020"/>
        </a:spcBef>
        <a:buFont typeface="Arial" panose="020B0604020202020204" pitchFamily="34" charset="0"/>
        <a:buChar char="•"/>
        <a:defRPr sz="2856" kern="1200">
          <a:solidFill>
            <a:schemeClr val="tx1"/>
          </a:solidFill>
          <a:latin typeface="+mn-lt"/>
          <a:ea typeface="+mn-ea"/>
          <a:cs typeface="+mn-cs"/>
        </a:defRPr>
      </a:lvl1pPr>
      <a:lvl2pPr marL="699585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2448" kern="1200">
          <a:solidFill>
            <a:schemeClr val="tx1"/>
          </a:solidFill>
          <a:latin typeface="+mn-lt"/>
          <a:ea typeface="+mn-ea"/>
          <a:cs typeface="+mn-cs"/>
        </a:defRPr>
      </a:lvl2pPr>
      <a:lvl3pPr marL="1165974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632364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4pPr>
      <a:lvl5pPr marL="2098754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5pPr>
      <a:lvl6pPr marL="2565143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6pPr>
      <a:lvl7pPr marL="3031533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7pPr>
      <a:lvl8pPr marL="3497923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8pPr>
      <a:lvl9pPr marL="3964313" indent="-233195" algn="l" defTabSz="932779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1pPr>
      <a:lvl2pPr marL="466390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2pPr>
      <a:lvl3pPr marL="932779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3pPr>
      <a:lvl4pPr marL="1399169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4pPr>
      <a:lvl5pPr marL="1865559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5pPr>
      <a:lvl6pPr marL="2331949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6pPr>
      <a:lvl7pPr marL="2798338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7pPr>
      <a:lvl8pPr marL="3264728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8pPr>
      <a:lvl9pPr marL="3731118" algn="l" defTabSz="932779" rtl="0" eaLnBrk="1" latinLnBrk="0" hangingPunct="1">
        <a:defRPr sz="1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29" Type="http://schemas.openxmlformats.org/officeDocument/2006/relationships/image" Target="../media/image2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svg"/><Relationship Id="rId10" Type="http://schemas.openxmlformats.org/officeDocument/2006/relationships/image" Target="../media/image9.svg"/><Relationship Id="rId19" Type="http://schemas.openxmlformats.org/officeDocument/2006/relationships/image" Target="../media/image18.emf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4" name="Picture 403">
            <a:extLst>
              <a:ext uri="{FF2B5EF4-FFF2-40B4-BE49-F238E27FC236}">
                <a16:creationId xmlns:a16="http://schemas.microsoft.com/office/drawing/2014/main" id="{0B723D76-B67F-5EB6-1CF3-D3E3C7BFA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2371" y="6729055"/>
            <a:ext cx="1770389" cy="933368"/>
          </a:xfrm>
          <a:prstGeom prst="rect">
            <a:avLst/>
          </a:prstGeom>
        </p:spPr>
      </p:pic>
      <p:sp>
        <p:nvSpPr>
          <p:cNvPr id="405" name="Title 1">
            <a:extLst>
              <a:ext uri="{FF2B5EF4-FFF2-40B4-BE49-F238E27FC236}">
                <a16:creationId xmlns:a16="http://schemas.microsoft.com/office/drawing/2014/main" id="{AEF3168A-BC31-9120-0F3C-E036B4F5006C}"/>
              </a:ext>
            </a:extLst>
          </p:cNvPr>
          <p:cNvSpPr txBox="1">
            <a:spLocks/>
          </p:cNvSpPr>
          <p:nvPr/>
        </p:nvSpPr>
        <p:spPr>
          <a:xfrm>
            <a:off x="465935" y="306218"/>
            <a:ext cx="11859701" cy="36785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40" rtl="0" eaLnBrk="1" latinLnBrk="0" hangingPunct="1">
              <a:lnSpc>
                <a:spcPts val="3137"/>
              </a:lnSpc>
              <a:spcBef>
                <a:spcPct val="0"/>
              </a:spcBef>
              <a:buNone/>
              <a:defRPr lang="en-US" sz="2400" b="0" strike="noStrike" kern="1200" cap="none" spc="-49" baseline="0">
                <a:ln w="3175">
                  <a:noFill/>
                </a:ln>
                <a:solidFill>
                  <a:schemeClr val="bg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sz="2000" dirty="0">
                <a:solidFill>
                  <a:srgbClr val="000000"/>
                </a:solidFill>
                <a:latin typeface="Segoe UI Semibold"/>
                <a:cs typeface="Segoe UI"/>
              </a:rPr>
              <a:t>Azure Virtual Desktop on </a:t>
            </a:r>
            <a:r>
              <a:rPr lang="en-US" sz="2000" dirty="0">
                <a:solidFill>
                  <a:srgbClr val="000000"/>
                </a:solidFill>
                <a:latin typeface="Segoe UI Semibold"/>
              </a:rPr>
              <a:t>Azure Local </a:t>
            </a:r>
            <a:r>
              <a:rPr lang="en-US" sz="2000" dirty="0">
                <a:solidFill>
                  <a:srgbClr val="000000"/>
                </a:solidFill>
                <a:latin typeface="Segoe UI Semibold"/>
                <a:cs typeface="Segoe UI"/>
              </a:rPr>
              <a:t>reference architecture</a:t>
            </a:r>
          </a:p>
        </p:txBody>
      </p:sp>
      <p:sp>
        <p:nvSpPr>
          <p:cNvPr id="406" name="Rectangle: Rounded Corners 405">
            <a:extLst>
              <a:ext uri="{FF2B5EF4-FFF2-40B4-BE49-F238E27FC236}">
                <a16:creationId xmlns:a16="http://schemas.microsoft.com/office/drawing/2014/main" id="{362FF7BD-C44A-DDF4-49B8-15BE5E6BE37C}"/>
              </a:ext>
            </a:extLst>
          </p:cNvPr>
          <p:cNvSpPr/>
          <p:nvPr/>
        </p:nvSpPr>
        <p:spPr bwMode="auto">
          <a:xfrm>
            <a:off x="10862710" y="5328894"/>
            <a:ext cx="1424941" cy="1460829"/>
          </a:xfrm>
          <a:prstGeom prst="roundRect">
            <a:avLst>
              <a:gd name="adj" fmla="val 4645"/>
            </a:avLst>
          </a:prstGeom>
          <a:solidFill>
            <a:srgbClr val="E7FFE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45720" rIns="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  <a:p>
            <a:pPr algn="ctr" defTabSz="914341"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Network attached storage or SMB file share</a:t>
            </a:r>
          </a:p>
        </p:txBody>
      </p:sp>
      <p:sp>
        <p:nvSpPr>
          <p:cNvPr id="407" name="Rectangle: Rounded Corners 406">
            <a:extLst>
              <a:ext uri="{FF2B5EF4-FFF2-40B4-BE49-F238E27FC236}">
                <a16:creationId xmlns:a16="http://schemas.microsoft.com/office/drawing/2014/main" id="{4EE10A68-530F-5B34-A36E-3FB837534A0A}"/>
              </a:ext>
            </a:extLst>
          </p:cNvPr>
          <p:cNvSpPr/>
          <p:nvPr/>
        </p:nvSpPr>
        <p:spPr bwMode="auto">
          <a:xfrm>
            <a:off x="461787" y="819178"/>
            <a:ext cx="11715076" cy="398353"/>
          </a:xfrm>
          <a:prstGeom prst="roundRect">
            <a:avLst>
              <a:gd name="adj" fmla="val 4645"/>
            </a:avLst>
          </a:prstGeom>
          <a:solidFill>
            <a:srgbClr val="3C3C41">
              <a:lumMod val="20000"/>
              <a:lumOff val="80000"/>
            </a:srgbClr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Control plane</a:t>
            </a:r>
            <a:br>
              <a:rPr lang="en-US" sz="10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</a:br>
            <a:r>
              <a:rPr lang="en-US" sz="10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     </a:t>
            </a:r>
            <a:r>
              <a:rPr lang="en-US" sz="1000" kern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en-US" sz="10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 </a:t>
            </a:r>
            <a:r>
              <a:rPr lang="en-US" sz="1000" kern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Azure portal, Azure Resource Management template and Bicep templates, the Azure CLI and tools</a:t>
            </a:r>
          </a:p>
        </p:txBody>
      </p: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37D480F5-E785-9E4A-06E4-E20B63790364}"/>
              </a:ext>
            </a:extLst>
          </p:cNvPr>
          <p:cNvGrpSpPr/>
          <p:nvPr/>
        </p:nvGrpSpPr>
        <p:grpSpPr>
          <a:xfrm>
            <a:off x="546415" y="832061"/>
            <a:ext cx="1077467" cy="320074"/>
            <a:chOff x="1123046" y="1027351"/>
            <a:chExt cx="1036094" cy="320074"/>
          </a:xfrm>
        </p:grpSpPr>
        <p:pic>
          <p:nvPicPr>
            <p:cNvPr id="409" name="Graphic 408">
              <a:extLst>
                <a:ext uri="{FF2B5EF4-FFF2-40B4-BE49-F238E27FC236}">
                  <a16:creationId xmlns:a16="http://schemas.microsoft.com/office/drawing/2014/main" id="{4E5A7E52-6016-8688-57DC-6F79A5770CA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884820" y="1073105"/>
              <a:ext cx="274320" cy="274320"/>
            </a:xfrm>
            <a:prstGeom prst="rect">
              <a:avLst/>
            </a:prstGeom>
          </p:spPr>
        </p:pic>
        <p:pic>
          <p:nvPicPr>
            <p:cNvPr id="410" name="Picture 409" descr="A blue and white cloud with squares and arrows&#10;&#10;Description automatically generated">
              <a:extLst>
                <a:ext uri="{FF2B5EF4-FFF2-40B4-BE49-F238E27FC236}">
                  <a16:creationId xmlns:a16="http://schemas.microsoft.com/office/drawing/2014/main" id="{A6C8C70D-DF89-732B-8C0B-B4DBC7BA52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046" y="1027351"/>
              <a:ext cx="320040" cy="320040"/>
            </a:xfrm>
            <a:prstGeom prst="rect">
              <a:avLst/>
            </a:prstGeom>
          </p:spPr>
        </p:pic>
        <p:pic>
          <p:nvPicPr>
            <p:cNvPr id="411" name="Graphic 410">
              <a:extLst>
                <a:ext uri="{FF2B5EF4-FFF2-40B4-BE49-F238E27FC236}">
                  <a16:creationId xmlns:a16="http://schemas.microsoft.com/office/drawing/2014/main" id="{1AC60E28-EC5E-90EF-C30C-CA83E0D0B58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509719" y="1068400"/>
              <a:ext cx="274320" cy="274320"/>
            </a:xfrm>
            <a:prstGeom prst="rect">
              <a:avLst/>
            </a:prstGeom>
          </p:spPr>
        </p:pic>
      </p:grpSp>
      <p:sp>
        <p:nvSpPr>
          <p:cNvPr id="412" name="Rectangle: Rounded Corners 411">
            <a:extLst>
              <a:ext uri="{FF2B5EF4-FFF2-40B4-BE49-F238E27FC236}">
                <a16:creationId xmlns:a16="http://schemas.microsoft.com/office/drawing/2014/main" id="{1478A26B-006B-C22C-5DCE-0C03F86FE5F7}"/>
              </a:ext>
            </a:extLst>
          </p:cNvPr>
          <p:cNvSpPr/>
          <p:nvPr/>
        </p:nvSpPr>
        <p:spPr bwMode="auto">
          <a:xfrm>
            <a:off x="461788" y="1279877"/>
            <a:ext cx="11715076" cy="1318741"/>
          </a:xfrm>
          <a:prstGeom prst="roundRect">
            <a:avLst>
              <a:gd name="adj" fmla="val 4645"/>
            </a:avLst>
          </a:prstGeom>
          <a:solidFill>
            <a:srgbClr val="3C3C41">
              <a:lumMod val="20000"/>
              <a:lumOff val="80000"/>
            </a:srgbClr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1400" kern="0">
              <a:solidFill>
                <a:srgbClr val="000000"/>
              </a:solidFill>
              <a:latin typeface="Segoe UI Semibold"/>
              <a:cs typeface="Segoe UI" pitchFamily="34" charset="0"/>
            </a:endParaRPr>
          </a:p>
        </p:txBody>
      </p:sp>
      <p:sp>
        <p:nvSpPr>
          <p:cNvPr id="413" name="Rectangle: Rounded Corners 412">
            <a:extLst>
              <a:ext uri="{FF2B5EF4-FFF2-40B4-BE49-F238E27FC236}">
                <a16:creationId xmlns:a16="http://schemas.microsoft.com/office/drawing/2014/main" id="{A1B3F8DB-8840-55EC-5B3B-28350F6AF8DB}"/>
              </a:ext>
            </a:extLst>
          </p:cNvPr>
          <p:cNvSpPr/>
          <p:nvPr/>
        </p:nvSpPr>
        <p:spPr bwMode="auto">
          <a:xfrm>
            <a:off x="4548223" y="1350671"/>
            <a:ext cx="1591056" cy="518435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Site Recovery</a:t>
            </a:r>
          </a:p>
        </p:txBody>
      </p:sp>
      <p:sp>
        <p:nvSpPr>
          <p:cNvPr id="414" name="Rectangle: Rounded Corners 413">
            <a:extLst>
              <a:ext uri="{FF2B5EF4-FFF2-40B4-BE49-F238E27FC236}">
                <a16:creationId xmlns:a16="http://schemas.microsoft.com/office/drawing/2014/main" id="{512073CB-2872-8970-609A-94728D2A12BA}"/>
              </a:ext>
            </a:extLst>
          </p:cNvPr>
          <p:cNvSpPr/>
          <p:nvPr/>
        </p:nvSpPr>
        <p:spPr bwMode="auto">
          <a:xfrm>
            <a:off x="6194645" y="1348075"/>
            <a:ext cx="1591056" cy="518435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Backup</a:t>
            </a:r>
          </a:p>
        </p:txBody>
      </p:sp>
      <p:sp>
        <p:nvSpPr>
          <p:cNvPr id="415" name="Rectangle: Rounded Corners 414">
            <a:extLst>
              <a:ext uri="{FF2B5EF4-FFF2-40B4-BE49-F238E27FC236}">
                <a16:creationId xmlns:a16="http://schemas.microsoft.com/office/drawing/2014/main" id="{7EBCDE51-8921-02F0-13E9-43B4A07A5889}"/>
              </a:ext>
            </a:extLst>
          </p:cNvPr>
          <p:cNvSpPr/>
          <p:nvPr/>
        </p:nvSpPr>
        <p:spPr bwMode="auto">
          <a:xfrm>
            <a:off x="7841067" y="1348075"/>
            <a:ext cx="1591056" cy="518435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File Sync</a:t>
            </a:r>
          </a:p>
        </p:txBody>
      </p:sp>
      <p:sp>
        <p:nvSpPr>
          <p:cNvPr id="416" name="Rectangle: Rounded Corners 415">
            <a:extLst>
              <a:ext uri="{FF2B5EF4-FFF2-40B4-BE49-F238E27FC236}">
                <a16:creationId xmlns:a16="http://schemas.microsoft.com/office/drawing/2014/main" id="{0745A7F6-159A-8300-A935-A2433C33BF83}"/>
              </a:ext>
            </a:extLst>
          </p:cNvPr>
          <p:cNvSpPr/>
          <p:nvPr/>
        </p:nvSpPr>
        <p:spPr bwMode="auto">
          <a:xfrm>
            <a:off x="9487489" y="1348075"/>
            <a:ext cx="1591056" cy="518435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Update Manager</a:t>
            </a:r>
          </a:p>
        </p:txBody>
      </p:sp>
      <p:sp>
        <p:nvSpPr>
          <p:cNvPr id="417" name="Rectangle: Rounded Corners 416">
            <a:extLst>
              <a:ext uri="{FF2B5EF4-FFF2-40B4-BE49-F238E27FC236}">
                <a16:creationId xmlns:a16="http://schemas.microsoft.com/office/drawing/2014/main" id="{82151834-AB0F-5E0B-6348-E2994D98AB8C}"/>
              </a:ext>
            </a:extLst>
          </p:cNvPr>
          <p:cNvSpPr/>
          <p:nvPr/>
        </p:nvSpPr>
        <p:spPr bwMode="auto">
          <a:xfrm>
            <a:off x="4548223" y="1902507"/>
            <a:ext cx="1591056" cy="518097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Policy</a:t>
            </a:r>
          </a:p>
        </p:txBody>
      </p:sp>
      <p:sp>
        <p:nvSpPr>
          <p:cNvPr id="418" name="Rectangle: Rounded Corners 417">
            <a:extLst>
              <a:ext uri="{FF2B5EF4-FFF2-40B4-BE49-F238E27FC236}">
                <a16:creationId xmlns:a16="http://schemas.microsoft.com/office/drawing/2014/main" id="{646C8DF8-B791-CFA2-7F18-DA8CF489CE0F}"/>
              </a:ext>
            </a:extLst>
          </p:cNvPr>
          <p:cNvSpPr/>
          <p:nvPr/>
        </p:nvSpPr>
        <p:spPr bwMode="auto">
          <a:xfrm>
            <a:off x="6194645" y="1899908"/>
            <a:ext cx="1591056" cy="520692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Monitor</a:t>
            </a:r>
          </a:p>
        </p:txBody>
      </p:sp>
      <p:sp>
        <p:nvSpPr>
          <p:cNvPr id="419" name="Rectangle: Rounded Corners 418">
            <a:extLst>
              <a:ext uri="{FF2B5EF4-FFF2-40B4-BE49-F238E27FC236}">
                <a16:creationId xmlns:a16="http://schemas.microsoft.com/office/drawing/2014/main" id="{5F7DAAC4-D694-12D7-C8B7-69A362B18A0E}"/>
              </a:ext>
            </a:extLst>
          </p:cNvPr>
          <p:cNvSpPr/>
          <p:nvPr/>
        </p:nvSpPr>
        <p:spPr bwMode="auto">
          <a:xfrm>
            <a:off x="7841067" y="1899908"/>
            <a:ext cx="1591056" cy="520692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Key Vault</a:t>
            </a:r>
          </a:p>
        </p:txBody>
      </p:sp>
      <p:sp>
        <p:nvSpPr>
          <p:cNvPr id="420" name="Rectangle: Rounded Corners 419">
            <a:extLst>
              <a:ext uri="{FF2B5EF4-FFF2-40B4-BE49-F238E27FC236}">
                <a16:creationId xmlns:a16="http://schemas.microsoft.com/office/drawing/2014/main" id="{AB1BF6F5-CAEA-D663-D028-2E6E69EE4FB4}"/>
              </a:ext>
            </a:extLst>
          </p:cNvPr>
          <p:cNvSpPr/>
          <p:nvPr/>
        </p:nvSpPr>
        <p:spPr bwMode="auto">
          <a:xfrm>
            <a:off x="9487489" y="1899908"/>
            <a:ext cx="1591056" cy="52069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9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</p:txBody>
      </p:sp>
      <p:sp>
        <p:nvSpPr>
          <p:cNvPr id="421" name="Rectangle: Rounded Corners 420">
            <a:extLst>
              <a:ext uri="{FF2B5EF4-FFF2-40B4-BE49-F238E27FC236}">
                <a16:creationId xmlns:a16="http://schemas.microsoft.com/office/drawing/2014/main" id="{2A88D018-9A04-D390-2B72-22DDCCE9680B}"/>
              </a:ext>
            </a:extLst>
          </p:cNvPr>
          <p:cNvSpPr/>
          <p:nvPr/>
        </p:nvSpPr>
        <p:spPr bwMode="auto">
          <a:xfrm>
            <a:off x="11137189" y="1344474"/>
            <a:ext cx="940224" cy="1072683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Other Azure services integration via Azure Arc</a:t>
            </a:r>
          </a:p>
        </p:txBody>
      </p:sp>
      <p:sp>
        <p:nvSpPr>
          <p:cNvPr id="422" name="Rectangle: Rounded Corners 421">
            <a:extLst>
              <a:ext uri="{FF2B5EF4-FFF2-40B4-BE49-F238E27FC236}">
                <a16:creationId xmlns:a16="http://schemas.microsoft.com/office/drawing/2014/main" id="{8D84B571-7488-D355-5DBB-0E163A3B2C12}"/>
              </a:ext>
            </a:extLst>
          </p:cNvPr>
          <p:cNvSpPr/>
          <p:nvPr/>
        </p:nvSpPr>
        <p:spPr bwMode="auto">
          <a:xfrm>
            <a:off x="1321172" y="1344474"/>
            <a:ext cx="940224" cy="1072683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Microsoft </a:t>
            </a:r>
          </a:p>
          <a:p>
            <a:pPr algn="ctr" defTabSz="914341"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Entra ID</a:t>
            </a:r>
          </a:p>
        </p:txBody>
      </p:sp>
      <p:pic>
        <p:nvPicPr>
          <p:cNvPr id="423" name="Graphic 422">
            <a:extLst>
              <a:ext uri="{FF2B5EF4-FFF2-40B4-BE49-F238E27FC236}">
                <a16:creationId xmlns:a16="http://schemas.microsoft.com/office/drawing/2014/main" id="{B30172A2-6ECA-2ABF-2935-F74CF3600D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05394" y="1551146"/>
            <a:ext cx="274320" cy="274320"/>
          </a:xfrm>
          <a:prstGeom prst="rect">
            <a:avLst/>
          </a:prstGeom>
        </p:spPr>
      </p:pic>
      <p:pic>
        <p:nvPicPr>
          <p:cNvPr id="424" name="Graphic 423">
            <a:extLst>
              <a:ext uri="{FF2B5EF4-FFF2-40B4-BE49-F238E27FC236}">
                <a16:creationId xmlns:a16="http://schemas.microsoft.com/office/drawing/2014/main" id="{14C5F3F2-B213-70B8-E553-565F32D5E4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05394" y="2110312"/>
            <a:ext cx="274320" cy="274320"/>
          </a:xfrm>
          <a:prstGeom prst="rect">
            <a:avLst/>
          </a:prstGeom>
        </p:spPr>
      </p:pic>
      <p:pic>
        <p:nvPicPr>
          <p:cNvPr id="425" name="Graphic 424">
            <a:extLst>
              <a:ext uri="{FF2B5EF4-FFF2-40B4-BE49-F238E27FC236}">
                <a16:creationId xmlns:a16="http://schemas.microsoft.com/office/drawing/2014/main" id="{23362B1B-B2A8-781C-3E1B-916FB53D251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51816" y="1551146"/>
            <a:ext cx="274320" cy="274320"/>
          </a:xfrm>
          <a:prstGeom prst="rect">
            <a:avLst/>
          </a:prstGeom>
        </p:spPr>
      </p:pic>
      <p:pic>
        <p:nvPicPr>
          <p:cNvPr id="426" name="Graphic 425">
            <a:extLst>
              <a:ext uri="{FF2B5EF4-FFF2-40B4-BE49-F238E27FC236}">
                <a16:creationId xmlns:a16="http://schemas.microsoft.com/office/drawing/2014/main" id="{35B1AA21-C02B-E1C8-EFE7-12AC2900C8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46848" y="2113462"/>
            <a:ext cx="274320" cy="274320"/>
          </a:xfrm>
          <a:prstGeom prst="rect">
            <a:avLst/>
          </a:prstGeom>
        </p:spPr>
      </p:pic>
      <p:pic>
        <p:nvPicPr>
          <p:cNvPr id="427" name="Graphic 426">
            <a:extLst>
              <a:ext uri="{FF2B5EF4-FFF2-40B4-BE49-F238E27FC236}">
                <a16:creationId xmlns:a16="http://schemas.microsoft.com/office/drawing/2014/main" id="{13F842DB-9F98-D4B2-FF6F-8769EF8AF94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499435" y="1551146"/>
            <a:ext cx="274320" cy="274320"/>
          </a:xfrm>
          <a:prstGeom prst="rect">
            <a:avLst/>
          </a:prstGeom>
        </p:spPr>
      </p:pic>
      <p:pic>
        <p:nvPicPr>
          <p:cNvPr id="428" name="Graphic 427">
            <a:extLst>
              <a:ext uri="{FF2B5EF4-FFF2-40B4-BE49-F238E27FC236}">
                <a16:creationId xmlns:a16="http://schemas.microsoft.com/office/drawing/2014/main" id="{0FE076AD-D52A-0CD7-8C5F-1AC135BBA5A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495493" y="2106112"/>
            <a:ext cx="274320" cy="274320"/>
          </a:xfrm>
          <a:prstGeom prst="rect">
            <a:avLst/>
          </a:prstGeom>
        </p:spPr>
      </p:pic>
      <p:pic>
        <p:nvPicPr>
          <p:cNvPr id="429" name="Graphic 428">
            <a:extLst>
              <a:ext uri="{FF2B5EF4-FFF2-40B4-BE49-F238E27FC236}">
                <a16:creationId xmlns:a16="http://schemas.microsoft.com/office/drawing/2014/main" id="{E539F675-63CB-3BBE-B387-62FA2B83BC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145857" y="1543858"/>
            <a:ext cx="274320" cy="274320"/>
          </a:xfrm>
          <a:prstGeom prst="rect">
            <a:avLst/>
          </a:prstGeom>
        </p:spPr>
      </p:pic>
      <p:pic>
        <p:nvPicPr>
          <p:cNvPr id="430" name="Graphic 429">
            <a:extLst>
              <a:ext uri="{FF2B5EF4-FFF2-40B4-BE49-F238E27FC236}">
                <a16:creationId xmlns:a16="http://schemas.microsoft.com/office/drawing/2014/main" id="{41801A4F-9234-6447-C72C-6D0BC896BB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145857" y="2106112"/>
            <a:ext cx="274320" cy="274320"/>
          </a:xfrm>
          <a:prstGeom prst="rect">
            <a:avLst/>
          </a:prstGeom>
        </p:spPr>
      </p:pic>
      <p:pic>
        <p:nvPicPr>
          <p:cNvPr id="431" name="Graphic 430">
            <a:extLst>
              <a:ext uri="{FF2B5EF4-FFF2-40B4-BE49-F238E27FC236}">
                <a16:creationId xmlns:a16="http://schemas.microsoft.com/office/drawing/2014/main" id="{669C1212-B980-8725-62FD-E993DABCED1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11908" y="1637906"/>
            <a:ext cx="457200" cy="457200"/>
          </a:xfrm>
          <a:prstGeom prst="rect">
            <a:avLst/>
          </a:prstGeom>
        </p:spPr>
      </p:pic>
      <p:sp>
        <p:nvSpPr>
          <p:cNvPr id="432" name="Rectangle: Rounded Corners 431">
            <a:extLst>
              <a:ext uri="{FF2B5EF4-FFF2-40B4-BE49-F238E27FC236}">
                <a16:creationId xmlns:a16="http://schemas.microsoft.com/office/drawing/2014/main" id="{FDF9E676-A8EE-DFF6-0AAF-FAFCAEA4CE28}"/>
              </a:ext>
            </a:extLst>
          </p:cNvPr>
          <p:cNvSpPr/>
          <p:nvPr/>
        </p:nvSpPr>
        <p:spPr bwMode="auto">
          <a:xfrm>
            <a:off x="3529374" y="1344474"/>
            <a:ext cx="940224" cy="1072683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Virtual Desktop</a:t>
            </a:r>
          </a:p>
        </p:txBody>
      </p:sp>
      <p:pic>
        <p:nvPicPr>
          <p:cNvPr id="433" name="Graphic 432">
            <a:extLst>
              <a:ext uri="{FF2B5EF4-FFF2-40B4-BE49-F238E27FC236}">
                <a16:creationId xmlns:a16="http://schemas.microsoft.com/office/drawing/2014/main" id="{603D0EEF-F1A9-DE1C-0125-8BC2F50614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770886" y="1765375"/>
            <a:ext cx="457200" cy="457200"/>
          </a:xfrm>
          <a:prstGeom prst="rect">
            <a:avLst/>
          </a:prstGeom>
        </p:spPr>
      </p:pic>
      <p:cxnSp>
        <p:nvCxnSpPr>
          <p:cNvPr id="434" name="Straight Arrow Connector 433">
            <a:extLst>
              <a:ext uri="{FF2B5EF4-FFF2-40B4-BE49-F238E27FC236}">
                <a16:creationId xmlns:a16="http://schemas.microsoft.com/office/drawing/2014/main" id="{81343827-5D40-1F75-98EB-D5D2BFC157C6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>
            <a:off x="2261396" y="1880812"/>
            <a:ext cx="1267978" cy="0"/>
          </a:xfrm>
          <a:prstGeom prst="straightConnector1">
            <a:avLst/>
          </a:prstGeom>
          <a:noFill/>
          <a:ln w="19050" cap="flat" cmpd="sng" algn="ctr">
            <a:solidFill>
              <a:srgbClr val="2A3B78"/>
            </a:solidFill>
            <a:prstDash val="solid"/>
            <a:headEnd type="triangle"/>
            <a:tailEnd type="triangle"/>
          </a:ln>
          <a:effectLst/>
        </p:spPr>
      </p:cxnSp>
      <p:sp>
        <p:nvSpPr>
          <p:cNvPr id="435" name="TextBox 434">
            <a:extLst>
              <a:ext uri="{FF2B5EF4-FFF2-40B4-BE49-F238E27FC236}">
                <a16:creationId xmlns:a16="http://schemas.microsoft.com/office/drawing/2014/main" id="{1CA16A37-73D6-4E98-56C5-824621EF7227}"/>
              </a:ext>
            </a:extLst>
          </p:cNvPr>
          <p:cNvSpPr txBox="1"/>
          <p:nvPr/>
        </p:nvSpPr>
        <p:spPr>
          <a:xfrm>
            <a:off x="2250714" y="1340687"/>
            <a:ext cx="1289342" cy="5078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2A3B78"/>
                </a:solidFill>
              </a:rPr>
              <a:t>User authentication and token exchange during login</a:t>
            </a:r>
          </a:p>
        </p:txBody>
      </p:sp>
      <p:sp>
        <p:nvSpPr>
          <p:cNvPr id="436" name="Rectangle: Rounded Corners 435">
            <a:extLst>
              <a:ext uri="{FF2B5EF4-FFF2-40B4-BE49-F238E27FC236}">
                <a16:creationId xmlns:a16="http://schemas.microsoft.com/office/drawing/2014/main" id="{2E726BFC-05DA-02A1-5A6A-DDC4914AE4CB}"/>
              </a:ext>
            </a:extLst>
          </p:cNvPr>
          <p:cNvSpPr/>
          <p:nvPr/>
        </p:nvSpPr>
        <p:spPr bwMode="auto">
          <a:xfrm>
            <a:off x="461787" y="4069837"/>
            <a:ext cx="10353820" cy="2719887"/>
          </a:xfrm>
          <a:prstGeom prst="roundRect">
            <a:avLst>
              <a:gd name="adj" fmla="val 1697"/>
            </a:avLst>
          </a:prstGeom>
          <a:solidFill>
            <a:srgbClr val="FFE7E7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1400" kern="0">
              <a:solidFill>
                <a:srgbClr val="000000"/>
              </a:solidFill>
              <a:latin typeface="Segoe UI Semibold"/>
              <a:cs typeface="Segoe UI" pitchFamily="34" charset="0"/>
            </a:endParaRPr>
          </a:p>
        </p:txBody>
      </p:sp>
      <p:sp>
        <p:nvSpPr>
          <p:cNvPr id="437" name="Rectangle: Rounded Corners 436">
            <a:extLst>
              <a:ext uri="{FF2B5EF4-FFF2-40B4-BE49-F238E27FC236}">
                <a16:creationId xmlns:a16="http://schemas.microsoft.com/office/drawing/2014/main" id="{2DECC840-EF8E-3B1D-B64F-35DEEAB24901}"/>
              </a:ext>
            </a:extLst>
          </p:cNvPr>
          <p:cNvSpPr/>
          <p:nvPr/>
        </p:nvSpPr>
        <p:spPr bwMode="auto">
          <a:xfrm>
            <a:off x="1632447" y="5561679"/>
            <a:ext cx="9021796" cy="1129381"/>
          </a:xfrm>
          <a:prstGeom prst="roundRect">
            <a:avLst>
              <a:gd name="adj" fmla="val 4645"/>
            </a:avLst>
          </a:prstGeom>
          <a:solidFill>
            <a:srgbClr val="FCFDE9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Local version releases</a:t>
            </a:r>
            <a:endParaRPr lang="en-US" sz="1000" i="1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</p:txBody>
      </p:sp>
      <p:sp>
        <p:nvSpPr>
          <p:cNvPr id="438" name="Rectangle: Rounded Corners 437">
            <a:extLst>
              <a:ext uri="{FF2B5EF4-FFF2-40B4-BE49-F238E27FC236}">
                <a16:creationId xmlns:a16="http://schemas.microsoft.com/office/drawing/2014/main" id="{921C59C8-AAED-116A-37EC-C17C79E5AA3E}"/>
              </a:ext>
            </a:extLst>
          </p:cNvPr>
          <p:cNvSpPr/>
          <p:nvPr/>
        </p:nvSpPr>
        <p:spPr bwMode="auto">
          <a:xfrm>
            <a:off x="1632448" y="4233772"/>
            <a:ext cx="1221108" cy="1244928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r>
              <a:rPr lang="en-US" sz="1000" kern="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Azure Local VMs</a:t>
            </a:r>
          </a:p>
        </p:txBody>
      </p:sp>
      <p:grpSp>
        <p:nvGrpSpPr>
          <p:cNvPr id="439" name="Group 438">
            <a:extLst>
              <a:ext uri="{FF2B5EF4-FFF2-40B4-BE49-F238E27FC236}">
                <a16:creationId xmlns:a16="http://schemas.microsoft.com/office/drawing/2014/main" id="{7FE8D8A4-3F6E-131F-0683-80F18DD10743}"/>
              </a:ext>
            </a:extLst>
          </p:cNvPr>
          <p:cNvGrpSpPr/>
          <p:nvPr/>
        </p:nvGrpSpPr>
        <p:grpSpPr>
          <a:xfrm>
            <a:off x="502479" y="4974055"/>
            <a:ext cx="1037378" cy="913778"/>
            <a:chOff x="476568" y="3333504"/>
            <a:chExt cx="1037378" cy="913778"/>
          </a:xfrm>
        </p:grpSpPr>
        <p:pic>
          <p:nvPicPr>
            <p:cNvPr id="440" name="Graphic 439">
              <a:extLst>
                <a:ext uri="{FF2B5EF4-FFF2-40B4-BE49-F238E27FC236}">
                  <a16:creationId xmlns:a16="http://schemas.microsoft.com/office/drawing/2014/main" id="{244BC8A8-F598-0101-D323-7DB46DE20C7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87212" y="3333504"/>
              <a:ext cx="439962" cy="429444"/>
            </a:xfrm>
            <a:prstGeom prst="rect">
              <a:avLst/>
            </a:prstGeom>
            <a:effectLst/>
          </p:spPr>
        </p:pic>
        <p:sp>
          <p:nvSpPr>
            <p:cNvPr id="441" name="TextBox 440">
              <a:extLst>
                <a:ext uri="{FF2B5EF4-FFF2-40B4-BE49-F238E27FC236}">
                  <a16:creationId xmlns:a16="http://schemas.microsoft.com/office/drawing/2014/main" id="{FE8C12A2-75B9-2063-4916-0BB835430CCD}"/>
                </a:ext>
              </a:extLst>
            </p:cNvPr>
            <p:cNvSpPr txBox="1"/>
            <p:nvPr/>
          </p:nvSpPr>
          <p:spPr>
            <a:xfrm>
              <a:off x="476568" y="3754839"/>
              <a:ext cx="1037378" cy="492443"/>
            </a:xfrm>
            <a:prstGeom prst="rect">
              <a:avLst/>
            </a:prstGeom>
            <a:noFill/>
          </p:spPr>
          <p:txBody>
            <a:bodyPr wrap="square" lIns="0" tIns="91440" rIns="0" bIns="91440">
              <a:spAutoFit/>
            </a:bodyPr>
            <a:lstStyle/>
            <a:p>
              <a:pPr algn="ctr" defTabSz="914341">
                <a:defRPr/>
              </a:pPr>
              <a:r>
                <a:rPr lang="en-US" sz="100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rPr>
                <a:t>Azure Local instance</a:t>
              </a:r>
            </a:p>
          </p:txBody>
        </p:sp>
      </p:grpSp>
      <p:grpSp>
        <p:nvGrpSpPr>
          <p:cNvPr id="442" name="Group 441">
            <a:extLst>
              <a:ext uri="{FF2B5EF4-FFF2-40B4-BE49-F238E27FC236}">
                <a16:creationId xmlns:a16="http://schemas.microsoft.com/office/drawing/2014/main" id="{CAA260EE-3E86-ACC3-6576-C679A20AD191}"/>
              </a:ext>
            </a:extLst>
          </p:cNvPr>
          <p:cNvGrpSpPr/>
          <p:nvPr/>
        </p:nvGrpSpPr>
        <p:grpSpPr>
          <a:xfrm>
            <a:off x="1739917" y="5657348"/>
            <a:ext cx="8804916" cy="788872"/>
            <a:chOff x="1520592" y="3615814"/>
            <a:chExt cx="8804916" cy="788872"/>
          </a:xfrm>
        </p:grpSpPr>
        <p:sp>
          <p:nvSpPr>
            <p:cNvPr id="443" name="Rectangle: Rounded Corners 442">
              <a:extLst>
                <a:ext uri="{FF2B5EF4-FFF2-40B4-BE49-F238E27FC236}">
                  <a16:creationId xmlns:a16="http://schemas.microsoft.com/office/drawing/2014/main" id="{0AB6FA0A-CC83-31B5-EBDE-BBA5DC8D74E6}"/>
                </a:ext>
              </a:extLst>
            </p:cNvPr>
            <p:cNvSpPr/>
            <p:nvPr/>
          </p:nvSpPr>
          <p:spPr bwMode="auto">
            <a:xfrm>
              <a:off x="1520592" y="3615814"/>
              <a:ext cx="2680867" cy="788872"/>
            </a:xfrm>
            <a:prstGeom prst="roundRect">
              <a:avLst>
                <a:gd name="adj" fmla="val 4645"/>
              </a:avLst>
            </a:prstGeom>
            <a:solidFill>
              <a:srgbClr val="FFFFFF"/>
            </a:solidFill>
            <a:ln w="12700" cap="flat" cmpd="sng" algn="ctr">
              <a:solidFill>
                <a:srgbClr val="000000">
                  <a:lumMod val="65000"/>
                  <a:lumOff val="35000"/>
                </a:srgbClr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400">
                <a:defRPr/>
              </a:pPr>
              <a:r>
                <a:rPr lang="en-US" sz="1000" kern="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rPr>
                <a:t>Hyper-V</a:t>
              </a:r>
            </a:p>
          </p:txBody>
        </p:sp>
        <p:sp>
          <p:nvSpPr>
            <p:cNvPr id="444" name="Rectangle: Rounded Corners 443">
              <a:extLst>
                <a:ext uri="{FF2B5EF4-FFF2-40B4-BE49-F238E27FC236}">
                  <a16:creationId xmlns:a16="http://schemas.microsoft.com/office/drawing/2014/main" id="{1B4C33D6-F341-B6E7-719D-DC0FF19C74AC}"/>
                </a:ext>
              </a:extLst>
            </p:cNvPr>
            <p:cNvSpPr/>
            <p:nvPr/>
          </p:nvSpPr>
          <p:spPr bwMode="auto">
            <a:xfrm>
              <a:off x="4294049" y="3615814"/>
              <a:ext cx="1831515" cy="788871"/>
            </a:xfrm>
            <a:prstGeom prst="roundRect">
              <a:avLst>
                <a:gd name="adj" fmla="val 4645"/>
              </a:avLst>
            </a:prstGeom>
            <a:solidFill>
              <a:srgbClr val="FFFFFF"/>
            </a:solidFill>
            <a:ln w="12700" cap="flat" cmpd="sng" algn="ctr">
              <a:solidFill>
                <a:srgbClr val="000000">
                  <a:lumMod val="65000"/>
                  <a:lumOff val="35000"/>
                </a:srgbClr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400">
                <a:defRPr/>
              </a:pPr>
              <a:r>
                <a:rPr lang="en-US" sz="1000" kern="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rPr>
                <a:t>       Azure Arc </a:t>
              </a:r>
            </a:p>
            <a:p>
              <a:pPr algn="ctr" defTabSz="914400">
                <a:defRPr/>
              </a:pPr>
              <a:r>
                <a:rPr lang="en-US" sz="1000" kern="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rPr>
                <a:t>         resource bridge</a:t>
              </a:r>
            </a:p>
          </p:txBody>
        </p:sp>
        <p:grpSp>
          <p:nvGrpSpPr>
            <p:cNvPr id="445" name="Group 444">
              <a:extLst>
                <a:ext uri="{FF2B5EF4-FFF2-40B4-BE49-F238E27FC236}">
                  <a16:creationId xmlns:a16="http://schemas.microsoft.com/office/drawing/2014/main" id="{5193960D-4FA4-E9B9-9F0C-0B72D6CB4B29}"/>
                </a:ext>
              </a:extLst>
            </p:cNvPr>
            <p:cNvGrpSpPr/>
            <p:nvPr/>
          </p:nvGrpSpPr>
          <p:grpSpPr>
            <a:xfrm>
              <a:off x="6218154" y="3615814"/>
              <a:ext cx="4107354" cy="788871"/>
              <a:chOff x="6470581" y="3615813"/>
              <a:chExt cx="4107354" cy="788871"/>
            </a:xfrm>
          </p:grpSpPr>
          <p:sp>
            <p:nvSpPr>
              <p:cNvPr id="448" name="Rectangle: Rounded Corners 447">
                <a:extLst>
                  <a:ext uri="{FF2B5EF4-FFF2-40B4-BE49-F238E27FC236}">
                    <a16:creationId xmlns:a16="http://schemas.microsoft.com/office/drawing/2014/main" id="{4C87C52A-485A-992D-7B05-BC36CFAAAA44}"/>
                  </a:ext>
                </a:extLst>
              </p:cNvPr>
              <p:cNvSpPr/>
              <p:nvPr/>
            </p:nvSpPr>
            <p:spPr bwMode="auto">
              <a:xfrm>
                <a:off x="6470581" y="3615813"/>
                <a:ext cx="4107354" cy="788871"/>
              </a:xfrm>
              <a:prstGeom prst="roundRect">
                <a:avLst>
                  <a:gd name="adj" fmla="val 4645"/>
                </a:avLst>
              </a:prstGeom>
              <a:solidFill>
                <a:srgbClr val="FFFFFF"/>
              </a:solidFill>
              <a:ln w="12700" cap="flat" cmpd="sng" algn="ctr">
                <a:solidFill>
                  <a:srgbClr val="000000">
                    <a:lumMod val="65000"/>
                    <a:lumOff val="35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91440" rIns="36576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400">
                  <a:defRPr/>
                </a:pPr>
                <a:r>
                  <a:rPr lang="en-US" sz="1000" kern="0" dirty="0">
                    <a:solidFill>
                      <a:srgbClr val="000000"/>
                    </a:solidFill>
                    <a:latin typeface="Segoe UI Semibold (Headings)"/>
                    <a:cs typeface="Segoe UI" pitchFamily="34" charset="0"/>
                  </a:rPr>
                  <a:t>Storage Spaces Direct (S2D)</a:t>
                </a:r>
              </a:p>
            </p:txBody>
          </p:sp>
          <p:pic>
            <p:nvPicPr>
              <p:cNvPr id="449" name="Graphic 448">
                <a:extLst>
                  <a:ext uri="{FF2B5EF4-FFF2-40B4-BE49-F238E27FC236}">
                    <a16:creationId xmlns:a16="http://schemas.microsoft.com/office/drawing/2014/main" id="{8D350458-E1D2-63AF-7E8D-784583DADB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7032602" y="3783490"/>
                <a:ext cx="418510" cy="457200"/>
              </a:xfrm>
              <a:prstGeom prst="rect">
                <a:avLst/>
              </a:prstGeom>
              <a:effectLst/>
            </p:spPr>
          </p:pic>
          <p:grpSp>
            <p:nvGrpSpPr>
              <p:cNvPr id="450" name="Group 449">
                <a:extLst>
                  <a:ext uri="{FF2B5EF4-FFF2-40B4-BE49-F238E27FC236}">
                    <a16:creationId xmlns:a16="http://schemas.microsoft.com/office/drawing/2014/main" id="{8944E048-AECF-682C-B829-B3B2615219A8}"/>
                  </a:ext>
                </a:extLst>
              </p:cNvPr>
              <p:cNvGrpSpPr/>
              <p:nvPr/>
            </p:nvGrpSpPr>
            <p:grpSpPr>
              <a:xfrm>
                <a:off x="9447905" y="3734121"/>
                <a:ext cx="957598" cy="590115"/>
                <a:chOff x="4851187" y="5523470"/>
                <a:chExt cx="957598" cy="590115"/>
              </a:xfrm>
            </p:grpSpPr>
            <p:sp>
              <p:nvSpPr>
                <p:cNvPr id="451" name="Rectangle: Rounded Corners 450">
                  <a:extLst>
                    <a:ext uri="{FF2B5EF4-FFF2-40B4-BE49-F238E27FC236}">
                      <a16:creationId xmlns:a16="http://schemas.microsoft.com/office/drawing/2014/main" id="{051A306B-D7B4-B0A5-F439-8A19F01D339D}"/>
                    </a:ext>
                  </a:extLst>
                </p:cNvPr>
                <p:cNvSpPr/>
                <p:nvPr/>
              </p:nvSpPr>
              <p:spPr bwMode="auto">
                <a:xfrm>
                  <a:off x="4851187" y="5523470"/>
                  <a:ext cx="957598" cy="590115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D9F5FF"/>
                </a:solidFill>
                <a:ln w="19050" cap="flat" cmpd="sng" algn="ctr">
                  <a:solidFill>
                    <a:srgbClr val="1590BB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914400">
                    <a:defRPr/>
                  </a:pPr>
                  <a:r>
                    <a:rPr lang="en-US" sz="1000" kern="0">
                      <a:solidFill>
                        <a:srgbClr val="000000"/>
                      </a:solidFill>
                      <a:latin typeface="Segoe UI Semibold (Headings)"/>
                      <a:cs typeface="Segoe UI" pitchFamily="34" charset="0"/>
                    </a:rPr>
                    <a:t>User</a:t>
                  </a:r>
                  <a:r>
                    <a:rPr lang="en-US" sz="1000" kern="0">
                      <a:solidFill>
                        <a:srgbClr val="FFFFFF"/>
                      </a:solidFill>
                      <a:latin typeface="Segoe UI Semibold (Headings)"/>
                      <a:cs typeface="Segoe UI" pitchFamily="34" charset="0"/>
                    </a:rPr>
                    <a:t> </a:t>
                  </a:r>
                  <a:r>
                    <a:rPr lang="en-US" sz="1000" kern="0">
                      <a:solidFill>
                        <a:srgbClr val="000000"/>
                      </a:solidFill>
                      <a:latin typeface="Segoe UI Semibold (Headings)"/>
                      <a:cs typeface="Segoe UI" pitchFamily="34" charset="0"/>
                    </a:rPr>
                    <a:t>profiles</a:t>
                  </a:r>
                </a:p>
              </p:txBody>
            </p:sp>
            <p:grpSp>
              <p:nvGrpSpPr>
                <p:cNvPr id="452" name="Group 451">
                  <a:extLst>
                    <a:ext uri="{FF2B5EF4-FFF2-40B4-BE49-F238E27FC236}">
                      <a16:creationId xmlns:a16="http://schemas.microsoft.com/office/drawing/2014/main" id="{7CAEAC78-1DD4-A190-FB31-C8D5A95983B4}"/>
                    </a:ext>
                  </a:extLst>
                </p:cNvPr>
                <p:cNvGrpSpPr/>
                <p:nvPr/>
              </p:nvGrpSpPr>
              <p:grpSpPr>
                <a:xfrm>
                  <a:off x="5020867" y="5748843"/>
                  <a:ext cx="618238" cy="274320"/>
                  <a:chOff x="4986068" y="5748843"/>
                  <a:chExt cx="618238" cy="274320"/>
                </a:xfrm>
              </p:grpSpPr>
              <p:pic>
                <p:nvPicPr>
                  <p:cNvPr id="453" name="Graphic 452">
                    <a:extLst>
                      <a:ext uri="{FF2B5EF4-FFF2-40B4-BE49-F238E27FC236}">
                        <a16:creationId xmlns:a16="http://schemas.microsoft.com/office/drawing/2014/main" id="{76C5D701-7DF5-DCC6-619E-A9EA5845BC3A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1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986068" y="5748843"/>
                    <a:ext cx="274320" cy="274320"/>
                  </a:xfrm>
                  <a:prstGeom prst="rect">
                    <a:avLst/>
                  </a:prstGeom>
                </p:spPr>
              </p:pic>
              <p:pic>
                <p:nvPicPr>
                  <p:cNvPr id="454" name="Graphic 453">
                    <a:extLst>
                      <a:ext uri="{FF2B5EF4-FFF2-40B4-BE49-F238E27FC236}">
                        <a16:creationId xmlns:a16="http://schemas.microsoft.com/office/drawing/2014/main" id="{6D7010FF-2CC4-3D9D-33E5-EA0AB5CB8E5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1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329986" y="5748843"/>
                    <a:ext cx="274320" cy="274320"/>
                  </a:xfrm>
                  <a:prstGeom prst="rect">
                    <a:avLst/>
                  </a:prstGeom>
                </p:spPr>
              </p:pic>
            </p:grpSp>
          </p:grpSp>
        </p:grpSp>
        <p:pic>
          <p:nvPicPr>
            <p:cNvPr id="446" name="Picture 445">
              <a:extLst>
                <a:ext uri="{FF2B5EF4-FFF2-40B4-BE49-F238E27FC236}">
                  <a16:creationId xmlns:a16="http://schemas.microsoft.com/office/drawing/2014/main" id="{2CC3EF2B-9B49-F397-5CBE-EDAD3E535C8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4535173" y="3824121"/>
              <a:ext cx="300446" cy="36576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7" name="Graphic 446">
              <a:extLst>
                <a:ext uri="{FF2B5EF4-FFF2-40B4-BE49-F238E27FC236}">
                  <a16:creationId xmlns:a16="http://schemas.microsoft.com/office/drawing/2014/main" id="{A61CCAAA-FFED-27F6-27F9-E4B8DD6ACA0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0"/>
                </a:ext>
              </a:extLst>
            </a:blip>
            <a:stretch>
              <a:fillRect/>
            </a:stretch>
          </p:blipFill>
          <p:spPr>
            <a:xfrm>
              <a:off x="2067336" y="3789171"/>
              <a:ext cx="418510" cy="457200"/>
            </a:xfrm>
            <a:prstGeom prst="rect">
              <a:avLst/>
            </a:prstGeom>
            <a:effectLst/>
          </p:spPr>
        </p:pic>
      </p:grpSp>
      <p:grpSp>
        <p:nvGrpSpPr>
          <p:cNvPr id="455" name="Group 454">
            <a:extLst>
              <a:ext uri="{FF2B5EF4-FFF2-40B4-BE49-F238E27FC236}">
                <a16:creationId xmlns:a16="http://schemas.microsoft.com/office/drawing/2014/main" id="{7CB30BFD-32AB-88F2-AF67-DC85F0A2AD3A}"/>
              </a:ext>
            </a:extLst>
          </p:cNvPr>
          <p:cNvGrpSpPr/>
          <p:nvPr/>
        </p:nvGrpSpPr>
        <p:grpSpPr>
          <a:xfrm>
            <a:off x="2993683" y="4236302"/>
            <a:ext cx="5755640" cy="1244929"/>
            <a:chOff x="2215712" y="2359402"/>
            <a:chExt cx="5755640" cy="1244929"/>
          </a:xfrm>
          <a:solidFill>
            <a:srgbClr val="FFFFFF"/>
          </a:solidFill>
        </p:grpSpPr>
        <p:sp>
          <p:nvSpPr>
            <p:cNvPr id="456" name="Rectangle: Rounded Corners 455">
              <a:extLst>
                <a:ext uri="{FF2B5EF4-FFF2-40B4-BE49-F238E27FC236}">
                  <a16:creationId xmlns:a16="http://schemas.microsoft.com/office/drawing/2014/main" id="{3DDAE2BE-86AE-B875-AB68-9596F5572DB7}"/>
                </a:ext>
              </a:extLst>
            </p:cNvPr>
            <p:cNvSpPr/>
            <p:nvPr/>
          </p:nvSpPr>
          <p:spPr bwMode="auto">
            <a:xfrm>
              <a:off x="2215712" y="2359402"/>
              <a:ext cx="5755640" cy="1244929"/>
            </a:xfrm>
            <a:prstGeom prst="roundRect">
              <a:avLst>
                <a:gd name="adj" fmla="val 4645"/>
              </a:avLst>
            </a:prstGeom>
            <a:grpFill/>
            <a:ln w="12700" cap="flat" cmpd="sng" algn="ctr">
              <a:solidFill>
                <a:srgbClr val="000000">
                  <a:lumMod val="65000"/>
                  <a:lumOff val="35000"/>
                </a:srgbClr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341">
                <a:defRPr/>
              </a:pPr>
              <a:r>
                <a:rPr lang="en-US" sz="1000" kern="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rPr>
                <a:t>Azure Virtual Desktop (session hosts)</a:t>
              </a:r>
            </a:p>
          </p:txBody>
        </p:sp>
        <p:grpSp>
          <p:nvGrpSpPr>
            <p:cNvPr id="457" name="Group 456">
              <a:extLst>
                <a:ext uri="{FF2B5EF4-FFF2-40B4-BE49-F238E27FC236}">
                  <a16:creationId xmlns:a16="http://schemas.microsoft.com/office/drawing/2014/main" id="{FD7F25BB-CAD1-0FD9-1930-D47EF2163AC1}"/>
                </a:ext>
              </a:extLst>
            </p:cNvPr>
            <p:cNvGrpSpPr/>
            <p:nvPr/>
          </p:nvGrpSpPr>
          <p:grpSpPr>
            <a:xfrm>
              <a:off x="2303381" y="2517746"/>
              <a:ext cx="5579392" cy="442790"/>
              <a:chOff x="2123440" y="3222273"/>
              <a:chExt cx="5579392" cy="442790"/>
            </a:xfrm>
            <a:grpFill/>
          </p:grpSpPr>
          <p:sp>
            <p:nvSpPr>
              <p:cNvPr id="458" name="Rectangle: Rounded Corners 457">
                <a:extLst>
                  <a:ext uri="{FF2B5EF4-FFF2-40B4-BE49-F238E27FC236}">
                    <a16:creationId xmlns:a16="http://schemas.microsoft.com/office/drawing/2014/main" id="{DCEE15D6-E361-4778-2AAE-80CB573F0DCA}"/>
                  </a:ext>
                </a:extLst>
              </p:cNvPr>
              <p:cNvSpPr/>
              <p:nvPr/>
            </p:nvSpPr>
            <p:spPr bwMode="auto">
              <a:xfrm>
                <a:off x="4941344" y="3222273"/>
                <a:ext cx="2761488" cy="442789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20000"/>
                  <a:lumOff val="80000"/>
                </a:srgbClr>
              </a:solidFill>
              <a:ln w="12700" cap="flat" cmpd="sng" algn="ctr">
                <a:solidFill>
                  <a:srgbClr val="000000">
                    <a:lumMod val="65000"/>
                    <a:lumOff val="35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341">
                  <a:defRPr/>
                </a:pPr>
                <a:r>
                  <a:rPr lang="en-US" sz="1000" kern="0" dirty="0">
                    <a:solidFill>
                      <a:srgbClr val="000000"/>
                    </a:solidFill>
                    <a:latin typeface="Segoe UI Semibold (Headings)"/>
                    <a:cs typeface="Segoe UI" pitchFamily="34" charset="0"/>
                  </a:rPr>
                  <a:t>Azure Arc agent</a:t>
                </a:r>
                <a:endParaRPr lang="en-US" sz="950" kern="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endParaRPr>
              </a:p>
            </p:txBody>
          </p:sp>
          <p:sp>
            <p:nvSpPr>
              <p:cNvPr id="459" name="Rectangle: Rounded Corners 458">
                <a:extLst>
                  <a:ext uri="{FF2B5EF4-FFF2-40B4-BE49-F238E27FC236}">
                    <a16:creationId xmlns:a16="http://schemas.microsoft.com/office/drawing/2014/main" id="{0F36AFDA-3864-CEFB-97FB-27ABD62656D2}"/>
                  </a:ext>
                </a:extLst>
              </p:cNvPr>
              <p:cNvSpPr/>
              <p:nvPr/>
            </p:nvSpPr>
            <p:spPr bwMode="auto">
              <a:xfrm>
                <a:off x="2123440" y="3222274"/>
                <a:ext cx="2756865" cy="442789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20000"/>
                  <a:lumOff val="80000"/>
                </a:srgbClr>
              </a:solidFill>
              <a:ln w="12700" cap="flat" cmpd="sng" algn="ctr">
                <a:solidFill>
                  <a:srgbClr val="000000">
                    <a:lumMod val="65000"/>
                    <a:lumOff val="35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341">
                  <a:defRPr/>
                </a:pPr>
                <a:r>
                  <a:rPr lang="en-US" sz="1000" kern="0" dirty="0">
                    <a:solidFill>
                      <a:srgbClr val="000000"/>
                    </a:solidFill>
                    <a:latin typeface="Segoe UI Semibold (Headings)"/>
                    <a:cs typeface="Segoe UI" pitchFamily="34" charset="0"/>
                  </a:rPr>
                  <a:t>Azure Virtual Desktop agent</a:t>
                </a:r>
                <a:endParaRPr lang="en-US" sz="950" kern="0" dirty="0">
                  <a:solidFill>
                    <a:srgbClr val="000000"/>
                  </a:solidFill>
                  <a:latin typeface="Segoe UI Semibold (Headings)"/>
                  <a:cs typeface="Segoe UI" pitchFamily="34" charset="0"/>
                </a:endParaRPr>
              </a:p>
            </p:txBody>
          </p:sp>
        </p:grp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7A28FAB6-F2CB-8121-0270-793796C60019}"/>
              </a:ext>
            </a:extLst>
          </p:cNvPr>
          <p:cNvGrpSpPr/>
          <p:nvPr/>
        </p:nvGrpSpPr>
        <p:grpSpPr>
          <a:xfrm>
            <a:off x="1777484" y="4350376"/>
            <a:ext cx="946460" cy="859810"/>
            <a:chOff x="1578420" y="4325272"/>
            <a:chExt cx="946460" cy="859810"/>
          </a:xfrm>
        </p:grpSpPr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B04F56AB-1BEB-B05E-12DA-2AE09D4BCBAC}"/>
                </a:ext>
              </a:extLst>
            </p:cNvPr>
            <p:cNvGrpSpPr/>
            <p:nvPr/>
          </p:nvGrpSpPr>
          <p:grpSpPr>
            <a:xfrm>
              <a:off x="1578420" y="4828066"/>
              <a:ext cx="946460" cy="357016"/>
              <a:chOff x="-1497433" y="3836379"/>
              <a:chExt cx="946460" cy="357016"/>
            </a:xfrm>
          </p:grpSpPr>
          <p:pic>
            <p:nvPicPr>
              <p:cNvPr id="465" name="Graphic 464">
                <a:extLst>
                  <a:ext uri="{FF2B5EF4-FFF2-40B4-BE49-F238E27FC236}">
                    <a16:creationId xmlns:a16="http://schemas.microsoft.com/office/drawing/2014/main" id="{83E3E15C-8597-94CE-977B-DF24202421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-1497433" y="3836379"/>
                <a:ext cx="365760" cy="357016"/>
              </a:xfrm>
              <a:prstGeom prst="rect">
                <a:avLst/>
              </a:prstGeom>
              <a:effectLst/>
            </p:spPr>
          </p:pic>
          <p:pic>
            <p:nvPicPr>
              <p:cNvPr id="466" name="Graphic 465">
                <a:extLst>
                  <a:ext uri="{FF2B5EF4-FFF2-40B4-BE49-F238E27FC236}">
                    <a16:creationId xmlns:a16="http://schemas.microsoft.com/office/drawing/2014/main" id="{13E78767-F209-729C-D74D-016B934179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-916733" y="3836379"/>
                <a:ext cx="365760" cy="357016"/>
              </a:xfrm>
              <a:prstGeom prst="rect">
                <a:avLst/>
              </a:prstGeom>
              <a:effectLst/>
            </p:spPr>
          </p:pic>
        </p:grpSp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92E11060-8078-8D62-150F-CE64464A0261}"/>
                </a:ext>
              </a:extLst>
            </p:cNvPr>
            <p:cNvGrpSpPr/>
            <p:nvPr/>
          </p:nvGrpSpPr>
          <p:grpSpPr>
            <a:xfrm>
              <a:off x="1578420" y="4325272"/>
              <a:ext cx="946460" cy="357016"/>
              <a:chOff x="-1497433" y="3836379"/>
              <a:chExt cx="946460" cy="357016"/>
            </a:xfrm>
          </p:grpSpPr>
          <p:pic>
            <p:nvPicPr>
              <p:cNvPr id="463" name="Graphic 462">
                <a:extLst>
                  <a:ext uri="{FF2B5EF4-FFF2-40B4-BE49-F238E27FC236}">
                    <a16:creationId xmlns:a16="http://schemas.microsoft.com/office/drawing/2014/main" id="{79F9D773-18FA-E031-9179-C46FAC5A49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-1497433" y="3836379"/>
                <a:ext cx="365760" cy="357016"/>
              </a:xfrm>
              <a:prstGeom prst="rect">
                <a:avLst/>
              </a:prstGeom>
              <a:effectLst/>
            </p:spPr>
          </p:pic>
          <p:pic>
            <p:nvPicPr>
              <p:cNvPr id="464" name="Graphic 463">
                <a:extLst>
                  <a:ext uri="{FF2B5EF4-FFF2-40B4-BE49-F238E27FC236}">
                    <a16:creationId xmlns:a16="http://schemas.microsoft.com/office/drawing/2014/main" id="{E6E52DA4-BF7A-678D-1444-E520D2515D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-916733" y="3836379"/>
                <a:ext cx="365760" cy="357016"/>
              </a:xfrm>
              <a:prstGeom prst="rect">
                <a:avLst/>
              </a:prstGeom>
              <a:effectLst/>
            </p:spPr>
          </p:pic>
        </p:grpSp>
      </p:grpSp>
      <p:sp>
        <p:nvSpPr>
          <p:cNvPr id="467" name="Rectangle: Rounded Corners 466">
            <a:extLst>
              <a:ext uri="{FF2B5EF4-FFF2-40B4-BE49-F238E27FC236}">
                <a16:creationId xmlns:a16="http://schemas.microsoft.com/office/drawing/2014/main" id="{5549AFA1-9308-C35D-671A-EC2CE353F2F9}"/>
              </a:ext>
            </a:extLst>
          </p:cNvPr>
          <p:cNvSpPr/>
          <p:nvPr/>
        </p:nvSpPr>
        <p:spPr bwMode="auto">
          <a:xfrm>
            <a:off x="11099076" y="5458423"/>
            <a:ext cx="957598" cy="590115"/>
          </a:xfrm>
          <a:prstGeom prst="roundRect">
            <a:avLst>
              <a:gd name="adj" fmla="val 4645"/>
            </a:avLst>
          </a:prstGeom>
          <a:solidFill>
            <a:srgbClr val="D9F5FF"/>
          </a:solidFill>
          <a:ln w="19050" cap="flat" cmpd="sng" algn="ctr">
            <a:solidFill>
              <a:srgbClr val="1590BB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n-US" sz="100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User profiles</a:t>
            </a:r>
          </a:p>
        </p:txBody>
      </p:sp>
      <p:pic>
        <p:nvPicPr>
          <p:cNvPr id="468" name="Graphic 467">
            <a:extLst>
              <a:ext uri="{FF2B5EF4-FFF2-40B4-BE49-F238E27FC236}">
                <a16:creationId xmlns:a16="http://schemas.microsoft.com/office/drawing/2014/main" id="{581BE1F5-6758-B892-D46C-C8854B7D037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268756" y="5683792"/>
            <a:ext cx="274320" cy="274320"/>
          </a:xfrm>
          <a:prstGeom prst="rect">
            <a:avLst/>
          </a:prstGeom>
        </p:spPr>
      </p:pic>
      <p:pic>
        <p:nvPicPr>
          <p:cNvPr id="469" name="Graphic 468">
            <a:extLst>
              <a:ext uri="{FF2B5EF4-FFF2-40B4-BE49-F238E27FC236}">
                <a16:creationId xmlns:a16="http://schemas.microsoft.com/office/drawing/2014/main" id="{639E5881-4A09-390D-D558-4DBEFBBB48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1612674" y="5683792"/>
            <a:ext cx="274320" cy="274320"/>
          </a:xfrm>
          <a:prstGeom prst="rect">
            <a:avLst/>
          </a:prstGeom>
        </p:spPr>
      </p:pic>
      <p:pic>
        <p:nvPicPr>
          <p:cNvPr id="470" name="Graphic 469">
            <a:extLst>
              <a:ext uri="{FF2B5EF4-FFF2-40B4-BE49-F238E27FC236}">
                <a16:creationId xmlns:a16="http://schemas.microsoft.com/office/drawing/2014/main" id="{AC0BECD8-727D-2789-C34B-E902058A45B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1392296" y="6091027"/>
            <a:ext cx="365760" cy="365760"/>
          </a:xfrm>
          <a:prstGeom prst="rect">
            <a:avLst/>
          </a:prstGeom>
        </p:spPr>
      </p:pic>
      <p:cxnSp>
        <p:nvCxnSpPr>
          <p:cNvPr id="471" name="Connector: Elbow 470">
            <a:extLst>
              <a:ext uri="{FF2B5EF4-FFF2-40B4-BE49-F238E27FC236}">
                <a16:creationId xmlns:a16="http://schemas.microsoft.com/office/drawing/2014/main" id="{A52FA328-B175-4F2A-3F3A-D893B1CB0B8A}"/>
              </a:ext>
            </a:extLst>
          </p:cNvPr>
          <p:cNvCxnSpPr>
            <a:cxnSpLocks/>
            <a:endCxn id="467" idx="1"/>
          </p:cNvCxnSpPr>
          <p:nvPr/>
        </p:nvCxnSpPr>
        <p:spPr>
          <a:xfrm>
            <a:off x="8769817" y="4292652"/>
            <a:ext cx="2329263" cy="1460829"/>
          </a:xfrm>
          <a:prstGeom prst="bentConnector3">
            <a:avLst>
              <a:gd name="adj1" fmla="val 83369"/>
            </a:avLst>
          </a:prstGeom>
          <a:noFill/>
          <a:ln w="19050" cap="flat" cmpd="sng" algn="ctr">
            <a:solidFill>
              <a:srgbClr val="4A7BB7"/>
            </a:solidFill>
            <a:prstDash val="solid"/>
            <a:headEnd type="triangle" w="med" len="med"/>
            <a:tailEnd type="triangle" w="med" len="med"/>
          </a:ln>
          <a:effectLst/>
        </p:spPr>
      </p:cxnSp>
      <p:cxnSp>
        <p:nvCxnSpPr>
          <p:cNvPr id="472" name="Connector: Elbow 471">
            <a:extLst>
              <a:ext uri="{FF2B5EF4-FFF2-40B4-BE49-F238E27FC236}">
                <a16:creationId xmlns:a16="http://schemas.microsoft.com/office/drawing/2014/main" id="{904275CE-B769-3086-9E00-C487F7EFADEA}"/>
              </a:ext>
            </a:extLst>
          </p:cNvPr>
          <p:cNvCxnSpPr>
            <a:cxnSpLocks/>
          </p:cNvCxnSpPr>
          <p:nvPr/>
        </p:nvCxnSpPr>
        <p:spPr>
          <a:xfrm>
            <a:off x="8749324" y="5272908"/>
            <a:ext cx="1144278" cy="502748"/>
          </a:xfrm>
          <a:prstGeom prst="bentConnector2">
            <a:avLst/>
          </a:prstGeom>
          <a:noFill/>
          <a:ln w="19050" cap="flat" cmpd="sng" algn="ctr">
            <a:solidFill>
              <a:srgbClr val="4A7BB7"/>
            </a:solidFill>
            <a:prstDash val="solid"/>
            <a:headEnd type="triangle" w="med" len="med"/>
            <a:tailEnd type="triangle" w="med" len="med"/>
          </a:ln>
          <a:effectLst/>
        </p:spPr>
      </p:cxnSp>
      <p:sp>
        <p:nvSpPr>
          <p:cNvPr id="473" name="TextBox 472">
            <a:extLst>
              <a:ext uri="{FF2B5EF4-FFF2-40B4-BE49-F238E27FC236}">
                <a16:creationId xmlns:a16="http://schemas.microsoft.com/office/drawing/2014/main" id="{93F4F900-79DA-51A2-E6D7-9F4FD80A4E9A}"/>
              </a:ext>
            </a:extLst>
          </p:cNvPr>
          <p:cNvSpPr txBox="1"/>
          <p:nvPr/>
        </p:nvSpPr>
        <p:spPr>
          <a:xfrm>
            <a:off x="8660747" y="4328451"/>
            <a:ext cx="2154863" cy="92333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4A7BB7"/>
                </a:solidFill>
              </a:rPr>
              <a:t>User profile storage location:</a:t>
            </a:r>
            <a:br>
              <a:rPr lang="en-US" kern="0" dirty="0">
                <a:solidFill>
                  <a:srgbClr val="4A7BB7"/>
                </a:solidFill>
              </a:rPr>
            </a:br>
            <a:endParaRPr lang="en-US" kern="0" dirty="0">
              <a:solidFill>
                <a:srgbClr val="4A7BB7"/>
              </a:solidFill>
            </a:endParaRPr>
          </a:p>
          <a:p>
            <a:pPr>
              <a:defRPr/>
            </a:pPr>
            <a:r>
              <a:rPr lang="en-US" kern="0" dirty="0">
                <a:solidFill>
                  <a:srgbClr val="4A7BB7"/>
                </a:solidFill>
              </a:rPr>
              <a:t>Dedicated NAS or SMB file share storage (preferred option)</a:t>
            </a:r>
            <a:br>
              <a:rPr lang="en-US" kern="0" dirty="0">
                <a:solidFill>
                  <a:srgbClr val="4A7BB7"/>
                </a:solidFill>
              </a:rPr>
            </a:br>
            <a:r>
              <a:rPr lang="en-US" kern="0" dirty="0">
                <a:solidFill>
                  <a:srgbClr val="4A7BB7"/>
                </a:solidFill>
              </a:rPr>
              <a:t>or</a:t>
            </a:r>
          </a:p>
          <a:p>
            <a:pPr>
              <a:defRPr/>
            </a:pPr>
            <a:r>
              <a:rPr lang="en-US" kern="0" dirty="0">
                <a:solidFill>
                  <a:srgbClr val="4A7BB7"/>
                </a:solidFill>
              </a:rPr>
              <a:t>S2D pool on Azure Local instance</a:t>
            </a:r>
          </a:p>
        </p:txBody>
      </p:sp>
      <p:sp>
        <p:nvSpPr>
          <p:cNvPr id="474" name="Rectangle: Rounded Corners 473">
            <a:extLst>
              <a:ext uri="{FF2B5EF4-FFF2-40B4-BE49-F238E27FC236}">
                <a16:creationId xmlns:a16="http://schemas.microsoft.com/office/drawing/2014/main" id="{C79FA951-965A-7A26-9801-869C26ADA64D}"/>
              </a:ext>
            </a:extLst>
          </p:cNvPr>
          <p:cNvSpPr/>
          <p:nvPr/>
        </p:nvSpPr>
        <p:spPr bwMode="auto">
          <a:xfrm>
            <a:off x="848151" y="3254436"/>
            <a:ext cx="1863122" cy="726572"/>
          </a:xfrm>
          <a:prstGeom prst="roundRect">
            <a:avLst>
              <a:gd name="adj" fmla="val 4645"/>
            </a:avLst>
          </a:prstGeom>
          <a:solidFill>
            <a:srgbClr val="3C3C41">
              <a:lumMod val="20000"/>
              <a:lumOff val="80000"/>
            </a:srgbClr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45720" rIns="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 kern="0" dirty="0">
                <a:solidFill>
                  <a:srgbClr val="000000"/>
                </a:solidFill>
                <a:latin typeface="Segoe UI Semibold"/>
                <a:cs typeface="Segoe UI" pitchFamily="34" charset="0"/>
              </a:rPr>
              <a:t>Active Directory Domain Services (AD DS)</a:t>
            </a: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63FCBD3D-41DA-3D2B-2172-36F94CF4B887}"/>
              </a:ext>
            </a:extLst>
          </p:cNvPr>
          <p:cNvSpPr txBox="1"/>
          <p:nvPr/>
        </p:nvSpPr>
        <p:spPr>
          <a:xfrm>
            <a:off x="2771455" y="3594082"/>
            <a:ext cx="2907024" cy="323165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80DC24"/>
                </a:solidFill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2A3B78"/>
                </a:solidFill>
              </a:rPr>
              <a:t>User credential validation, group policy application</a:t>
            </a:r>
          </a:p>
        </p:txBody>
      </p:sp>
      <p:cxnSp>
        <p:nvCxnSpPr>
          <p:cNvPr id="476" name="Connector: Elbow 475">
            <a:extLst>
              <a:ext uri="{FF2B5EF4-FFF2-40B4-BE49-F238E27FC236}">
                <a16:creationId xmlns:a16="http://schemas.microsoft.com/office/drawing/2014/main" id="{9753C2BA-2909-44A8-F740-EFD89BFDFCD0}"/>
              </a:ext>
            </a:extLst>
          </p:cNvPr>
          <p:cNvCxnSpPr>
            <a:cxnSpLocks/>
          </p:cNvCxnSpPr>
          <p:nvPr/>
        </p:nvCxnSpPr>
        <p:spPr>
          <a:xfrm>
            <a:off x="2711273" y="3617722"/>
            <a:ext cx="2977350" cy="616050"/>
          </a:xfrm>
          <a:prstGeom prst="bentConnector3">
            <a:avLst>
              <a:gd name="adj1" fmla="val 99907"/>
            </a:avLst>
          </a:prstGeom>
          <a:noFill/>
          <a:ln w="19050" cap="flat" cmpd="sng" algn="ctr">
            <a:solidFill>
              <a:srgbClr val="2A3B78"/>
            </a:solidFill>
            <a:prstDash val="solid"/>
            <a:headEnd type="triangle" w="med" len="med"/>
            <a:tailEnd type="triangle" w="med" len="med"/>
          </a:ln>
          <a:effectLst/>
        </p:spPr>
      </p:cxnSp>
      <p:sp>
        <p:nvSpPr>
          <p:cNvPr id="477" name="TextBox 476">
            <a:extLst>
              <a:ext uri="{FF2B5EF4-FFF2-40B4-BE49-F238E27FC236}">
                <a16:creationId xmlns:a16="http://schemas.microsoft.com/office/drawing/2014/main" id="{EABF8ADA-62D4-32AB-141B-919716AAA363}"/>
              </a:ext>
            </a:extLst>
          </p:cNvPr>
          <p:cNvSpPr txBox="1"/>
          <p:nvPr/>
        </p:nvSpPr>
        <p:spPr>
          <a:xfrm>
            <a:off x="1747258" y="2557175"/>
            <a:ext cx="2120743" cy="738664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2A3B78"/>
                </a:solidFill>
              </a:rPr>
              <a:t>Hybrid identity sync between on-premises AD DS and cloud-based Microsoft Entra ID for local authentication and cloud access</a:t>
            </a:r>
          </a:p>
        </p:txBody>
      </p:sp>
      <p:cxnSp>
        <p:nvCxnSpPr>
          <p:cNvPr id="478" name="Straight Arrow Connector 477">
            <a:extLst>
              <a:ext uri="{FF2B5EF4-FFF2-40B4-BE49-F238E27FC236}">
                <a16:creationId xmlns:a16="http://schemas.microsoft.com/office/drawing/2014/main" id="{00143A9A-FFE2-D003-7A23-34C57B4B555B}"/>
              </a:ext>
            </a:extLst>
          </p:cNvPr>
          <p:cNvCxnSpPr>
            <a:cxnSpLocks/>
            <a:endCxn id="422" idx="2"/>
          </p:cNvCxnSpPr>
          <p:nvPr/>
        </p:nvCxnSpPr>
        <p:spPr>
          <a:xfrm flipV="1">
            <a:off x="1779712" y="2417157"/>
            <a:ext cx="11572" cy="837283"/>
          </a:xfrm>
          <a:prstGeom prst="straightConnector1">
            <a:avLst/>
          </a:prstGeom>
          <a:noFill/>
          <a:ln w="19050" cap="flat" cmpd="sng" algn="ctr">
            <a:solidFill>
              <a:srgbClr val="2A3B78"/>
            </a:solidFill>
            <a:prstDash val="solid"/>
            <a:headEnd type="triangle"/>
            <a:tailEnd type="triangle"/>
          </a:ln>
          <a:effectLst/>
        </p:spPr>
      </p:cxnSp>
      <p:sp>
        <p:nvSpPr>
          <p:cNvPr id="479" name="TextBox 478">
            <a:extLst>
              <a:ext uri="{FF2B5EF4-FFF2-40B4-BE49-F238E27FC236}">
                <a16:creationId xmlns:a16="http://schemas.microsoft.com/office/drawing/2014/main" id="{EF278C2E-C96D-CC7C-3548-0528A40A97D7}"/>
              </a:ext>
            </a:extLst>
          </p:cNvPr>
          <p:cNvSpPr txBox="1"/>
          <p:nvPr/>
        </p:nvSpPr>
        <p:spPr>
          <a:xfrm>
            <a:off x="3955277" y="2962749"/>
            <a:ext cx="3277905" cy="461665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6EA6CD"/>
                </a:solidFill>
              </a:rPr>
              <a:t>Azure Virtual Desktop agent connects to Azure and handles session brokering, user sessions, metering, and diagnostics</a:t>
            </a:r>
          </a:p>
        </p:txBody>
      </p:sp>
      <p:cxnSp>
        <p:nvCxnSpPr>
          <p:cNvPr id="480" name="Connector: Elbow 479">
            <a:extLst>
              <a:ext uri="{FF2B5EF4-FFF2-40B4-BE49-F238E27FC236}">
                <a16:creationId xmlns:a16="http://schemas.microsoft.com/office/drawing/2014/main" id="{4DF8C249-4ADE-4002-2F24-23115D9CEEA4}"/>
              </a:ext>
            </a:extLst>
          </p:cNvPr>
          <p:cNvCxnSpPr>
            <a:cxnSpLocks/>
            <a:stCxn id="432" idx="2"/>
            <a:endCxn id="456" idx="0"/>
          </p:cNvCxnSpPr>
          <p:nvPr/>
        </p:nvCxnSpPr>
        <p:spPr>
          <a:xfrm rot="16200000" flipH="1">
            <a:off x="4025926" y="2390720"/>
            <a:ext cx="1819145" cy="1872017"/>
          </a:xfrm>
          <a:prstGeom prst="bentConnector3">
            <a:avLst>
              <a:gd name="adj1" fmla="val 57037"/>
            </a:avLst>
          </a:prstGeom>
          <a:noFill/>
          <a:ln w="19050" cap="flat" cmpd="sng" algn="ctr">
            <a:solidFill>
              <a:srgbClr val="6EA6CD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481" name="Rectangle: Rounded Corners 480">
            <a:extLst>
              <a:ext uri="{FF2B5EF4-FFF2-40B4-BE49-F238E27FC236}">
                <a16:creationId xmlns:a16="http://schemas.microsoft.com/office/drawing/2014/main" id="{A4E33820-96B0-C1CB-7733-1C9E985068DD}"/>
              </a:ext>
            </a:extLst>
          </p:cNvPr>
          <p:cNvSpPr/>
          <p:nvPr/>
        </p:nvSpPr>
        <p:spPr bwMode="auto">
          <a:xfrm>
            <a:off x="8057649" y="2698199"/>
            <a:ext cx="1863122" cy="1216691"/>
          </a:xfrm>
          <a:prstGeom prst="roundRect">
            <a:avLst>
              <a:gd name="adj" fmla="val 4645"/>
            </a:avLst>
          </a:prstGeom>
          <a:solidFill>
            <a:srgbClr val="3C3C41">
              <a:lumMod val="20000"/>
              <a:lumOff val="80000"/>
            </a:srgbClr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45720" rIns="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 kern="0" dirty="0">
                <a:solidFill>
                  <a:srgbClr val="000000"/>
                </a:solidFill>
                <a:latin typeface="Segoe UI Semibold"/>
                <a:cs typeface="Segoe UI" pitchFamily="34" charset="0"/>
              </a:rPr>
              <a:t>User devices</a:t>
            </a: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</p:txBody>
      </p:sp>
      <p:pic>
        <p:nvPicPr>
          <p:cNvPr id="482" name="Graphic 481">
            <a:extLst>
              <a:ext uri="{FF2B5EF4-FFF2-40B4-BE49-F238E27FC236}">
                <a16:creationId xmlns:a16="http://schemas.microsoft.com/office/drawing/2014/main" id="{2B55064D-E9A1-B18D-3732-23A3AFE391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482371" y="3524630"/>
            <a:ext cx="365760" cy="365760"/>
          </a:xfrm>
          <a:prstGeom prst="rect">
            <a:avLst/>
          </a:prstGeom>
        </p:spPr>
      </p:pic>
      <p:sp>
        <p:nvSpPr>
          <p:cNvPr id="483" name="Rectangle: Rounded Corners 482">
            <a:extLst>
              <a:ext uri="{FF2B5EF4-FFF2-40B4-BE49-F238E27FC236}">
                <a16:creationId xmlns:a16="http://schemas.microsoft.com/office/drawing/2014/main" id="{2DD80159-86C2-EC91-A806-37067C88BD04}"/>
              </a:ext>
            </a:extLst>
          </p:cNvPr>
          <p:cNvSpPr/>
          <p:nvPr/>
        </p:nvSpPr>
        <p:spPr bwMode="auto">
          <a:xfrm>
            <a:off x="8135711" y="2801693"/>
            <a:ext cx="1712420" cy="716877"/>
          </a:xfrm>
          <a:prstGeom prst="roundRect">
            <a:avLst>
              <a:gd name="adj" fmla="val 4645"/>
            </a:avLst>
          </a:prstGeom>
          <a:solidFill>
            <a:srgbClr val="FFFFFF"/>
          </a:solidFill>
          <a:ln w="12700" cap="flat" cmpd="sng" algn="ctr">
            <a:solidFill>
              <a:srgbClr val="000000">
                <a:lumMod val="65000"/>
                <a:lumOff val="35000"/>
              </a:srgbClr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91440" rIns="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 kern="0" dirty="0">
                <a:solidFill>
                  <a:srgbClr val="000000"/>
                </a:solidFill>
                <a:latin typeface="Segoe UI Semibold"/>
                <a:cs typeface="Segoe UI" pitchFamily="34" charset="0"/>
              </a:rPr>
              <a:t>Azure Virtual Desktop client</a:t>
            </a:r>
            <a:endParaRPr lang="en-US" sz="1000" kern="0" dirty="0">
              <a:solidFill>
                <a:srgbClr val="000000"/>
              </a:solidFill>
              <a:latin typeface="Segoe UI Semibold (Headings)"/>
              <a:cs typeface="Segoe UI" pitchFamily="34" charset="0"/>
            </a:endParaRPr>
          </a:p>
        </p:txBody>
      </p:sp>
      <p:pic>
        <p:nvPicPr>
          <p:cNvPr id="484" name="Graphic 483">
            <a:extLst>
              <a:ext uri="{FF2B5EF4-FFF2-40B4-BE49-F238E27FC236}">
                <a16:creationId xmlns:a16="http://schemas.microsoft.com/office/drawing/2014/main" id="{A6D99539-3B81-4B6E-104D-2969D195BEA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8806330" y="2851308"/>
            <a:ext cx="365760" cy="365760"/>
          </a:xfrm>
          <a:prstGeom prst="rect">
            <a:avLst/>
          </a:prstGeom>
        </p:spPr>
      </p:pic>
      <p:pic>
        <p:nvPicPr>
          <p:cNvPr id="485" name="Graphic 484">
            <a:extLst>
              <a:ext uri="{FF2B5EF4-FFF2-40B4-BE49-F238E27FC236}">
                <a16:creationId xmlns:a16="http://schemas.microsoft.com/office/drawing/2014/main" id="{1B6C35AB-3D0B-42BC-E674-50DC0E315D5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8128630" y="3532672"/>
            <a:ext cx="365760" cy="365760"/>
          </a:xfrm>
          <a:prstGeom prst="rect">
            <a:avLst/>
          </a:prstGeom>
        </p:spPr>
      </p:pic>
      <p:cxnSp>
        <p:nvCxnSpPr>
          <p:cNvPr id="486" name="Connector: Elbow 485">
            <a:extLst>
              <a:ext uri="{FF2B5EF4-FFF2-40B4-BE49-F238E27FC236}">
                <a16:creationId xmlns:a16="http://schemas.microsoft.com/office/drawing/2014/main" id="{AF548BCF-8F8F-F71B-CC1F-50B757207625}"/>
              </a:ext>
            </a:extLst>
          </p:cNvPr>
          <p:cNvCxnSpPr>
            <a:cxnSpLocks/>
          </p:cNvCxnSpPr>
          <p:nvPr/>
        </p:nvCxnSpPr>
        <p:spPr>
          <a:xfrm>
            <a:off x="4264039" y="2419679"/>
            <a:ext cx="3793610" cy="538934"/>
          </a:xfrm>
          <a:prstGeom prst="bentConnector3">
            <a:avLst>
              <a:gd name="adj1" fmla="val 18"/>
            </a:avLst>
          </a:prstGeom>
          <a:noFill/>
          <a:ln w="19050" cap="flat" cmpd="sng" algn="ctr">
            <a:solidFill>
              <a:srgbClr val="A50026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487" name="TextBox 486">
            <a:extLst>
              <a:ext uri="{FF2B5EF4-FFF2-40B4-BE49-F238E27FC236}">
                <a16:creationId xmlns:a16="http://schemas.microsoft.com/office/drawing/2014/main" id="{71990729-145C-2E7C-076C-D05ED88AEA1A}"/>
              </a:ext>
            </a:extLst>
          </p:cNvPr>
          <p:cNvSpPr txBox="1"/>
          <p:nvPr/>
        </p:nvSpPr>
        <p:spPr>
          <a:xfrm>
            <a:off x="4220799" y="2647886"/>
            <a:ext cx="3836853" cy="323165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A50026"/>
                </a:solidFill>
              </a:rPr>
              <a:t>Session initiation to Azure Virtual Desktop in Azure from user’s device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5BFA07B4-7C9B-25D0-34E7-EED9A8D62756}"/>
              </a:ext>
            </a:extLst>
          </p:cNvPr>
          <p:cNvSpPr txBox="1"/>
          <p:nvPr/>
        </p:nvSpPr>
        <p:spPr>
          <a:xfrm>
            <a:off x="6258287" y="3427320"/>
            <a:ext cx="1552706" cy="461665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A50026"/>
                </a:solidFill>
              </a:rPr>
              <a:t>RDP Shortpath (with VPN) or Direct UDP connection</a:t>
            </a:r>
          </a:p>
        </p:txBody>
      </p:sp>
      <p:cxnSp>
        <p:nvCxnSpPr>
          <p:cNvPr id="489" name="Connector: Elbow 488">
            <a:extLst>
              <a:ext uri="{FF2B5EF4-FFF2-40B4-BE49-F238E27FC236}">
                <a16:creationId xmlns:a16="http://schemas.microsoft.com/office/drawing/2014/main" id="{514E3736-3EDA-10A2-D851-149CC16C6DBE}"/>
              </a:ext>
            </a:extLst>
          </p:cNvPr>
          <p:cNvCxnSpPr>
            <a:cxnSpLocks/>
          </p:cNvCxnSpPr>
          <p:nvPr/>
        </p:nvCxnSpPr>
        <p:spPr>
          <a:xfrm flipV="1">
            <a:off x="6062350" y="3448662"/>
            <a:ext cx="1995303" cy="776118"/>
          </a:xfrm>
          <a:prstGeom prst="bentConnector3">
            <a:avLst>
              <a:gd name="adj1" fmla="val -28"/>
            </a:avLst>
          </a:prstGeom>
          <a:noFill/>
          <a:ln w="19050" cap="flat" cmpd="sng" algn="ctr">
            <a:solidFill>
              <a:srgbClr val="A50026"/>
            </a:solidFill>
            <a:prstDash val="solid"/>
            <a:headEnd type="triangle" w="med" len="med"/>
            <a:tailEnd type="triangle" w="med" len="med"/>
          </a:ln>
          <a:effectLst/>
        </p:spPr>
      </p:cxnSp>
      <p:sp>
        <p:nvSpPr>
          <p:cNvPr id="490" name="TextBox 489">
            <a:extLst>
              <a:ext uri="{FF2B5EF4-FFF2-40B4-BE49-F238E27FC236}">
                <a16:creationId xmlns:a16="http://schemas.microsoft.com/office/drawing/2014/main" id="{4702C826-9254-B5AF-9445-C832C1CBAABB}"/>
              </a:ext>
            </a:extLst>
          </p:cNvPr>
          <p:cNvSpPr txBox="1"/>
          <p:nvPr/>
        </p:nvSpPr>
        <p:spPr>
          <a:xfrm>
            <a:off x="9926195" y="3230574"/>
            <a:ext cx="1634287" cy="738664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>
            <a:defPPr>
              <a:defRPr lang="en-US"/>
            </a:defPPr>
            <a:lvl1pPr marR="0" lvl="0" indent="0" algn="ctr" defTabSz="914341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DBEB41"/>
                </a:solidFill>
                <a:effectLst/>
                <a:uLnTx/>
                <a:uFillTx/>
                <a:latin typeface="Segoe UI Semibold"/>
              </a:defRPr>
            </a:lvl1pPr>
          </a:lstStyle>
          <a:p>
            <a:pPr>
              <a:defRPr/>
            </a:pPr>
            <a:r>
              <a:rPr lang="en-US" kern="0" dirty="0">
                <a:solidFill>
                  <a:srgbClr val="F67E4B"/>
                </a:solidFill>
              </a:rPr>
              <a:t>Azure Arc agent integration for extra governance, monitoring, and life cycle management</a:t>
            </a:r>
          </a:p>
        </p:txBody>
      </p:sp>
      <p:cxnSp>
        <p:nvCxnSpPr>
          <p:cNvPr id="491" name="Connector: Elbow 490">
            <a:extLst>
              <a:ext uri="{FF2B5EF4-FFF2-40B4-BE49-F238E27FC236}">
                <a16:creationId xmlns:a16="http://schemas.microsoft.com/office/drawing/2014/main" id="{50910BF4-8827-E7D1-6A5E-C017AC69A18D}"/>
              </a:ext>
            </a:extLst>
          </p:cNvPr>
          <p:cNvCxnSpPr>
            <a:cxnSpLocks/>
            <a:stCxn id="458" idx="0"/>
            <a:endCxn id="421" idx="2"/>
          </p:cNvCxnSpPr>
          <p:nvPr/>
        </p:nvCxnSpPr>
        <p:spPr>
          <a:xfrm rot="5400000" flipH="1" flipV="1">
            <a:off x="8454910" y="1242252"/>
            <a:ext cx="1977489" cy="4327301"/>
          </a:xfrm>
          <a:prstGeom prst="bentConnector3">
            <a:avLst>
              <a:gd name="adj1" fmla="val 19790"/>
            </a:avLst>
          </a:prstGeom>
          <a:noFill/>
          <a:ln w="19050" cap="flat" cmpd="sng" algn="ctr">
            <a:solidFill>
              <a:srgbClr val="F67E4B"/>
            </a:solidFill>
            <a:prstDash val="solid"/>
            <a:headEnd type="triangle" w="med" len="med"/>
            <a:tailEnd type="triangle" w="med" len="med"/>
          </a:ln>
          <a:effectLst/>
        </p:spPr>
      </p:cxnSp>
      <p:sp>
        <p:nvSpPr>
          <p:cNvPr id="492" name="Flowchart: Connector 491">
            <a:extLst>
              <a:ext uri="{FF2B5EF4-FFF2-40B4-BE49-F238E27FC236}">
                <a16:creationId xmlns:a16="http://schemas.microsoft.com/office/drawing/2014/main" id="{34562803-841E-37F2-77B9-6A5C486A0D24}"/>
              </a:ext>
            </a:extLst>
          </p:cNvPr>
          <p:cNvSpPr/>
          <p:nvPr/>
        </p:nvSpPr>
        <p:spPr bwMode="auto">
          <a:xfrm>
            <a:off x="7712323" y="2905939"/>
            <a:ext cx="274320" cy="274320"/>
          </a:xfrm>
          <a:prstGeom prst="flowChartConnector">
            <a:avLst/>
          </a:prstGeom>
          <a:solidFill>
            <a:srgbClr val="107C10"/>
          </a:solidFill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493" name="Flowchart: Connector 492">
            <a:extLst>
              <a:ext uri="{FF2B5EF4-FFF2-40B4-BE49-F238E27FC236}">
                <a16:creationId xmlns:a16="http://schemas.microsoft.com/office/drawing/2014/main" id="{3CDB77DA-ACC5-C04A-4C96-42D8CAA2255B}"/>
              </a:ext>
            </a:extLst>
          </p:cNvPr>
          <p:cNvSpPr/>
          <p:nvPr/>
        </p:nvSpPr>
        <p:spPr bwMode="auto">
          <a:xfrm>
            <a:off x="2758225" y="1976302"/>
            <a:ext cx="274320" cy="274320"/>
          </a:xfrm>
          <a:prstGeom prst="flowChartConnector">
            <a:avLst/>
          </a:prstGeom>
          <a:solidFill>
            <a:srgbClr val="107C10"/>
          </a:solidFill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b="1">
                <a:solidFill>
                  <a:srgbClr val="FFFFFF"/>
                </a:solidFill>
                <a:latin typeface="Segoe UI" panose="020B0502040204020203" pitchFamily="34" charset="0"/>
              </a:rPr>
              <a:t>2</a:t>
            </a:r>
            <a:endParaRPr lang="en-US" sz="1050" b="1" dirty="0">
              <a:solidFill>
                <a:srgbClr val="FFFF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94" name="Flowchart: Connector 493">
            <a:extLst>
              <a:ext uri="{FF2B5EF4-FFF2-40B4-BE49-F238E27FC236}">
                <a16:creationId xmlns:a16="http://schemas.microsoft.com/office/drawing/2014/main" id="{33B6EAC6-7C13-ED52-0D4B-6074257B31B2}"/>
              </a:ext>
            </a:extLst>
          </p:cNvPr>
          <p:cNvSpPr/>
          <p:nvPr/>
        </p:nvSpPr>
        <p:spPr bwMode="auto">
          <a:xfrm>
            <a:off x="3857443" y="2706586"/>
            <a:ext cx="274320" cy="274320"/>
          </a:xfrm>
          <a:prstGeom prst="flowChartConnector">
            <a:avLst/>
          </a:prstGeom>
          <a:solidFill>
            <a:srgbClr val="107C10"/>
          </a:solidFill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495" name="Flowchart: Connector 494">
            <a:extLst>
              <a:ext uri="{FF2B5EF4-FFF2-40B4-BE49-F238E27FC236}">
                <a16:creationId xmlns:a16="http://schemas.microsoft.com/office/drawing/2014/main" id="{4DCF8E9C-9330-7523-BEF1-0EC29DC9C532}"/>
              </a:ext>
            </a:extLst>
          </p:cNvPr>
          <p:cNvSpPr/>
          <p:nvPr/>
        </p:nvSpPr>
        <p:spPr bwMode="auto">
          <a:xfrm>
            <a:off x="11465290" y="2698195"/>
            <a:ext cx="274320" cy="274320"/>
          </a:xfrm>
          <a:prstGeom prst="flowChartConnector">
            <a:avLst/>
          </a:prstGeom>
          <a:solidFill>
            <a:srgbClr val="107C10"/>
          </a:solidFill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496" name="Flowchart: Connector 495">
            <a:extLst>
              <a:ext uri="{FF2B5EF4-FFF2-40B4-BE49-F238E27FC236}">
                <a16:creationId xmlns:a16="http://schemas.microsoft.com/office/drawing/2014/main" id="{EEA69658-C268-F4E3-FC88-2DCAB6E5748B}"/>
              </a:ext>
            </a:extLst>
          </p:cNvPr>
          <p:cNvSpPr/>
          <p:nvPr/>
        </p:nvSpPr>
        <p:spPr bwMode="auto">
          <a:xfrm>
            <a:off x="9960921" y="5383028"/>
            <a:ext cx="274320" cy="274320"/>
          </a:xfrm>
          <a:prstGeom prst="flowChartConnector">
            <a:avLst/>
          </a:prstGeom>
          <a:solidFill>
            <a:srgbClr val="107C10"/>
          </a:solidFill>
          <a:ln w="127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32546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50" b="1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pic>
        <p:nvPicPr>
          <p:cNvPr id="497" name="Graphic 496">
            <a:extLst>
              <a:ext uri="{FF2B5EF4-FFF2-40B4-BE49-F238E27FC236}">
                <a16:creationId xmlns:a16="http://schemas.microsoft.com/office/drawing/2014/main" id="{943502B7-4428-D6DB-A8A1-F7457725CFD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564001" y="1765375"/>
            <a:ext cx="457200" cy="457200"/>
          </a:xfrm>
          <a:prstGeom prst="rect">
            <a:avLst/>
          </a:prstGeom>
        </p:spPr>
      </p:pic>
      <p:pic>
        <p:nvPicPr>
          <p:cNvPr id="498" name="Graphic 497">
            <a:extLst>
              <a:ext uri="{FF2B5EF4-FFF2-40B4-BE49-F238E27FC236}">
                <a16:creationId xmlns:a16="http://schemas.microsoft.com/office/drawing/2014/main" id="{231EC33F-5F00-7F34-9926-A74C9592C36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596832" y="3235102"/>
            <a:ext cx="365760" cy="365760"/>
          </a:xfrm>
          <a:prstGeom prst="rect">
            <a:avLst/>
          </a:prstGeom>
        </p:spPr>
      </p:pic>
      <p:pic>
        <p:nvPicPr>
          <p:cNvPr id="499" name="Graphic 498" descr="Azure arc icon">
            <a:extLst>
              <a:ext uri="{FF2B5EF4-FFF2-40B4-BE49-F238E27FC236}">
                <a16:creationId xmlns:a16="http://schemas.microsoft.com/office/drawing/2014/main" id="{B424C77A-F28A-8561-CC89-D355FF315F7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424421" y="1936729"/>
            <a:ext cx="365760" cy="365760"/>
          </a:xfrm>
          <a:prstGeom prst="rect">
            <a:avLst/>
          </a:prstGeom>
          <a:effectLst>
            <a:outerShdw blurRad="571500" algn="tl" rotWithShape="0">
              <a:srgbClr val="0078D4">
                <a:alpha val="70000"/>
              </a:srgbClr>
            </a:outerShdw>
          </a:effectLst>
        </p:spPr>
      </p:pic>
      <p:pic>
        <p:nvPicPr>
          <p:cNvPr id="500" name="Graphic 499" descr="Azure arc icon">
            <a:extLst>
              <a:ext uri="{FF2B5EF4-FFF2-40B4-BE49-F238E27FC236}">
                <a16:creationId xmlns:a16="http://schemas.microsoft.com/office/drawing/2014/main" id="{64F99A12-9B8E-A959-2169-10561E818FE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6030023" y="4433156"/>
            <a:ext cx="365760" cy="365760"/>
          </a:xfrm>
          <a:prstGeom prst="rect">
            <a:avLst/>
          </a:prstGeom>
          <a:effectLst>
            <a:outerShdw blurRad="571500" algn="tl" rotWithShape="0">
              <a:srgbClr val="0078D4">
                <a:alpha val="70000"/>
              </a:srgbClr>
            </a:outerShdw>
          </a:effectLst>
        </p:spPr>
      </p:pic>
      <p:pic>
        <p:nvPicPr>
          <p:cNvPr id="501" name="Graphic 500">
            <a:extLst>
              <a:ext uri="{FF2B5EF4-FFF2-40B4-BE49-F238E27FC236}">
                <a16:creationId xmlns:a16="http://schemas.microsoft.com/office/drawing/2014/main" id="{FD461D6A-9728-E95F-CED0-503F2AE242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145677" y="4478876"/>
            <a:ext cx="281039" cy="274320"/>
          </a:xfrm>
          <a:prstGeom prst="rect">
            <a:avLst/>
          </a:prstGeom>
          <a:effectLst/>
        </p:spPr>
      </p:pic>
      <p:pic>
        <p:nvPicPr>
          <p:cNvPr id="502" name="Graphic 501">
            <a:extLst>
              <a:ext uri="{FF2B5EF4-FFF2-40B4-BE49-F238E27FC236}">
                <a16:creationId xmlns:a16="http://schemas.microsoft.com/office/drawing/2014/main" id="{1919272B-ACA9-B603-95A2-36D685441A6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688623" y="4889242"/>
            <a:ext cx="365760" cy="357016"/>
          </a:xfrm>
          <a:prstGeom prst="rect">
            <a:avLst/>
          </a:prstGeom>
          <a:effectLst/>
        </p:spPr>
      </p:pic>
      <p:sp>
        <p:nvSpPr>
          <p:cNvPr id="503" name="TextBox 502">
            <a:extLst>
              <a:ext uri="{FF2B5EF4-FFF2-40B4-BE49-F238E27FC236}">
                <a16:creationId xmlns:a16="http://schemas.microsoft.com/office/drawing/2014/main" id="{2B183921-7A70-A8BF-9F15-25F0F0E1DD7F}"/>
              </a:ext>
            </a:extLst>
          </p:cNvPr>
          <p:cNvSpPr txBox="1"/>
          <p:nvPr/>
        </p:nvSpPr>
        <p:spPr>
          <a:xfrm>
            <a:off x="9330304" y="1804959"/>
            <a:ext cx="1993453" cy="829458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 defTabSz="965606">
              <a:lnSpc>
                <a:spcPct val="90000"/>
              </a:lnSpc>
              <a:spcAft>
                <a:spcPts val="600"/>
              </a:spcAft>
            </a:pPr>
            <a:r>
              <a:rPr lang="en-US" sz="900" dirty="0">
                <a:solidFill>
                  <a:srgbClr val="000000"/>
                </a:solidFill>
                <a:latin typeface="Segoe UI Semibold (Headings)"/>
                <a:cs typeface="Segoe UI" pitchFamily="34" charset="0"/>
              </a:rPr>
              <a:t>Microsoft Defender for Cloud</a:t>
            </a:r>
          </a:p>
          <a:p>
            <a:pPr defTabSz="965606">
              <a:lnSpc>
                <a:spcPct val="90000"/>
              </a:lnSpc>
              <a:spcAft>
                <a:spcPts val="600"/>
              </a:spcAft>
            </a:pPr>
            <a:endParaRPr lang="en-US" sz="2400" dirty="0" err="1">
              <a:gradFill>
                <a:gsLst>
                  <a:gs pos="2917">
                    <a:srgbClr val="FFFFFF"/>
                  </a:gs>
                  <a:gs pos="30000">
                    <a:srgbClr val="FFFFFF"/>
                  </a:gs>
                </a:gsLst>
                <a:lin ang="5400000" scaled="0"/>
              </a:gradFill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523357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242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Segoe UI</vt:lpstr>
      <vt:lpstr>Segoe UI Semibold</vt:lpstr>
      <vt:lpstr>Segoe UI Semibold (Headings)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2026-03-03T19:43:02Z</dcterms:created>
  <dcterms:modified xsi:type="dcterms:W3CDTF">2026-03-05T14:45:31Z</dcterms:modified>
</cp:coreProperties>
</file>