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46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404e1d6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404e1d6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a427c92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a427c92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4a427c92d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4a427c92d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4a427c92d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4a427c92d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4162572" y="1911163"/>
            <a:ext cx="2707800" cy="21086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000"/>
              </a:srgbClr>
            </a:outerShdw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cxnSp>
        <p:nvCxnSpPr>
          <p:cNvPr id="58" name="Google Shape;58;p13"/>
          <p:cNvCxnSpPr>
            <a:cxnSpLocks/>
            <a:stCxn id="59" idx="3"/>
            <a:endCxn id="60" idx="0"/>
          </p:cNvCxnSpPr>
          <p:nvPr/>
        </p:nvCxnSpPr>
        <p:spPr>
          <a:xfrm>
            <a:off x="1998422" y="2299435"/>
            <a:ext cx="454724" cy="9012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" name="Google Shape;59;p13"/>
          <p:cNvSpPr/>
          <p:nvPr/>
        </p:nvSpPr>
        <p:spPr>
          <a:xfrm>
            <a:off x="141928" y="1120435"/>
            <a:ext cx="1856494" cy="235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 dirty="0">
              <a:solidFill>
                <a:srgbClr val="3C4043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Document data model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3C4043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Distributed systems architecture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3C4043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Cloud | On-premises</a:t>
            </a:r>
            <a:endParaRPr sz="1000" b="0" i="0" u="none" strike="noStrike" cap="none" dirty="0">
              <a:solidFill>
                <a:srgbClr val="3C4043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63" y="1233147"/>
            <a:ext cx="533986" cy="42096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 rot="-5400000">
            <a:off x="1867396" y="2127547"/>
            <a:ext cx="1533300" cy="361800"/>
          </a:xfrm>
          <a:prstGeom prst="rect">
            <a:avLst/>
          </a:prstGeom>
          <a:noFill/>
          <a:ln w="12700" cap="flat" cmpd="sng">
            <a:solidFill>
              <a:srgbClr val="2131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21313C"/>
                </a:solidFill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Change stream API</a:t>
            </a:r>
            <a:endParaRPr sz="1100" b="1" i="0" u="none" strike="noStrike" cap="none" dirty="0">
              <a:solidFill>
                <a:srgbClr val="21313C"/>
              </a:solidFill>
              <a:latin typeface="Segoe UI" panose="020B0502040204020203" pitchFamily="34" charset="0"/>
              <a:ea typeface="Barlow"/>
              <a:cs typeface="Segoe UI" panose="020B0502040204020203" pitchFamily="34" charset="0"/>
              <a:sym typeface="Barlow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r="46575"/>
          <a:stretch/>
        </p:blipFill>
        <p:spPr>
          <a:xfrm>
            <a:off x="6160835" y="2568272"/>
            <a:ext cx="474000" cy="4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5">
            <a:alphaModFix/>
          </a:blip>
          <a:srcRect b="22027"/>
          <a:stretch/>
        </p:blipFill>
        <p:spPr>
          <a:xfrm>
            <a:off x="4227597" y="2568272"/>
            <a:ext cx="1109526" cy="4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3285" y="2177422"/>
            <a:ext cx="740100" cy="4144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3"/>
          <p:cNvCxnSpPr>
            <a:stCxn id="60" idx="2"/>
            <a:endCxn id="68" idx="1"/>
          </p:cNvCxnSpPr>
          <p:nvPr/>
        </p:nvCxnSpPr>
        <p:spPr>
          <a:xfrm flipV="1">
            <a:off x="2814946" y="2299453"/>
            <a:ext cx="596532" cy="8994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13"/>
          <p:cNvCxnSpPr>
            <a:cxnSpLocks/>
          </p:cNvCxnSpPr>
          <p:nvPr/>
        </p:nvCxnSpPr>
        <p:spPr>
          <a:xfrm>
            <a:off x="3846585" y="2299444"/>
            <a:ext cx="740100" cy="5478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71;p13"/>
          <p:cNvCxnSpPr>
            <a:cxnSpLocks/>
          </p:cNvCxnSpPr>
          <p:nvPr/>
        </p:nvCxnSpPr>
        <p:spPr>
          <a:xfrm rot="10800000" flipH="1">
            <a:off x="3846557" y="1659372"/>
            <a:ext cx="659700" cy="6402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Google Shape;72;p13"/>
          <p:cNvSpPr txBox="1"/>
          <p:nvPr/>
        </p:nvSpPr>
        <p:spPr>
          <a:xfrm>
            <a:off x="3268650" y="2503873"/>
            <a:ext cx="717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Event publisher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109422" y="1123647"/>
            <a:ext cx="1737369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Segoe UI" panose="020B0502040204020203" pitchFamily="34" charset="0"/>
                <a:cs typeface="Segoe UI" panose="020B0502040204020203" pitchFamily="34" charset="0"/>
              </a:rPr>
              <a:t>Metadata of the change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443980" y="3060369"/>
            <a:ext cx="7932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Delta data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6" name="Google Shape;76;p13"/>
          <p:cNvCxnSpPr>
            <a:cxnSpLocks/>
            <a:endCxn id="77" idx="0"/>
          </p:cNvCxnSpPr>
          <p:nvPr/>
        </p:nvCxnSpPr>
        <p:spPr>
          <a:xfrm>
            <a:off x="4927189" y="1659372"/>
            <a:ext cx="707400" cy="975600"/>
          </a:xfrm>
          <a:prstGeom prst="bentConnector2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78;p13"/>
          <p:cNvCxnSpPr/>
          <p:nvPr/>
        </p:nvCxnSpPr>
        <p:spPr>
          <a:xfrm>
            <a:off x="4945547" y="2908997"/>
            <a:ext cx="371100" cy="15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79;p13"/>
          <p:cNvCxnSpPr/>
          <p:nvPr/>
        </p:nvCxnSpPr>
        <p:spPr>
          <a:xfrm>
            <a:off x="5835560" y="2863222"/>
            <a:ext cx="423000" cy="63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" name="Google Shape;80;p13"/>
          <p:cNvSpPr txBox="1"/>
          <p:nvPr/>
        </p:nvSpPr>
        <p:spPr>
          <a:xfrm>
            <a:off x="5330596" y="2954521"/>
            <a:ext cx="66302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Azure Synapse Analytics pipeline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997831" y="2954757"/>
            <a:ext cx="911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SQL pools/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Spark pools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874811" y="4032878"/>
            <a:ext cx="143585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egoe UI" panose="020B0502040204020203" pitchFamily="34" charset="0"/>
                <a:cs typeface="Segoe UI" panose="020B0502040204020203" pitchFamily="34" charset="0"/>
              </a:rPr>
              <a:t>Synapse Studio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5542381" y="1937358"/>
            <a:ext cx="717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Custom trigger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4777419" y="2450386"/>
            <a:ext cx="717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trigger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 rot="10800000" flipH="1">
            <a:off x="6870372" y="2357797"/>
            <a:ext cx="298500" cy="3465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3"/>
          <p:cNvCxnSpPr/>
          <p:nvPr/>
        </p:nvCxnSpPr>
        <p:spPr>
          <a:xfrm>
            <a:off x="6870374" y="2736343"/>
            <a:ext cx="317100" cy="2931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3"/>
          <p:cNvSpPr txBox="1"/>
          <p:nvPr/>
        </p:nvSpPr>
        <p:spPr>
          <a:xfrm>
            <a:off x="7186347" y="1901647"/>
            <a:ext cx="5976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BI tools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139268" y="3295555"/>
            <a:ext cx="806998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Atlas as sink 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9" name="Google Shape;89;p13"/>
          <p:cNvCxnSpPr>
            <a:cxnSpLocks/>
          </p:cNvCxnSpPr>
          <p:nvPr/>
        </p:nvCxnSpPr>
        <p:spPr>
          <a:xfrm rot="10800000" flipH="1">
            <a:off x="7729200" y="3082270"/>
            <a:ext cx="311700" cy="24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3"/>
          <p:cNvSpPr/>
          <p:nvPr/>
        </p:nvSpPr>
        <p:spPr>
          <a:xfrm>
            <a:off x="8073347" y="2950122"/>
            <a:ext cx="159000" cy="2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8208972" y="2854847"/>
            <a:ext cx="159000" cy="2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3"/>
          <p:cNvCxnSpPr/>
          <p:nvPr/>
        </p:nvCxnSpPr>
        <p:spPr>
          <a:xfrm>
            <a:off x="8204372" y="3060322"/>
            <a:ext cx="15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3"/>
          <p:cNvSpPr/>
          <p:nvPr/>
        </p:nvSpPr>
        <p:spPr>
          <a:xfrm>
            <a:off x="8273677" y="3045372"/>
            <a:ext cx="44400" cy="4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7886649" y="3295555"/>
            <a:ext cx="1009093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cs typeface="Segoe UI" panose="020B0502040204020203" pitchFamily="34" charset="0"/>
              </a:rPr>
              <a:t>Real-time apps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1478" y="2086897"/>
            <a:ext cx="425100" cy="42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5684" y="2635119"/>
            <a:ext cx="597643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C0753CC-F550-19F1-7E92-15745921465F}"/>
              </a:ext>
            </a:extLst>
          </p:cNvPr>
          <p:cNvSpPr/>
          <p:nvPr/>
        </p:nvSpPr>
        <p:spPr>
          <a:xfrm>
            <a:off x="2474026" y="1136867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FF9C56-D315-19D8-BBAC-BD0A49D5CB3C}"/>
              </a:ext>
            </a:extLst>
          </p:cNvPr>
          <p:cNvSpPr/>
          <p:nvPr/>
        </p:nvSpPr>
        <p:spPr>
          <a:xfrm>
            <a:off x="5516472" y="3597171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7CB720-934A-C93C-C1A9-B4E259465439}"/>
              </a:ext>
            </a:extLst>
          </p:cNvPr>
          <p:cNvSpPr/>
          <p:nvPr/>
        </p:nvSpPr>
        <p:spPr>
          <a:xfrm>
            <a:off x="6266727" y="3321335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8176F5-5627-44B6-917B-4A8AECBE878F}"/>
              </a:ext>
            </a:extLst>
          </p:cNvPr>
          <p:cNvSpPr/>
          <p:nvPr/>
        </p:nvSpPr>
        <p:spPr>
          <a:xfrm>
            <a:off x="6888397" y="1921049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69F7EC-CA24-C332-C53E-3D90CBF50103}"/>
              </a:ext>
            </a:extLst>
          </p:cNvPr>
          <p:cNvSpPr/>
          <p:nvPr/>
        </p:nvSpPr>
        <p:spPr>
          <a:xfrm>
            <a:off x="4012765" y="1549729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4AD948-4B38-4B0A-3DA8-8C32220C6DA3}"/>
              </a:ext>
            </a:extLst>
          </p:cNvPr>
          <p:cNvSpPr/>
          <p:nvPr/>
        </p:nvSpPr>
        <p:spPr>
          <a:xfrm>
            <a:off x="6887561" y="3194055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20C29F-22CD-1E15-C541-066DB51783AC}"/>
              </a:ext>
            </a:extLst>
          </p:cNvPr>
          <p:cNvSpPr/>
          <p:nvPr/>
        </p:nvSpPr>
        <p:spPr>
          <a:xfrm>
            <a:off x="3464008" y="1694094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779880-C07A-C225-A659-E8B08BE3F694}"/>
              </a:ext>
            </a:extLst>
          </p:cNvPr>
          <p:cNvSpPr/>
          <p:nvPr/>
        </p:nvSpPr>
        <p:spPr>
          <a:xfrm>
            <a:off x="4105213" y="2680386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3b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FBF98-FCED-355F-ED37-4F87F2FC505C}"/>
              </a:ext>
            </a:extLst>
          </p:cNvPr>
          <p:cNvSpPr txBox="1"/>
          <p:nvPr/>
        </p:nvSpPr>
        <p:spPr>
          <a:xfrm>
            <a:off x="658752" y="1277505"/>
            <a:ext cx="135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MongoDB </a:t>
            </a:r>
            <a:r>
              <a:rPr lang="en-US" sz="1000" b="1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Atlas on Azure as source </a:t>
            </a: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oogle Shape;142;p14">
            <a:extLst>
              <a:ext uri="{FF2B5EF4-FFF2-40B4-BE49-F238E27FC236}">
                <a16:creationId xmlns:a16="http://schemas.microsoft.com/office/drawing/2014/main" id="{F065D1A1-5122-D794-F079-2B86CFAD1B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159" y="2820635"/>
            <a:ext cx="533986" cy="42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6E19576-4BE3-2336-03A5-A3FA7CE499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2922" y="1147012"/>
            <a:ext cx="1056236" cy="1011696"/>
          </a:xfrm>
          <a:prstGeom prst="rect">
            <a:avLst/>
          </a:prstGeom>
        </p:spPr>
      </p:pic>
      <p:pic>
        <p:nvPicPr>
          <p:cNvPr id="16" name="Picture 15" descr="A picture containing screenshot, graphics, colorfulness, square&#10;&#10;Description automatically generated">
            <a:extLst>
              <a:ext uri="{FF2B5EF4-FFF2-40B4-BE49-F238E27FC236}">
                <a16:creationId xmlns:a16="http://schemas.microsoft.com/office/drawing/2014/main" id="{6CA5A785-47F9-16F2-C792-24CA25D0EB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2335" y="4032878"/>
            <a:ext cx="1843767" cy="9738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0611D0-C7E9-3216-A079-74484175386A}"/>
              </a:ext>
            </a:extLst>
          </p:cNvPr>
          <p:cNvSpPr/>
          <p:nvPr/>
        </p:nvSpPr>
        <p:spPr>
          <a:xfrm>
            <a:off x="0" y="69273"/>
            <a:ext cx="9092953" cy="5074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Google Shape;122;p14"/>
          <p:cNvSpPr/>
          <p:nvPr/>
        </p:nvSpPr>
        <p:spPr>
          <a:xfrm>
            <a:off x="1678738" y="782938"/>
            <a:ext cx="1253700" cy="52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RDBMS</a:t>
            </a:r>
            <a:endParaRPr sz="1100" dirty="0">
              <a:latin typeface="Segoe UI" panose="020B0502040204020203" pitchFamily="34" charset="0"/>
              <a:ea typeface="Barlow"/>
              <a:cs typeface="Segoe UI" panose="020B0502040204020203" pitchFamily="34" charset="0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(tabular)</a:t>
            </a:r>
            <a:endParaRPr sz="1100" dirty="0">
              <a:latin typeface="Segoe UI" panose="020B0502040204020203" pitchFamily="34" charset="0"/>
              <a:ea typeface="Barlow"/>
              <a:cs typeface="Segoe UI" panose="020B0502040204020203" pitchFamily="34" charset="0"/>
              <a:sym typeface="Barlow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1734585" y="1546163"/>
            <a:ext cx="1446600" cy="2358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50" b="1" i="0" u="none" strike="noStrike" cap="none" dirty="0">
              <a:solidFill>
                <a:srgbClr val="3C4043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Document data model</a:t>
            </a:r>
            <a:endParaRPr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3C4043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Distributed systems architecture</a:t>
            </a:r>
            <a:endParaRPr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3C4043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Cloud | On-premises</a:t>
            </a:r>
            <a:endParaRPr sz="1000" b="0" i="0" u="none" strike="noStrike" cap="none" dirty="0">
              <a:solidFill>
                <a:srgbClr val="3C4043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1734585" y="3539880"/>
            <a:ext cx="14943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2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Operational data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layer</a:t>
            </a:r>
            <a:endParaRPr sz="1100" b="1" i="0" u="none" strike="noStrike" cap="none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1345" y="1658875"/>
            <a:ext cx="533986" cy="42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/>
          <p:nvPr/>
        </p:nvSpPr>
        <p:spPr>
          <a:xfrm>
            <a:off x="1678738" y="4049000"/>
            <a:ext cx="1253700" cy="52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Logs</a:t>
            </a:r>
            <a:endParaRPr sz="1100" dirty="0">
              <a:latin typeface="Segoe UI" panose="020B0502040204020203" pitchFamily="34" charset="0"/>
              <a:ea typeface="Barlow"/>
              <a:cs typeface="Segoe UI" panose="020B0502040204020203" pitchFamily="34" charset="0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(unstructured)</a:t>
            </a:r>
            <a:endParaRPr sz="1100" dirty="0">
              <a:latin typeface="Segoe UI" panose="020B0502040204020203" pitchFamily="34" charset="0"/>
              <a:ea typeface="Barlow"/>
              <a:cs typeface="Segoe UI" panose="020B0502040204020203" pitchFamily="34" charset="0"/>
              <a:sym typeface="Barlow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4670150" y="1008575"/>
            <a:ext cx="253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Enterprise data warehouse</a:t>
            </a:r>
            <a:endParaRPr b="1" dirty="0">
              <a:latin typeface="Segoe UI" panose="020B0502040204020203" pitchFamily="34" charset="0"/>
              <a:ea typeface="Barlow"/>
              <a:cs typeface="Segoe UI" panose="020B0502040204020203" pitchFamily="34" charset="0"/>
              <a:sym typeface="Barlow"/>
            </a:endParaRPr>
          </a:p>
        </p:txBody>
      </p:sp>
      <p:cxnSp>
        <p:nvCxnSpPr>
          <p:cNvPr id="131" name="Google Shape;131;p14"/>
          <p:cNvCxnSpPr>
            <a:cxnSpLocks/>
            <a:stCxn id="122" idx="3"/>
          </p:cNvCxnSpPr>
          <p:nvPr/>
        </p:nvCxnSpPr>
        <p:spPr>
          <a:xfrm>
            <a:off x="2932438" y="1045588"/>
            <a:ext cx="6294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4"/>
          <p:cNvCxnSpPr>
            <a:stCxn id="123" idx="3"/>
            <a:endCxn id="133" idx="1"/>
          </p:cNvCxnSpPr>
          <p:nvPr/>
        </p:nvCxnSpPr>
        <p:spPr>
          <a:xfrm>
            <a:off x="3181185" y="2725163"/>
            <a:ext cx="646627" cy="9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4"/>
          <p:cNvCxnSpPr>
            <a:cxnSpLocks/>
            <a:stCxn id="127" idx="3"/>
          </p:cNvCxnSpPr>
          <p:nvPr/>
        </p:nvCxnSpPr>
        <p:spPr>
          <a:xfrm rot="10800000" flipH="1">
            <a:off x="2932438" y="4306850"/>
            <a:ext cx="629400" cy="48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4"/>
          <p:cNvCxnSpPr>
            <a:cxnSpLocks/>
          </p:cNvCxnSpPr>
          <p:nvPr/>
        </p:nvCxnSpPr>
        <p:spPr>
          <a:xfrm>
            <a:off x="3555708" y="1052748"/>
            <a:ext cx="10291" cy="3254102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4"/>
          <p:cNvSpPr txBox="1"/>
          <p:nvPr/>
        </p:nvSpPr>
        <p:spPr>
          <a:xfrm>
            <a:off x="3821913" y="2935650"/>
            <a:ext cx="901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ea typeface="Barlow Light"/>
                <a:cs typeface="Segoe UI" panose="020B0502040204020203" pitchFamily="34" charset="0"/>
                <a:sym typeface="Barlow Light"/>
              </a:rPr>
              <a:t>MongoDB source connector</a:t>
            </a:r>
            <a:endParaRPr sz="900" dirty="0">
              <a:latin typeface="Segoe UI" panose="020B0502040204020203" pitchFamily="34" charset="0"/>
              <a:ea typeface="Barlow Light"/>
              <a:cs typeface="Segoe UI" panose="020B0502040204020203" pitchFamily="34" charset="0"/>
              <a:sym typeface="Barlow Light"/>
            </a:endParaRPr>
          </a:p>
        </p:txBody>
      </p:sp>
      <p:pic>
        <p:nvPicPr>
          <p:cNvPr id="133" name="Google Shape;13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812" y="2514697"/>
            <a:ext cx="597643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4"/>
          <p:cNvCxnSpPr>
            <a:stCxn id="133" idx="3"/>
            <a:endCxn id="133" idx="3"/>
          </p:cNvCxnSpPr>
          <p:nvPr/>
        </p:nvCxnSpPr>
        <p:spPr>
          <a:xfrm>
            <a:off x="4425455" y="2725172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B3BBC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4"/>
          <p:cNvCxnSpPr>
            <a:cxnSpLocks/>
          </p:cNvCxnSpPr>
          <p:nvPr/>
        </p:nvCxnSpPr>
        <p:spPr>
          <a:xfrm rot="10800000" flipH="1">
            <a:off x="4389132" y="2719356"/>
            <a:ext cx="255620" cy="57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4"/>
          <p:cNvSpPr txBox="1"/>
          <p:nvPr/>
        </p:nvSpPr>
        <p:spPr>
          <a:xfrm>
            <a:off x="7305299" y="2919667"/>
            <a:ext cx="90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ea typeface="Barlow Light"/>
                <a:cs typeface="Segoe UI" panose="020B0502040204020203" pitchFamily="34" charset="0"/>
                <a:sym typeface="Barlow Light"/>
              </a:rPr>
              <a:t>MongoDB </a:t>
            </a:r>
            <a:endParaRPr sz="900" dirty="0">
              <a:latin typeface="Segoe UI" panose="020B0502040204020203" pitchFamily="34" charset="0"/>
              <a:ea typeface="Barlow Light"/>
              <a:cs typeface="Segoe UI" panose="020B0502040204020203" pitchFamily="34" charset="0"/>
              <a:sym typeface="Barlow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ea typeface="Barlow Light"/>
                <a:cs typeface="Segoe UI" panose="020B0502040204020203" pitchFamily="34" charset="0"/>
                <a:sym typeface="Barlow Light"/>
              </a:rPr>
              <a:t>sink connector</a:t>
            </a:r>
            <a:endParaRPr sz="900" dirty="0">
              <a:latin typeface="Segoe UI" panose="020B0502040204020203" pitchFamily="34" charset="0"/>
              <a:ea typeface="Barlow Light"/>
              <a:cs typeface="Segoe UI" panose="020B0502040204020203" pitchFamily="34" charset="0"/>
              <a:sym typeface="Barlow Light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8437" y="2451609"/>
            <a:ext cx="597643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4"/>
          <p:cNvCxnSpPr>
            <a:cxnSpLocks/>
          </p:cNvCxnSpPr>
          <p:nvPr/>
        </p:nvCxnSpPr>
        <p:spPr>
          <a:xfrm rot="10800000" flipH="1">
            <a:off x="7230737" y="2662084"/>
            <a:ext cx="227700" cy="63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7295" y="2449512"/>
            <a:ext cx="533986" cy="420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4"/>
          <p:cNvCxnSpPr>
            <a:cxnSpLocks/>
          </p:cNvCxnSpPr>
          <p:nvPr/>
        </p:nvCxnSpPr>
        <p:spPr>
          <a:xfrm flipV="1">
            <a:off x="8047202" y="2659992"/>
            <a:ext cx="251215" cy="2092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4"/>
          <p:cNvSpPr txBox="1"/>
          <p:nvPr/>
        </p:nvSpPr>
        <p:spPr>
          <a:xfrm>
            <a:off x="8123688" y="2919667"/>
            <a:ext cx="90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MongoDB analytics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store</a:t>
            </a:r>
            <a:endParaRPr sz="900" dirty="0">
              <a:latin typeface="Segoe UI" panose="020B0502040204020203" pitchFamily="34" charset="0"/>
              <a:ea typeface="Barlow"/>
              <a:cs typeface="Segoe UI" panose="020B0502040204020203" pitchFamily="34" charset="0"/>
              <a:sym typeface="Barlow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7673DE-D0AB-9ACB-2ADD-6F40EE5FD8FA}"/>
              </a:ext>
            </a:extLst>
          </p:cNvPr>
          <p:cNvCxnSpPr>
            <a:cxnSpLocks/>
          </p:cNvCxnSpPr>
          <p:nvPr/>
        </p:nvCxnSpPr>
        <p:spPr>
          <a:xfrm>
            <a:off x="1468317" y="2725056"/>
            <a:ext cx="26524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87839-C18B-DF84-E91B-F03F5C0EB99F}"/>
              </a:ext>
            </a:extLst>
          </p:cNvPr>
          <p:cNvSpPr/>
          <p:nvPr/>
        </p:nvSpPr>
        <p:spPr>
          <a:xfrm>
            <a:off x="4644752" y="1522297"/>
            <a:ext cx="2713400" cy="2606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203B2-4505-A1CB-5176-64BAC7EA481D}"/>
              </a:ext>
            </a:extLst>
          </p:cNvPr>
          <p:cNvSpPr txBox="1"/>
          <p:nvPr/>
        </p:nvSpPr>
        <p:spPr>
          <a:xfrm>
            <a:off x="5918613" y="1853767"/>
            <a:ext cx="1282121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Machine learning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98A99-A6C7-6EBC-52DB-90553F7655B5}"/>
              </a:ext>
            </a:extLst>
          </p:cNvPr>
          <p:cNvSpPr txBox="1"/>
          <p:nvPr/>
        </p:nvSpPr>
        <p:spPr>
          <a:xfrm>
            <a:off x="5918613" y="2568857"/>
            <a:ext cx="1282121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Big data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2A5B1-3209-7CA0-AEE8-F7380B45B800}"/>
              </a:ext>
            </a:extLst>
          </p:cNvPr>
          <p:cNvSpPr txBox="1"/>
          <p:nvPr/>
        </p:nvSpPr>
        <p:spPr>
          <a:xfrm>
            <a:off x="5947188" y="3292042"/>
            <a:ext cx="1282121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BI dashboard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190A0-9A93-819A-4FD3-925264C8A65F}"/>
              </a:ext>
            </a:extLst>
          </p:cNvPr>
          <p:cNvSpPr txBox="1"/>
          <p:nvPr/>
        </p:nvSpPr>
        <p:spPr>
          <a:xfrm>
            <a:off x="5197599" y="3777817"/>
            <a:ext cx="18859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Azure Synapse Analytics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6C737FA-DBF5-7D25-C988-8A472916A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6589" y="2399550"/>
            <a:ext cx="584834" cy="584834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F6942807-B99F-B8B0-C3E4-F873EB30E905}"/>
              </a:ext>
            </a:extLst>
          </p:cNvPr>
          <p:cNvSpPr/>
          <p:nvPr/>
        </p:nvSpPr>
        <p:spPr>
          <a:xfrm>
            <a:off x="5435723" y="1739467"/>
            <a:ext cx="458822" cy="194944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9F0BAAC-F048-279E-9BD8-FF4B7DBA9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2996" y="3741934"/>
            <a:ext cx="333375" cy="333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5223C2-4B12-EE18-1006-B835D6EEFF01}"/>
              </a:ext>
            </a:extLst>
          </p:cNvPr>
          <p:cNvSpPr txBox="1"/>
          <p:nvPr/>
        </p:nvSpPr>
        <p:spPr>
          <a:xfrm>
            <a:off x="5085233" y="2921996"/>
            <a:ext cx="518527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  <a:endParaRPr lang="en-US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80B9C2-E18B-C5FC-50E4-1558F23A91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76" y="2036141"/>
            <a:ext cx="584834" cy="32490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7BD9EFE-FECB-2533-0ABD-2F11FA12374F}"/>
              </a:ext>
            </a:extLst>
          </p:cNvPr>
          <p:cNvSpPr/>
          <p:nvPr/>
        </p:nvSpPr>
        <p:spPr>
          <a:xfrm>
            <a:off x="51047" y="1723644"/>
            <a:ext cx="1390444" cy="20116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FE1567-2A2D-AC43-8D36-75AF65C36F1E}"/>
              </a:ext>
            </a:extLst>
          </p:cNvPr>
          <p:cNvSpPr txBox="1"/>
          <p:nvPr/>
        </p:nvSpPr>
        <p:spPr>
          <a:xfrm>
            <a:off x="260710" y="1382637"/>
            <a:ext cx="976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Consumers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515D9A-DB58-DA10-D7C2-D15BEEB8F5E2}"/>
              </a:ext>
            </a:extLst>
          </p:cNvPr>
          <p:cNvSpPr txBox="1"/>
          <p:nvPr/>
        </p:nvSpPr>
        <p:spPr>
          <a:xfrm flipH="1">
            <a:off x="127255" y="1897761"/>
            <a:ext cx="12477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Consuming </a:t>
            </a:r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</a:p>
          <a:p>
            <a:pPr algn="ctr"/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apps and services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8741381-E432-6E5B-C93C-8A8D7C03EE86}"/>
              </a:ext>
            </a:extLst>
          </p:cNvPr>
          <p:cNvSpPr txBox="1"/>
          <p:nvPr/>
        </p:nvSpPr>
        <p:spPr>
          <a:xfrm>
            <a:off x="133344" y="2622506"/>
            <a:ext cx="120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Internal apps, customer-facing services, and APIs for third-party consumption – across any channel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3C70F-340B-5121-931F-52C87342F41D}"/>
              </a:ext>
            </a:extLst>
          </p:cNvPr>
          <p:cNvSpPr txBox="1"/>
          <p:nvPr/>
        </p:nvSpPr>
        <p:spPr>
          <a:xfrm>
            <a:off x="2180112" y="1679725"/>
            <a:ext cx="107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0" u="none" strike="noStrike" cap="none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MongoDB </a:t>
            </a:r>
            <a:r>
              <a:rPr lang="en-US" sz="1000" b="1" dirty="0">
                <a:solidFill>
                  <a:srgbClr val="3C404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Atlas on Azure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picture containing screenshot, graphics, colorfulness, square&#10;&#10;Description automatically generated">
            <a:extLst>
              <a:ext uri="{FF2B5EF4-FFF2-40B4-BE49-F238E27FC236}">
                <a16:creationId xmlns:a16="http://schemas.microsoft.com/office/drawing/2014/main" id="{8E96AB7F-6EFD-81D8-12D1-732AAC865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2826" y="4306850"/>
            <a:ext cx="1843767" cy="9738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242143-6EFD-F5B8-805E-9F65BB0983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Google Shape;181;p16"/>
          <p:cNvSpPr txBox="1"/>
          <p:nvPr/>
        </p:nvSpPr>
        <p:spPr>
          <a:xfrm>
            <a:off x="1235038" y="1126675"/>
            <a:ext cx="2187900" cy="48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15232E"/>
                </a:solidFill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Azure Synapse - pipeline</a:t>
            </a:r>
            <a:endParaRPr sz="1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5577253" y="1126675"/>
            <a:ext cx="2754300" cy="48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15232E"/>
                </a:solidFill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Power BI analytics / dashboard</a:t>
            </a:r>
            <a:endParaRPr sz="1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4" name="Google Shape;1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00" y="1596625"/>
            <a:ext cx="4486000" cy="277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850" y="1596625"/>
            <a:ext cx="4167101" cy="271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E7E18-EF8C-C3BB-1D44-2D21D76DF32C}"/>
              </a:ext>
            </a:extLst>
          </p:cNvPr>
          <p:cNvSpPr/>
          <p:nvPr/>
        </p:nvSpPr>
        <p:spPr>
          <a:xfrm>
            <a:off x="0" y="935182"/>
            <a:ext cx="7384473" cy="4208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Google Shape;1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0" y="1076950"/>
            <a:ext cx="3534377" cy="24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7"/>
          <p:cNvSpPr txBox="1"/>
          <p:nvPr/>
        </p:nvSpPr>
        <p:spPr>
          <a:xfrm>
            <a:off x="102588" y="1219050"/>
            <a:ext cx="3460800" cy="48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15232E"/>
                </a:solidFill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Azure Synapse - pipeline</a:t>
            </a:r>
            <a:endParaRPr sz="1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5" name="Google Shape;1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163" y="2277408"/>
            <a:ext cx="3534374" cy="288052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/>
          <p:nvPr/>
        </p:nvSpPr>
        <p:spPr>
          <a:xfrm>
            <a:off x="3636962" y="1736725"/>
            <a:ext cx="3460800" cy="48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15232E"/>
                </a:solidFill>
                <a:latin typeface="Segoe UI" panose="020B0502040204020203" pitchFamily="34" charset="0"/>
                <a:ea typeface="Barlow"/>
                <a:cs typeface="Segoe UI" panose="020B0502040204020203" pitchFamily="34" charset="0"/>
                <a:sym typeface="Barlow"/>
              </a:rPr>
              <a:t>PyCharm workflow</a:t>
            </a:r>
            <a:endParaRPr sz="1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(16:9)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Segoe UI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2023-06-20T21:09:25Z</dcterms:modified>
</cp:coreProperties>
</file>