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  <p:sldId id="258" r:id="rId3"/>
    <p:sldId id="257" r:id="rId4"/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E4C0F6-5FF1-49C8-AE01-6FA96201304A}" v="1" dt="2026-05-11T19:31:14.2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B2D04-D4A4-6AD1-F431-072939415B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0A1245-5485-4782-AEA5-1A7174BEDB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63344F-185A-C380-B8E2-17A527200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8D6F-1598-4351-A1A8-CA820633AE32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7E303-6BF2-DF54-AA6A-6CC2E73E1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62297-784A-566D-6424-DD8171C42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6D3C-1967-4DCE-9BD6-B4C70DF67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710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3A192-3E93-3B27-9273-15B397C66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164616-6CF9-62BF-E24A-6312D15B0A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123D9-74AA-51EA-8CE9-81C6F9B22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8D6F-1598-4351-A1A8-CA820633AE32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896A7-C9F7-3545-1808-161309530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48A84-9093-9C35-C042-6FE4FB379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6D3C-1967-4DCE-9BD6-B4C70DF67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58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7DAC0A-89DA-E66D-D8A1-A803B70221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6BFAEB-7F37-B2D3-B827-4EC38DA09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D3EF4-B369-5B17-D041-C3CF23D4F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8D6F-1598-4351-A1A8-CA820633AE32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3410D-7B84-86FA-572B-CD409CEF9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33901-508D-09E5-7CE8-EE77E99FE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6D3C-1967-4DCE-9BD6-B4C70DF67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836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0758F-8D6F-A326-6211-08E4E9196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FC002-9E31-40F5-E514-F57B6837E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504A2E-6C2D-5701-6C2B-15332A540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8D6F-1598-4351-A1A8-CA820633AE32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A805F-32EA-62E8-BBE4-38E5D3660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08835-A256-CE90-2EBD-16388D911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6D3C-1967-4DCE-9BD6-B4C70DF67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765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2D919-D3BE-B39B-F82C-0A0266F1A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CDAB26-83CA-E02D-EC2E-314FFE1FF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7DC18-956D-17D2-4AEC-B60C75824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8D6F-1598-4351-A1A8-CA820633AE32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6A3EA-4658-5748-1F06-5E59876EB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A805F-3401-01D6-E5DB-4D6712F8A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6D3C-1967-4DCE-9BD6-B4C70DF67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421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0DFC6-CD51-3653-7CA9-A4288E41E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480DE-77B6-1DCC-D363-326255BE59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719716-677A-8BB0-EEF6-EEA8FEC013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D3B1D8-8FF6-E5B5-0BCD-BD70D7E91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8D6F-1598-4351-A1A8-CA820633AE32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59C7D-B711-F1A4-002B-5191E1975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5E1F5B-92A9-9A2B-E380-1704B17E6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6D3C-1967-4DCE-9BD6-B4C70DF67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491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053FC-66A1-8D88-0CC2-C9CE626C7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41FC3-3A18-EF27-3047-1B199F219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DFB755-8FDD-2C92-DD24-02B00ABAD3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FC04C9-065E-33E3-7445-F024E2C91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5E2DD8-242A-6651-0CC4-857E03930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EADCCC-60CD-48AF-7561-7C22C99DF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8D6F-1598-4351-A1A8-CA820633AE32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EFCC93-AB15-D28E-A004-2CF5ECD43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DB408B-8A85-AD41-60B3-32C01F6BA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6D3C-1967-4DCE-9BD6-B4C70DF67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54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947B8-A5D2-D787-54BD-E6C407BC3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EF5DC7-3018-8B0A-4D6E-003CDFD58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8D6F-1598-4351-A1A8-CA820633AE32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D0AF56-5FE4-CCC3-75D2-D31A2A9E0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6CE562-407E-012C-0499-4337BEC23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6D3C-1967-4DCE-9BD6-B4C70DF67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75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29909A-F078-E99C-DDEA-25BB87F9F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8D6F-1598-4351-A1A8-CA820633AE32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2CA87F-CAFB-654F-F469-BF9C73C6F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CFF6B2-B177-2F40-3CC3-4AADED2E1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6D3C-1967-4DCE-9BD6-B4C70DF67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02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2B5C3-A1CA-8761-F1DC-B902A3DE6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7D8D3-0DDA-9BA9-1A52-026ABAA78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736996-4606-E15A-DE4C-4FA4506401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447D68-A49C-51EA-D379-5218A277C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8D6F-1598-4351-A1A8-CA820633AE32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5C7FAD-B9CF-63F4-0776-06FC2EF47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54778-B0DD-7F1E-6010-939DD7BAD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6D3C-1967-4DCE-9BD6-B4C70DF67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74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430D1-6249-F7A8-B1F1-C671FB622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93D478-675D-8F33-8D5C-AD0A6FF0C4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181BF-6C7A-8B98-9A1C-8879C8E39C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C6061-63FE-6FC4-9480-853F49E7F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8D6F-1598-4351-A1A8-CA820633AE32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71C240-A880-1036-2A08-E34CA7B5A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852F64-A519-78AE-7C96-F1AA3C459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D6D3C-1967-4DCE-9BD6-B4C70DF67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470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3FC889-F53C-44B9-D67C-029C5F79A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E1B8ED-C5E5-462D-B497-1B7E832BC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9FC10-3879-0CCF-6527-6457942E42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588D6F-1598-4351-A1A8-CA820633AE32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83730B-7C27-A9E0-B827-B9B85A2D8E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A94C4-1E0A-5231-D73B-A9329DA82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FD6D3C-1967-4DCE-9BD6-B4C70DF67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01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svg"/><Relationship Id="rId18" Type="http://schemas.openxmlformats.org/officeDocument/2006/relationships/image" Target="../media/image17.svg"/><Relationship Id="rId26" Type="http://schemas.openxmlformats.org/officeDocument/2006/relationships/image" Target="../media/image25.sv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sv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image" Target="../media/image1.sv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10.svg"/><Relationship Id="rId24" Type="http://schemas.openxmlformats.org/officeDocument/2006/relationships/image" Target="../media/image23.emf"/><Relationship Id="rId5" Type="http://schemas.openxmlformats.org/officeDocument/2006/relationships/image" Target="../media/image4.pn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27.svg"/><Relationship Id="rId10" Type="http://schemas.openxmlformats.org/officeDocument/2006/relationships/image" Target="../media/image9.svg"/><Relationship Id="rId19" Type="http://schemas.openxmlformats.org/officeDocument/2006/relationships/image" Target="../media/image18.svg"/><Relationship Id="rId4" Type="http://schemas.openxmlformats.org/officeDocument/2006/relationships/image" Target="../media/image3.svg"/><Relationship Id="rId9" Type="http://schemas.openxmlformats.org/officeDocument/2006/relationships/image" Target="../media/image8.svg"/><Relationship Id="rId14" Type="http://schemas.openxmlformats.org/officeDocument/2006/relationships/image" Target="../media/image13.svg"/><Relationship Id="rId22" Type="http://schemas.openxmlformats.org/officeDocument/2006/relationships/image" Target="../media/image21.svg"/><Relationship Id="rId27" Type="http://schemas.openxmlformats.org/officeDocument/2006/relationships/image" Target="../media/image26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9.svg"/><Relationship Id="rId7" Type="http://schemas.openxmlformats.org/officeDocument/2006/relationships/image" Target="../media/image3.svg"/><Relationship Id="rId2" Type="http://schemas.openxmlformats.org/officeDocument/2006/relationships/image" Target="../media/image28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svg"/><Relationship Id="rId11" Type="http://schemas.openxmlformats.org/officeDocument/2006/relationships/image" Target="../media/image25.svg"/><Relationship Id="rId5" Type="http://schemas.openxmlformats.org/officeDocument/2006/relationships/image" Target="../media/image31.svg"/><Relationship Id="rId10" Type="http://schemas.openxmlformats.org/officeDocument/2006/relationships/image" Target="../media/image34.svg"/><Relationship Id="rId4" Type="http://schemas.openxmlformats.org/officeDocument/2006/relationships/image" Target="../media/image30.svg"/><Relationship Id="rId9" Type="http://schemas.openxmlformats.org/officeDocument/2006/relationships/image" Target="../media/image3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svg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5.sv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itle 1">
            <a:extLst>
              <a:ext uri="{FF2B5EF4-FFF2-40B4-BE49-F238E27FC236}">
                <a16:creationId xmlns:a16="http://schemas.microsoft.com/office/drawing/2014/main" id="{C93C0C79-D6A0-ECA1-D5C8-C3E52F66D5E7}"/>
              </a:ext>
            </a:extLst>
          </p:cNvPr>
          <p:cNvSpPr txBox="1">
            <a:spLocks/>
          </p:cNvSpPr>
          <p:nvPr/>
        </p:nvSpPr>
        <p:spPr>
          <a:xfrm>
            <a:off x="448214" y="135761"/>
            <a:ext cx="11294953" cy="36785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40" rtl="0" eaLnBrk="1" latinLnBrk="0" hangingPunct="1">
              <a:lnSpc>
                <a:spcPts val="3137"/>
              </a:lnSpc>
              <a:spcBef>
                <a:spcPct val="0"/>
              </a:spcBef>
              <a:buNone/>
              <a:defRPr lang="en-US" sz="2400" b="0" strike="noStrike" kern="1200" cap="none" spc="-49" baseline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marL="0" marR="0" lvl="0" indent="0" algn="l" defTabSz="914440" rtl="0" eaLnBrk="1" fontAlgn="auto" latinLnBrk="0" hangingPunct="1">
              <a:lnSpc>
                <a:spcPts val="3137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-49" normalizeH="0" baseline="0" noProof="0" dirty="0">
                <a:ln w="3175"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Azure Local – Baseline reference architecture</a:t>
            </a: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08A02322-F871-EC6E-A2C8-B7FA156D5E06}"/>
              </a:ext>
            </a:extLst>
          </p:cNvPr>
          <p:cNvGrpSpPr/>
          <p:nvPr/>
        </p:nvGrpSpPr>
        <p:grpSpPr>
          <a:xfrm>
            <a:off x="156366" y="899319"/>
            <a:ext cx="11879268" cy="5782195"/>
            <a:chOff x="156366" y="899319"/>
            <a:chExt cx="11879268" cy="5782195"/>
          </a:xfrm>
        </p:grpSpPr>
        <p:sp>
          <p:nvSpPr>
            <p:cNvPr id="118" name="Rectangle: Rounded Corners 117">
              <a:extLst>
                <a:ext uri="{FF2B5EF4-FFF2-40B4-BE49-F238E27FC236}">
                  <a16:creationId xmlns:a16="http://schemas.microsoft.com/office/drawing/2014/main" id="{647B2415-3539-562C-9167-A2F2E6705114}"/>
                </a:ext>
              </a:extLst>
            </p:cNvPr>
            <p:cNvSpPr/>
            <p:nvPr/>
          </p:nvSpPr>
          <p:spPr bwMode="auto">
            <a:xfrm>
              <a:off x="242464" y="4938058"/>
              <a:ext cx="10936525" cy="1743456"/>
            </a:xfrm>
            <a:prstGeom prst="roundRect">
              <a:avLst>
                <a:gd name="adj" fmla="val 4645"/>
              </a:avLst>
            </a:prstGeom>
            <a:solidFill>
              <a:srgbClr val="3C3C41">
                <a:lumMod val="50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7030A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546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cs typeface="Segoe UI" pitchFamily="34" charset="0"/>
              </a:endParaRPr>
            </a:p>
          </p:txBody>
        </p:sp>
        <p:sp>
          <p:nvSpPr>
            <p:cNvPr id="119" name="Rectangle: Rounded Corners 118">
              <a:extLst>
                <a:ext uri="{FF2B5EF4-FFF2-40B4-BE49-F238E27FC236}">
                  <a16:creationId xmlns:a16="http://schemas.microsoft.com/office/drawing/2014/main" id="{8C5EEE6E-07AD-B680-5B3E-8E1A9DC4E9BB}"/>
                </a:ext>
              </a:extLst>
            </p:cNvPr>
            <p:cNvSpPr/>
            <p:nvPr/>
          </p:nvSpPr>
          <p:spPr bwMode="auto">
            <a:xfrm>
              <a:off x="1740190" y="5013944"/>
              <a:ext cx="9328521" cy="1229130"/>
            </a:xfrm>
            <a:prstGeom prst="roundRect">
              <a:avLst>
                <a:gd name="adj" fmla="val 4645"/>
              </a:avLst>
            </a:prstGeom>
            <a:solidFill>
              <a:srgbClr val="181818"/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7030A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</p:txBody>
        </p:sp>
        <p:sp>
          <p:nvSpPr>
            <p:cNvPr id="120" name="Rectangle: Rounded Corners 119">
              <a:extLst>
                <a:ext uri="{FF2B5EF4-FFF2-40B4-BE49-F238E27FC236}">
                  <a16:creationId xmlns:a16="http://schemas.microsoft.com/office/drawing/2014/main" id="{8E436BC3-CACD-AB1A-8437-E0019D6FD62B}"/>
                </a:ext>
              </a:extLst>
            </p:cNvPr>
            <p:cNvSpPr/>
            <p:nvPr/>
          </p:nvSpPr>
          <p:spPr bwMode="auto">
            <a:xfrm>
              <a:off x="1740192" y="6304693"/>
              <a:ext cx="2873904" cy="275756"/>
            </a:xfrm>
            <a:prstGeom prst="roundRect">
              <a:avLst>
                <a:gd name="adj" fmla="val 4645"/>
              </a:avLst>
            </a:prstGeom>
            <a:solidFill>
              <a:srgbClr val="181818"/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7030A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Premier Solutions for Azure Local</a:t>
              </a:r>
            </a:p>
          </p:txBody>
        </p:sp>
        <p:sp>
          <p:nvSpPr>
            <p:cNvPr id="121" name="Rectangle: Rounded Corners 120">
              <a:extLst>
                <a:ext uri="{FF2B5EF4-FFF2-40B4-BE49-F238E27FC236}">
                  <a16:creationId xmlns:a16="http://schemas.microsoft.com/office/drawing/2014/main" id="{0CDB25A4-7B86-5D9A-A175-4B60F1EF7544}"/>
                </a:ext>
              </a:extLst>
            </p:cNvPr>
            <p:cNvSpPr/>
            <p:nvPr/>
          </p:nvSpPr>
          <p:spPr bwMode="auto">
            <a:xfrm>
              <a:off x="4967499" y="6304693"/>
              <a:ext cx="2873904" cy="275756"/>
            </a:xfrm>
            <a:prstGeom prst="roundRect">
              <a:avLst>
                <a:gd name="adj" fmla="val 4645"/>
              </a:avLst>
            </a:prstGeom>
            <a:solidFill>
              <a:srgbClr val="181818"/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7030A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Integrated Systems for Azure Local</a:t>
              </a:r>
            </a:p>
          </p:txBody>
        </p:sp>
        <p:sp>
          <p:nvSpPr>
            <p:cNvPr id="122" name="Rectangle: Rounded Corners 121">
              <a:extLst>
                <a:ext uri="{FF2B5EF4-FFF2-40B4-BE49-F238E27FC236}">
                  <a16:creationId xmlns:a16="http://schemas.microsoft.com/office/drawing/2014/main" id="{224945FA-7372-833C-7F19-6FC3DA4E9C8A}"/>
                </a:ext>
              </a:extLst>
            </p:cNvPr>
            <p:cNvSpPr/>
            <p:nvPr/>
          </p:nvSpPr>
          <p:spPr bwMode="auto">
            <a:xfrm>
              <a:off x="8194807" y="6297219"/>
              <a:ext cx="2873904" cy="275756"/>
            </a:xfrm>
            <a:prstGeom prst="roundRect">
              <a:avLst>
                <a:gd name="adj" fmla="val 4645"/>
              </a:avLst>
            </a:prstGeom>
            <a:solidFill>
              <a:srgbClr val="181818"/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7030A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Validated Nodes for Azure Local</a:t>
              </a:r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DA0810EF-7AE2-C338-8C45-3A5CF1559DA9}"/>
                </a:ext>
              </a:extLst>
            </p:cNvPr>
            <p:cNvGrpSpPr/>
            <p:nvPr/>
          </p:nvGrpSpPr>
          <p:grpSpPr>
            <a:xfrm>
              <a:off x="2330491" y="5094513"/>
              <a:ext cx="8113906" cy="743746"/>
              <a:chOff x="2195506" y="5181380"/>
              <a:chExt cx="7574062" cy="743746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A4EAF532-6F9F-7D6F-1563-E206120A3F9D}"/>
                  </a:ext>
                </a:extLst>
              </p:cNvPr>
              <p:cNvGrpSpPr/>
              <p:nvPr/>
            </p:nvGrpSpPr>
            <p:grpSpPr>
              <a:xfrm>
                <a:off x="5077824" y="5184059"/>
                <a:ext cx="1808516" cy="741067"/>
                <a:chOff x="5393533" y="3521477"/>
                <a:chExt cx="1808516" cy="741067"/>
              </a:xfrm>
            </p:grpSpPr>
            <p:sp>
              <p:nvSpPr>
                <p:cNvPr id="226" name="Rectangle: Rounded Corners 225">
                  <a:extLst>
                    <a:ext uri="{FF2B5EF4-FFF2-40B4-BE49-F238E27FC236}">
                      <a16:creationId xmlns:a16="http://schemas.microsoft.com/office/drawing/2014/main" id="{43BE5246-A589-C377-A87E-6436BD520C5E}"/>
                    </a:ext>
                  </a:extLst>
                </p:cNvPr>
                <p:cNvSpPr/>
                <p:nvPr/>
              </p:nvSpPr>
              <p:spPr bwMode="auto">
                <a:xfrm>
                  <a:off x="5393533" y="3521477"/>
                  <a:ext cx="1808516" cy="741067"/>
                </a:xfrm>
                <a:prstGeom prst="roundRect">
                  <a:avLst>
                    <a:gd name="adj" fmla="val 4645"/>
                  </a:avLst>
                </a:prstGeom>
                <a:gradFill flip="none" rotWithShape="1">
                  <a:gsLst>
                    <a:gs pos="100000">
                      <a:srgbClr val="0078D4">
                        <a:alpha val="50000"/>
                      </a:srgbClr>
                    </a:gs>
                    <a:gs pos="0">
                      <a:srgbClr val="0078D4">
                        <a:alpha val="0"/>
                      </a:srgbClr>
                    </a:gs>
                  </a:gsLst>
                  <a:lin ang="5400000" scaled="1"/>
                  <a:tileRect/>
                </a:gradFill>
                <a:ln w="12700" cap="flat" cmpd="sng" algn="ctr">
                  <a:gradFill>
                    <a:gsLst>
                      <a:gs pos="0">
                        <a:srgbClr val="50E6FF">
                          <a:lumMod val="5000"/>
                          <a:lumOff val="95000"/>
                        </a:srgbClr>
                      </a:gs>
                      <a:gs pos="100000">
                        <a:srgbClr val="8661C5"/>
                      </a:gs>
                    </a:gsLst>
                    <a:lin ang="2700000" scaled="0"/>
                  </a:gra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91440" tIns="9144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</a:rPr>
                    <a:t>Switch / Router / Firewall</a:t>
                  </a:r>
                </a:p>
              </p:txBody>
            </p:sp>
            <p:pic>
              <p:nvPicPr>
                <p:cNvPr id="227" name="Graphic 226">
                  <a:extLst>
                    <a:ext uri="{FF2B5EF4-FFF2-40B4-BE49-F238E27FC236}">
                      <a16:creationId xmlns:a16="http://schemas.microsoft.com/office/drawing/2014/main" id="{C98A2AB4-24C8-D4A3-E4EE-157A5C2267D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113068" y="3628873"/>
                  <a:ext cx="369446" cy="369446"/>
                </a:xfrm>
                <a:prstGeom prst="rect">
                  <a:avLst/>
                </a:prstGeom>
              </p:spPr>
            </p:pic>
          </p:grpSp>
          <p:grpSp>
            <p:nvGrpSpPr>
              <p:cNvPr id="206" name="Group 205">
                <a:extLst>
                  <a:ext uri="{FF2B5EF4-FFF2-40B4-BE49-F238E27FC236}">
                    <a16:creationId xmlns:a16="http://schemas.microsoft.com/office/drawing/2014/main" id="{5AB16679-8C76-4CA8-6D7F-6DBF9873744C}"/>
                  </a:ext>
                </a:extLst>
              </p:cNvPr>
              <p:cNvGrpSpPr/>
              <p:nvPr/>
            </p:nvGrpSpPr>
            <p:grpSpPr>
              <a:xfrm>
                <a:off x="7961052" y="5184058"/>
                <a:ext cx="1808516" cy="741067"/>
                <a:chOff x="8119315" y="3619018"/>
                <a:chExt cx="1808516" cy="741067"/>
              </a:xfrm>
            </p:grpSpPr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B34298D4-930D-2BAE-B3B3-4363817B5705}"/>
                    </a:ext>
                  </a:extLst>
                </p:cNvPr>
                <p:cNvSpPr/>
                <p:nvPr/>
              </p:nvSpPr>
              <p:spPr bwMode="auto">
                <a:xfrm>
                  <a:off x="8119315" y="3619018"/>
                  <a:ext cx="1808516" cy="741067"/>
                </a:xfrm>
                <a:prstGeom prst="roundRect">
                  <a:avLst>
                    <a:gd name="adj" fmla="val 4645"/>
                  </a:avLst>
                </a:prstGeom>
                <a:gradFill flip="none" rotWithShape="1">
                  <a:gsLst>
                    <a:gs pos="100000">
                      <a:srgbClr val="0078D4">
                        <a:alpha val="50000"/>
                      </a:srgbClr>
                    </a:gs>
                    <a:gs pos="0">
                      <a:srgbClr val="0078D4">
                        <a:alpha val="0"/>
                      </a:srgbClr>
                    </a:gs>
                  </a:gsLst>
                  <a:lin ang="5400000" scaled="1"/>
                  <a:tileRect/>
                </a:gradFill>
                <a:ln w="12700" cap="flat" cmpd="sng" algn="ctr">
                  <a:gradFill>
                    <a:gsLst>
                      <a:gs pos="0">
                        <a:srgbClr val="50E6FF">
                          <a:lumMod val="5000"/>
                          <a:lumOff val="95000"/>
                        </a:srgbClr>
                      </a:gs>
                      <a:gs pos="100000">
                        <a:srgbClr val="8661C5"/>
                      </a:gs>
                    </a:gsLst>
                    <a:lin ang="2700000" scaled="0"/>
                  </a:gra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91440" tIns="9144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000" b="0" i="0" u="none" strike="noStrike" kern="0" cap="none" spc="0" normalizeH="0" baseline="0" noProof="0" err="1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</a:rPr>
                    <a:t>ToR</a:t>
                  </a:r>
                  <a:r>
                    <a:rPr kumimoji="0" lang="en-US" altLang="en-US" sz="1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</a:rPr>
                    <a:t> Switch 2</a:t>
                  </a:r>
                </a:p>
              </p:txBody>
            </p:sp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id="{3D80291E-EC7C-50E6-217D-A64C4285375F}"/>
                    </a:ext>
                  </a:extLst>
                </p:cNvPr>
                <p:cNvGrpSpPr/>
                <p:nvPr/>
              </p:nvGrpSpPr>
              <p:grpSpPr>
                <a:xfrm>
                  <a:off x="8578827" y="3795126"/>
                  <a:ext cx="889492" cy="249555"/>
                  <a:chOff x="7538489" y="1620801"/>
                  <a:chExt cx="1159435" cy="335280"/>
                </a:xfrm>
              </p:grpSpPr>
              <p:sp>
                <p:nvSpPr>
                  <p:cNvPr id="221" name="Rectangle: Rounded Corners 220">
                    <a:extLst>
                      <a:ext uri="{FF2B5EF4-FFF2-40B4-BE49-F238E27FC236}">
                        <a16:creationId xmlns:a16="http://schemas.microsoft.com/office/drawing/2014/main" id="{12251CFF-1A5B-39BA-500A-9298A0478721}"/>
                      </a:ext>
                    </a:extLst>
                  </p:cNvPr>
                  <p:cNvSpPr/>
                  <p:nvPr/>
                </p:nvSpPr>
                <p:spPr bwMode="auto">
                  <a:xfrm rot="10800000">
                    <a:off x="7538489" y="1620801"/>
                    <a:ext cx="1159435" cy="335280"/>
                  </a:xfrm>
                  <a:prstGeom prst="roundRect">
                    <a:avLst/>
                  </a:prstGeom>
                  <a:noFill/>
                  <a:ln w="9525" cap="flat" cmpd="sng" algn="ctr">
                    <a:solidFill>
                      <a:srgbClr val="FFFFFF"/>
                    </a:solidFill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32472" eaLnBrk="1" fontAlgn="base" latinLnBrk="0" hangingPunct="1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0" cap="none" spc="0" normalizeH="0" baseline="0" noProof="0" err="1">
                      <a:ln>
                        <a:noFill/>
                      </a:ln>
                      <a:gradFill>
                        <a:gsLst>
                          <a:gs pos="0">
                            <a:srgbClr val="FFFFFF"/>
                          </a:gs>
                          <a:gs pos="100000">
                            <a:srgbClr val="FFFFFF"/>
                          </a:gs>
                        </a:gsLst>
                        <a:lin ang="5400000" scaled="0"/>
                      </a:gradFill>
                      <a:effectLst/>
                      <a:uLnTx/>
                      <a:uFillTx/>
                      <a:latin typeface="Segoe UI"/>
                      <a:ea typeface="Segoe UI" pitchFamily="34" charset="0"/>
                      <a:cs typeface="Segoe UI" pitchFamily="34" charset="0"/>
                    </a:endParaRPr>
                  </a:p>
                </p:txBody>
              </p:sp>
              <p:pic>
                <p:nvPicPr>
                  <p:cNvPr id="222" name="Graphic 221">
                    <a:extLst>
                      <a:ext uri="{FF2B5EF4-FFF2-40B4-BE49-F238E27FC236}">
                        <a16:creationId xmlns:a16="http://schemas.microsoft.com/office/drawing/2014/main" id="{1247AFEF-75F5-935D-F3ED-85FA0403A7C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p:blipFill>
                <p:spPr>
                  <a:xfrm rot="10800000">
                    <a:off x="8336672" y="1706526"/>
                    <a:ext cx="182880" cy="182880"/>
                  </a:xfrm>
                  <a:prstGeom prst="rect">
                    <a:avLst/>
                  </a:prstGeom>
                </p:spPr>
              </p:pic>
              <p:pic>
                <p:nvPicPr>
                  <p:cNvPr id="223" name="Graphic 222">
                    <a:extLst>
                      <a:ext uri="{FF2B5EF4-FFF2-40B4-BE49-F238E27FC236}">
                        <a16:creationId xmlns:a16="http://schemas.microsoft.com/office/drawing/2014/main" id="{56DA71B4-F452-C75B-7B6B-F902B120F9D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p:blipFill>
                <p:spPr>
                  <a:xfrm rot="10800000">
                    <a:off x="8130068" y="1706526"/>
                    <a:ext cx="182880" cy="182880"/>
                  </a:xfrm>
                  <a:prstGeom prst="rect">
                    <a:avLst/>
                  </a:prstGeom>
                </p:spPr>
              </p:pic>
              <p:pic>
                <p:nvPicPr>
                  <p:cNvPr id="224" name="Graphic 223">
                    <a:extLst>
                      <a:ext uri="{FF2B5EF4-FFF2-40B4-BE49-F238E27FC236}">
                        <a16:creationId xmlns:a16="http://schemas.microsoft.com/office/drawing/2014/main" id="{C5639209-3D16-8DB1-AE93-376DD120D2CA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p:blipFill>
                <p:spPr>
                  <a:xfrm rot="10800000">
                    <a:off x="7923464" y="1706526"/>
                    <a:ext cx="182880" cy="182880"/>
                  </a:xfrm>
                  <a:prstGeom prst="rect">
                    <a:avLst/>
                  </a:prstGeom>
                </p:spPr>
              </p:pic>
              <p:pic>
                <p:nvPicPr>
                  <p:cNvPr id="225" name="Graphic 224">
                    <a:extLst>
                      <a:ext uri="{FF2B5EF4-FFF2-40B4-BE49-F238E27FC236}">
                        <a16:creationId xmlns:a16="http://schemas.microsoft.com/office/drawing/2014/main" id="{564BFDCA-11B5-2FD5-2543-3175A38778A3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p:blipFill>
                <p:spPr>
                  <a:xfrm rot="10800000">
                    <a:off x="7716860" y="1706526"/>
                    <a:ext cx="182880" cy="182880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5BC32E02-DCE1-0D69-B89E-95C4CD01A27B}"/>
                  </a:ext>
                </a:extLst>
              </p:cNvPr>
              <p:cNvGrpSpPr/>
              <p:nvPr/>
            </p:nvGrpSpPr>
            <p:grpSpPr>
              <a:xfrm>
                <a:off x="2195506" y="5181380"/>
                <a:ext cx="1808516" cy="741067"/>
                <a:chOff x="8119315" y="3619018"/>
                <a:chExt cx="1808516" cy="741067"/>
              </a:xfrm>
            </p:grpSpPr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F527EE9F-1B73-1812-719A-6BE79DE57EED}"/>
                    </a:ext>
                  </a:extLst>
                </p:cNvPr>
                <p:cNvSpPr/>
                <p:nvPr/>
              </p:nvSpPr>
              <p:spPr bwMode="auto">
                <a:xfrm>
                  <a:off x="8119315" y="3619018"/>
                  <a:ext cx="1808516" cy="741067"/>
                </a:xfrm>
                <a:prstGeom prst="roundRect">
                  <a:avLst>
                    <a:gd name="adj" fmla="val 4645"/>
                  </a:avLst>
                </a:prstGeom>
                <a:gradFill flip="none" rotWithShape="1">
                  <a:gsLst>
                    <a:gs pos="100000">
                      <a:srgbClr val="0078D4">
                        <a:alpha val="50000"/>
                      </a:srgbClr>
                    </a:gs>
                    <a:gs pos="0">
                      <a:srgbClr val="0078D4">
                        <a:alpha val="0"/>
                      </a:srgbClr>
                    </a:gs>
                  </a:gsLst>
                  <a:lin ang="5400000" scaled="1"/>
                  <a:tileRect/>
                </a:gradFill>
                <a:ln w="12700" cap="flat" cmpd="sng" algn="ctr">
                  <a:gradFill>
                    <a:gsLst>
                      <a:gs pos="0">
                        <a:srgbClr val="50E6FF">
                          <a:lumMod val="5000"/>
                          <a:lumOff val="95000"/>
                        </a:srgbClr>
                      </a:gs>
                      <a:gs pos="100000">
                        <a:srgbClr val="8661C5"/>
                      </a:gs>
                    </a:gsLst>
                    <a:lin ang="2700000" scaled="0"/>
                  </a:gra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91440" tIns="9144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1000" b="0" i="0" u="none" strike="noStrike" kern="0" cap="none" spc="0" normalizeH="0" baseline="0" noProof="0" err="1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</a:rPr>
                    <a:t>ToR</a:t>
                  </a:r>
                  <a:r>
                    <a:rPr kumimoji="0" lang="en-US" altLang="en-US" sz="1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</a:rPr>
                    <a:t> Switch 1</a:t>
                  </a:r>
                </a:p>
              </p:txBody>
            </p:sp>
            <p:grpSp>
              <p:nvGrpSpPr>
                <p:cNvPr id="213" name="Group 212">
                  <a:extLst>
                    <a:ext uri="{FF2B5EF4-FFF2-40B4-BE49-F238E27FC236}">
                      <a16:creationId xmlns:a16="http://schemas.microsoft.com/office/drawing/2014/main" id="{A749045E-81A2-B22A-4D85-9B802EBB8925}"/>
                    </a:ext>
                  </a:extLst>
                </p:cNvPr>
                <p:cNvGrpSpPr/>
                <p:nvPr/>
              </p:nvGrpSpPr>
              <p:grpSpPr>
                <a:xfrm>
                  <a:off x="8578827" y="3795126"/>
                  <a:ext cx="889492" cy="249555"/>
                  <a:chOff x="7538489" y="1620801"/>
                  <a:chExt cx="1159435" cy="335280"/>
                </a:xfrm>
              </p:grpSpPr>
              <p:sp>
                <p:nvSpPr>
                  <p:cNvPr id="214" name="Rectangle: Rounded Corners 213">
                    <a:extLst>
                      <a:ext uri="{FF2B5EF4-FFF2-40B4-BE49-F238E27FC236}">
                        <a16:creationId xmlns:a16="http://schemas.microsoft.com/office/drawing/2014/main" id="{DF923866-C75E-453F-B940-2D16158ADFBE}"/>
                      </a:ext>
                    </a:extLst>
                  </p:cNvPr>
                  <p:cNvSpPr/>
                  <p:nvPr/>
                </p:nvSpPr>
                <p:spPr bwMode="auto">
                  <a:xfrm rot="10800000">
                    <a:off x="7538489" y="1620801"/>
                    <a:ext cx="1159435" cy="335280"/>
                  </a:xfrm>
                  <a:prstGeom prst="roundRect">
                    <a:avLst/>
                  </a:prstGeom>
                  <a:noFill/>
                  <a:ln w="9525" cap="flat" cmpd="sng" algn="ctr">
                    <a:solidFill>
                      <a:srgbClr val="FFFFFF"/>
                    </a:solidFill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32472" eaLnBrk="1" fontAlgn="base" latinLnBrk="0" hangingPunct="1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400" b="0" i="0" u="none" strike="noStrike" kern="0" cap="none" spc="0" normalizeH="0" baseline="0" noProof="0" err="1">
                      <a:ln>
                        <a:noFill/>
                      </a:ln>
                      <a:gradFill>
                        <a:gsLst>
                          <a:gs pos="0">
                            <a:srgbClr val="FFFFFF"/>
                          </a:gs>
                          <a:gs pos="100000">
                            <a:srgbClr val="FFFFFF"/>
                          </a:gs>
                        </a:gsLst>
                        <a:lin ang="5400000" scaled="0"/>
                      </a:gradFill>
                      <a:effectLst/>
                      <a:uLnTx/>
                      <a:uFillTx/>
                      <a:latin typeface="Segoe UI"/>
                      <a:ea typeface="Segoe UI" pitchFamily="34" charset="0"/>
                      <a:cs typeface="Segoe UI" pitchFamily="34" charset="0"/>
                    </a:endParaRPr>
                  </a:p>
                </p:txBody>
              </p:sp>
              <p:pic>
                <p:nvPicPr>
                  <p:cNvPr id="215" name="Graphic 214">
                    <a:extLst>
                      <a:ext uri="{FF2B5EF4-FFF2-40B4-BE49-F238E27FC236}">
                        <a16:creationId xmlns:a16="http://schemas.microsoft.com/office/drawing/2014/main" id="{6E0DE575-D115-586E-91F2-5157EBDC97F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p:blipFill>
                <p:spPr>
                  <a:xfrm rot="10800000">
                    <a:off x="8336672" y="1706526"/>
                    <a:ext cx="182880" cy="182880"/>
                  </a:xfrm>
                  <a:prstGeom prst="rect">
                    <a:avLst/>
                  </a:prstGeom>
                </p:spPr>
              </p:pic>
              <p:pic>
                <p:nvPicPr>
                  <p:cNvPr id="216" name="Graphic 215">
                    <a:extLst>
                      <a:ext uri="{FF2B5EF4-FFF2-40B4-BE49-F238E27FC236}">
                        <a16:creationId xmlns:a16="http://schemas.microsoft.com/office/drawing/2014/main" id="{9C205127-35BD-946D-D60C-1432394CE3AD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p:blipFill>
                <p:spPr>
                  <a:xfrm rot="10800000">
                    <a:off x="8130068" y="1706526"/>
                    <a:ext cx="182880" cy="182880"/>
                  </a:xfrm>
                  <a:prstGeom prst="rect">
                    <a:avLst/>
                  </a:prstGeom>
                </p:spPr>
              </p:pic>
              <p:pic>
                <p:nvPicPr>
                  <p:cNvPr id="217" name="Graphic 216">
                    <a:extLst>
                      <a:ext uri="{FF2B5EF4-FFF2-40B4-BE49-F238E27FC236}">
                        <a16:creationId xmlns:a16="http://schemas.microsoft.com/office/drawing/2014/main" id="{8C56E6BC-CB9F-CFE1-6722-51EB37CEA0BC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p:blipFill>
                <p:spPr>
                  <a:xfrm rot="10800000">
                    <a:off x="7923464" y="1706526"/>
                    <a:ext cx="182880" cy="182880"/>
                  </a:xfrm>
                  <a:prstGeom prst="rect">
                    <a:avLst/>
                  </a:prstGeom>
                </p:spPr>
              </p:pic>
              <p:pic>
                <p:nvPicPr>
                  <p:cNvPr id="218" name="Graphic 217">
                    <a:extLst>
                      <a:ext uri="{FF2B5EF4-FFF2-40B4-BE49-F238E27FC236}">
                        <a16:creationId xmlns:a16="http://schemas.microsoft.com/office/drawing/2014/main" id="{BC760FC7-1FE5-3B80-16CB-50D490EB76A3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p:blipFill>
                <p:spPr>
                  <a:xfrm rot="10800000">
                    <a:off x="7716860" y="1706526"/>
                    <a:ext cx="182880" cy="182880"/>
                  </a:xfrm>
                  <a:prstGeom prst="rect">
                    <a:avLst/>
                  </a:prstGeom>
                </p:spPr>
              </p:pic>
            </p:grpSp>
          </p:grpSp>
          <p:sp>
            <p:nvSpPr>
              <p:cNvPr id="208" name="Rectangle 2945">
                <a:extLst>
                  <a:ext uri="{FF2B5EF4-FFF2-40B4-BE49-F238E27FC236}">
                    <a16:creationId xmlns:a16="http://schemas.microsoft.com/office/drawing/2014/main" id="{2341A4C4-A103-DE8F-48D0-14C3369847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74796" y="5295955"/>
                <a:ext cx="931345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srgbClr val="8661C5">
                        <a:lumMod val="40000"/>
                        <a:lumOff val="60000"/>
                      </a:srgbClr>
                    </a:solidFill>
                    <a:effectLst/>
                    <a:uLnTx/>
                    <a:uFillTx/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East / West traffic</a:t>
                </a: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8661C5">
                      <a:lumMod val="40000"/>
                      <a:lumOff val="6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cxnSp>
            <p:nvCxnSpPr>
              <p:cNvPr id="209" name="Straight Arrow Connector 208">
                <a:extLst>
                  <a:ext uri="{FF2B5EF4-FFF2-40B4-BE49-F238E27FC236}">
                    <a16:creationId xmlns:a16="http://schemas.microsoft.com/office/drawing/2014/main" id="{B2DF4416-D6D2-5EF3-DD87-35B646D590DA}"/>
                  </a:ext>
                </a:extLst>
              </p:cNvPr>
              <p:cNvCxnSpPr>
                <a:stCxn id="212" idx="3"/>
                <a:endCxn id="226" idx="1"/>
              </p:cNvCxnSpPr>
              <p:nvPr/>
            </p:nvCxnSpPr>
            <p:spPr>
              <a:xfrm>
                <a:off x="4004022" y="5551914"/>
                <a:ext cx="1073802" cy="2679"/>
              </a:xfrm>
              <a:prstGeom prst="straightConnector1">
                <a:avLst/>
              </a:prstGeom>
              <a:noFill/>
              <a:ln w="12700" cap="flat" cmpd="sng" algn="ctr">
                <a:solidFill>
                  <a:srgbClr val="8661C5">
                    <a:lumMod val="60000"/>
                    <a:lumOff val="40000"/>
                  </a:srgbClr>
                </a:solidFill>
                <a:prstDash val="solid"/>
                <a:headEnd type="triangle"/>
                <a:tailEnd type="triangle"/>
              </a:ln>
              <a:effectLst/>
            </p:spPr>
          </p:cxnSp>
          <p:cxnSp>
            <p:nvCxnSpPr>
              <p:cNvPr id="210" name="Straight Arrow Connector 209">
                <a:extLst>
                  <a:ext uri="{FF2B5EF4-FFF2-40B4-BE49-F238E27FC236}">
                    <a16:creationId xmlns:a16="http://schemas.microsoft.com/office/drawing/2014/main" id="{8CA511AA-76C7-8614-62EC-7BC252D645FC}"/>
                  </a:ext>
                </a:extLst>
              </p:cNvPr>
              <p:cNvCxnSpPr>
                <a:cxnSpLocks/>
                <a:stCxn id="226" idx="3"/>
                <a:endCxn id="219" idx="1"/>
              </p:cNvCxnSpPr>
              <p:nvPr/>
            </p:nvCxnSpPr>
            <p:spPr>
              <a:xfrm flipV="1">
                <a:off x="6886340" y="5554592"/>
                <a:ext cx="1074712" cy="1"/>
              </a:xfrm>
              <a:prstGeom prst="straightConnector1">
                <a:avLst/>
              </a:prstGeom>
              <a:noFill/>
              <a:ln w="12700" cap="flat" cmpd="sng" algn="ctr">
                <a:solidFill>
                  <a:srgbClr val="8661C5">
                    <a:lumMod val="60000"/>
                    <a:lumOff val="40000"/>
                  </a:srgbClr>
                </a:solidFill>
                <a:prstDash val="solid"/>
                <a:headEnd type="triangle"/>
                <a:tailEnd type="triangle"/>
              </a:ln>
              <a:effectLst/>
            </p:spPr>
          </p:cxnSp>
          <p:sp>
            <p:nvSpPr>
              <p:cNvPr id="211" name="Rectangle 2945">
                <a:extLst>
                  <a:ext uri="{FF2B5EF4-FFF2-40B4-BE49-F238E27FC236}">
                    <a16:creationId xmlns:a16="http://schemas.microsoft.com/office/drawing/2014/main" id="{3B71AE7F-CA7D-3E4E-3003-7C44000203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55126" y="5291455"/>
                <a:ext cx="931345" cy="1384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srgbClr val="8661C5">
                        <a:lumMod val="40000"/>
                        <a:lumOff val="60000"/>
                      </a:srgbClr>
                    </a:solidFill>
                    <a:effectLst/>
                    <a:uLnTx/>
                    <a:uFillTx/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East / West traffic</a:t>
                </a:r>
                <a:endParaRPr kumimoji="0" lang="en-US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8661C5">
                      <a:lumMod val="40000"/>
                      <a:lumOff val="6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F43B70DE-BDC6-F554-3B56-8D39B87A4A93}"/>
                </a:ext>
              </a:extLst>
            </p:cNvPr>
            <p:cNvSpPr txBox="1"/>
            <p:nvPr/>
          </p:nvSpPr>
          <p:spPr>
            <a:xfrm>
              <a:off x="259761" y="5443254"/>
              <a:ext cx="1430612" cy="353943"/>
            </a:xfrm>
            <a:prstGeom prst="rect">
              <a:avLst/>
            </a:prstGeom>
            <a:noFill/>
          </p:spPr>
          <p:txBody>
            <a:bodyPr wrap="square" lIns="0" tIns="91440" rIns="0" bIns="9144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>
                  <a:ln>
                    <a:noFill/>
                  </a:ln>
                  <a:solidFill>
                    <a:srgbClr val="8661C5">
                      <a:lumMod val="60000"/>
                      <a:lumOff val="40000"/>
                    </a:srgbClr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Validated Hardware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654EA397-99F9-1D9F-7268-F34B4AE533C9}"/>
                </a:ext>
              </a:extLst>
            </p:cNvPr>
            <p:cNvSpPr txBox="1"/>
            <p:nvPr/>
          </p:nvSpPr>
          <p:spPr>
            <a:xfrm>
              <a:off x="289689" y="5786795"/>
              <a:ext cx="1370755" cy="523220"/>
            </a:xfrm>
            <a:prstGeom prst="rect">
              <a:avLst/>
            </a:prstGeom>
            <a:noFill/>
          </p:spPr>
          <p:txBody>
            <a:bodyPr wrap="square" lIns="0" tIns="91440" rIns="0" bIns="91440" anchor="ctr">
              <a:sp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8661C5">
                      <a:lumMod val="60000"/>
                      <a:lumOff val="40000"/>
                    </a:srgbClr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Scale: 1 to 16 machines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6FD9A06B-E49E-6F95-8E35-D6D698B167D5}"/>
                </a:ext>
              </a:extLst>
            </p:cNvPr>
            <p:cNvSpPr txBox="1"/>
            <p:nvPr/>
          </p:nvSpPr>
          <p:spPr>
            <a:xfrm>
              <a:off x="259761" y="6263525"/>
              <a:ext cx="1430612" cy="353943"/>
            </a:xfrm>
            <a:prstGeom prst="rect">
              <a:avLst/>
            </a:prstGeom>
            <a:noFill/>
          </p:spPr>
          <p:txBody>
            <a:bodyPr wrap="square" lIns="91440" tIns="91440" rIns="91440" bIns="91440" anchor="ctr">
              <a:sp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8661C5">
                      <a:lumMod val="60000"/>
                      <a:lumOff val="40000"/>
                    </a:srgbClr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Solution categories</a:t>
              </a:r>
            </a:p>
          </p:txBody>
        </p:sp>
        <p:sp>
          <p:nvSpPr>
            <p:cNvPr id="127" name="Rectangle: Rounded Corners 126">
              <a:extLst>
                <a:ext uri="{FF2B5EF4-FFF2-40B4-BE49-F238E27FC236}">
                  <a16:creationId xmlns:a16="http://schemas.microsoft.com/office/drawing/2014/main" id="{140FC640-01B4-8D37-40C7-BADF6CC67915}"/>
                </a:ext>
              </a:extLst>
            </p:cNvPr>
            <p:cNvSpPr/>
            <p:nvPr/>
          </p:nvSpPr>
          <p:spPr bwMode="auto">
            <a:xfrm>
              <a:off x="242461" y="899319"/>
              <a:ext cx="10936528" cy="398353"/>
            </a:xfrm>
            <a:prstGeom prst="roundRect">
              <a:avLst>
                <a:gd name="adj" fmla="val 4645"/>
              </a:avLst>
            </a:prstGeom>
            <a:solidFill>
              <a:srgbClr val="243A5E">
                <a:lumMod val="50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FEDC3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Control plane</a:t>
              </a:r>
              <a:b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8661C5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</a:b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Azure portal, ARM and Bicep templates, Azure CLI and tools</a:t>
              </a:r>
            </a:p>
          </p:txBody>
        </p: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471DC65B-8118-BABC-A2D5-2BA603012416}"/>
                </a:ext>
              </a:extLst>
            </p:cNvPr>
            <p:cNvGrpSpPr/>
            <p:nvPr/>
          </p:nvGrpSpPr>
          <p:grpSpPr>
            <a:xfrm>
              <a:off x="327085" y="912206"/>
              <a:ext cx="1077467" cy="320074"/>
              <a:chOff x="1123046" y="1027351"/>
              <a:chExt cx="1036094" cy="320074"/>
            </a:xfrm>
          </p:grpSpPr>
          <p:pic>
            <p:nvPicPr>
              <p:cNvPr id="202" name="Graphic 201">
                <a:extLst>
                  <a:ext uri="{FF2B5EF4-FFF2-40B4-BE49-F238E27FC236}">
                    <a16:creationId xmlns:a16="http://schemas.microsoft.com/office/drawing/2014/main" id="{A3866616-1E68-17A0-C732-AEE58FF2EF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884820" y="1073105"/>
                <a:ext cx="274320" cy="274320"/>
              </a:xfrm>
              <a:prstGeom prst="rect">
                <a:avLst/>
              </a:prstGeom>
            </p:spPr>
          </p:pic>
          <p:pic>
            <p:nvPicPr>
              <p:cNvPr id="203" name="Picture 202" descr="A blue and white cloud with squares and arrows&#10;&#10;Description automatically generated">
                <a:extLst>
                  <a:ext uri="{FF2B5EF4-FFF2-40B4-BE49-F238E27FC236}">
                    <a16:creationId xmlns:a16="http://schemas.microsoft.com/office/drawing/2014/main" id="{8D783E2F-E6E7-4BBC-0E58-936DD0AC49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23046" y="1027351"/>
                <a:ext cx="320040" cy="320040"/>
              </a:xfrm>
              <a:prstGeom prst="rect">
                <a:avLst/>
              </a:prstGeom>
            </p:spPr>
          </p:pic>
          <p:pic>
            <p:nvPicPr>
              <p:cNvPr id="204" name="Graphic 203">
                <a:extLst>
                  <a:ext uri="{FF2B5EF4-FFF2-40B4-BE49-F238E27FC236}">
                    <a16:creationId xmlns:a16="http://schemas.microsoft.com/office/drawing/2014/main" id="{117A34DA-3F94-29AA-7CE9-01B65D7352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509719" y="1068400"/>
                <a:ext cx="274320" cy="274320"/>
              </a:xfrm>
              <a:prstGeom prst="rect">
                <a:avLst/>
              </a:prstGeom>
            </p:spPr>
          </p:pic>
        </p:grpSp>
        <p:sp>
          <p:nvSpPr>
            <p:cNvPr id="129" name="Rectangle: Rounded Corners 128">
              <a:extLst>
                <a:ext uri="{FF2B5EF4-FFF2-40B4-BE49-F238E27FC236}">
                  <a16:creationId xmlns:a16="http://schemas.microsoft.com/office/drawing/2014/main" id="{186795E3-4BAA-9F2A-43B8-267E697C643A}"/>
                </a:ext>
              </a:extLst>
            </p:cNvPr>
            <p:cNvSpPr/>
            <p:nvPr/>
          </p:nvSpPr>
          <p:spPr bwMode="auto">
            <a:xfrm>
              <a:off x="242462" y="1360019"/>
              <a:ext cx="10936527" cy="1205322"/>
            </a:xfrm>
            <a:prstGeom prst="roundRect">
              <a:avLst>
                <a:gd name="adj" fmla="val 4645"/>
              </a:avLst>
            </a:prstGeom>
            <a:solidFill>
              <a:srgbClr val="3C3C41">
                <a:lumMod val="50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546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cs typeface="Segoe UI" pitchFamily="34" charset="0"/>
              </a:endParaRPr>
            </a:p>
          </p:txBody>
        </p:sp>
        <p:sp>
          <p:nvSpPr>
            <p:cNvPr id="130" name="Rectangle: Rounded Corners 129">
              <a:extLst>
                <a:ext uri="{FF2B5EF4-FFF2-40B4-BE49-F238E27FC236}">
                  <a16:creationId xmlns:a16="http://schemas.microsoft.com/office/drawing/2014/main" id="{FED00CEC-9BDC-3BAF-DD46-49650A753091}"/>
                </a:ext>
              </a:extLst>
            </p:cNvPr>
            <p:cNvSpPr/>
            <p:nvPr/>
          </p:nvSpPr>
          <p:spPr bwMode="auto">
            <a:xfrm>
              <a:off x="2347687" y="1430812"/>
              <a:ext cx="1591056" cy="518435"/>
            </a:xfrm>
            <a:prstGeom prst="roundRect">
              <a:avLst>
                <a:gd name="adj" fmla="val 4645"/>
              </a:avLst>
            </a:prstGeom>
            <a:solidFill>
              <a:srgbClr val="243A5E">
                <a:lumMod val="50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Azure Site Recovery</a:t>
              </a:r>
            </a:p>
          </p:txBody>
        </p:sp>
        <p:sp>
          <p:nvSpPr>
            <p:cNvPr id="131" name="Rectangle: Rounded Corners 130">
              <a:extLst>
                <a:ext uri="{FF2B5EF4-FFF2-40B4-BE49-F238E27FC236}">
                  <a16:creationId xmlns:a16="http://schemas.microsoft.com/office/drawing/2014/main" id="{8F1CE320-91D8-2FA5-B040-C0FC20E00BB5}"/>
                </a:ext>
              </a:extLst>
            </p:cNvPr>
            <p:cNvSpPr/>
            <p:nvPr/>
          </p:nvSpPr>
          <p:spPr bwMode="auto">
            <a:xfrm>
              <a:off x="3994109" y="1428216"/>
              <a:ext cx="1591056" cy="518435"/>
            </a:xfrm>
            <a:prstGeom prst="roundRect">
              <a:avLst>
                <a:gd name="adj" fmla="val 4645"/>
              </a:avLst>
            </a:prstGeom>
            <a:solidFill>
              <a:srgbClr val="243A5E">
                <a:lumMod val="50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Azure Backup</a:t>
              </a:r>
            </a:p>
          </p:txBody>
        </p:sp>
        <p:sp>
          <p:nvSpPr>
            <p:cNvPr id="132" name="Rectangle: Rounded Corners 131">
              <a:extLst>
                <a:ext uri="{FF2B5EF4-FFF2-40B4-BE49-F238E27FC236}">
                  <a16:creationId xmlns:a16="http://schemas.microsoft.com/office/drawing/2014/main" id="{78BD24B3-5DCE-8333-DF15-EA015D6238A9}"/>
                </a:ext>
              </a:extLst>
            </p:cNvPr>
            <p:cNvSpPr/>
            <p:nvPr/>
          </p:nvSpPr>
          <p:spPr bwMode="auto">
            <a:xfrm>
              <a:off x="5640531" y="1428216"/>
              <a:ext cx="1591056" cy="518435"/>
            </a:xfrm>
            <a:prstGeom prst="roundRect">
              <a:avLst>
                <a:gd name="adj" fmla="val 4645"/>
              </a:avLst>
            </a:prstGeom>
            <a:solidFill>
              <a:srgbClr val="243A5E">
                <a:lumMod val="50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Azure File Sync</a:t>
              </a:r>
            </a:p>
          </p:txBody>
        </p:sp>
        <p:sp>
          <p:nvSpPr>
            <p:cNvPr id="133" name="Rectangle: Rounded Corners 132">
              <a:extLst>
                <a:ext uri="{FF2B5EF4-FFF2-40B4-BE49-F238E27FC236}">
                  <a16:creationId xmlns:a16="http://schemas.microsoft.com/office/drawing/2014/main" id="{6CB8D760-79A4-CC4B-CA53-0CB22CCB4C04}"/>
                </a:ext>
              </a:extLst>
            </p:cNvPr>
            <p:cNvSpPr/>
            <p:nvPr/>
          </p:nvSpPr>
          <p:spPr bwMode="auto">
            <a:xfrm>
              <a:off x="7286953" y="1428216"/>
              <a:ext cx="1591056" cy="518435"/>
            </a:xfrm>
            <a:prstGeom prst="roundRect">
              <a:avLst>
                <a:gd name="adj" fmla="val 4645"/>
              </a:avLst>
            </a:prstGeom>
            <a:solidFill>
              <a:srgbClr val="243A5E">
                <a:lumMod val="50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Azure Update Manager</a:t>
              </a:r>
            </a:p>
          </p:txBody>
        </p:sp>
        <p:sp>
          <p:nvSpPr>
            <p:cNvPr id="134" name="Rectangle: Rounded Corners 133">
              <a:extLst>
                <a:ext uri="{FF2B5EF4-FFF2-40B4-BE49-F238E27FC236}">
                  <a16:creationId xmlns:a16="http://schemas.microsoft.com/office/drawing/2014/main" id="{27CB28C8-E36A-1562-C255-BE603D7989B9}"/>
                </a:ext>
              </a:extLst>
            </p:cNvPr>
            <p:cNvSpPr/>
            <p:nvPr/>
          </p:nvSpPr>
          <p:spPr bwMode="auto">
            <a:xfrm>
              <a:off x="2347687" y="1982648"/>
              <a:ext cx="1591056" cy="518097"/>
            </a:xfrm>
            <a:prstGeom prst="roundRect">
              <a:avLst>
                <a:gd name="adj" fmla="val 4645"/>
              </a:avLst>
            </a:prstGeom>
            <a:solidFill>
              <a:srgbClr val="243A5E">
                <a:lumMod val="50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Azure Policy</a:t>
              </a:r>
            </a:p>
          </p:txBody>
        </p:sp>
        <p:sp>
          <p:nvSpPr>
            <p:cNvPr id="135" name="Rectangle: Rounded Corners 134">
              <a:extLst>
                <a:ext uri="{FF2B5EF4-FFF2-40B4-BE49-F238E27FC236}">
                  <a16:creationId xmlns:a16="http://schemas.microsoft.com/office/drawing/2014/main" id="{8EB52BC0-6038-9569-2FB4-58631B166F3B}"/>
                </a:ext>
              </a:extLst>
            </p:cNvPr>
            <p:cNvSpPr/>
            <p:nvPr/>
          </p:nvSpPr>
          <p:spPr bwMode="auto">
            <a:xfrm>
              <a:off x="3994109" y="1980053"/>
              <a:ext cx="1591056" cy="520692"/>
            </a:xfrm>
            <a:prstGeom prst="roundRect">
              <a:avLst>
                <a:gd name="adj" fmla="val 4645"/>
              </a:avLst>
            </a:prstGeom>
            <a:solidFill>
              <a:srgbClr val="243A5E">
                <a:lumMod val="50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Azure Monitor</a:t>
              </a:r>
            </a:p>
          </p:txBody>
        </p:sp>
        <p:sp>
          <p:nvSpPr>
            <p:cNvPr id="136" name="Rectangle: Rounded Corners 135">
              <a:extLst>
                <a:ext uri="{FF2B5EF4-FFF2-40B4-BE49-F238E27FC236}">
                  <a16:creationId xmlns:a16="http://schemas.microsoft.com/office/drawing/2014/main" id="{A322443A-9E73-2F45-8B87-8AD21FDC16C5}"/>
                </a:ext>
              </a:extLst>
            </p:cNvPr>
            <p:cNvSpPr/>
            <p:nvPr/>
          </p:nvSpPr>
          <p:spPr bwMode="auto">
            <a:xfrm>
              <a:off x="5640531" y="1980053"/>
              <a:ext cx="1591056" cy="520692"/>
            </a:xfrm>
            <a:prstGeom prst="roundRect">
              <a:avLst>
                <a:gd name="adj" fmla="val 4645"/>
              </a:avLst>
            </a:prstGeom>
            <a:solidFill>
              <a:srgbClr val="243A5E">
                <a:lumMod val="50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Azure Key Vault</a:t>
              </a:r>
            </a:p>
          </p:txBody>
        </p:sp>
        <p:sp>
          <p:nvSpPr>
            <p:cNvPr id="137" name="Rectangle: Rounded Corners 136">
              <a:extLst>
                <a:ext uri="{FF2B5EF4-FFF2-40B4-BE49-F238E27FC236}">
                  <a16:creationId xmlns:a16="http://schemas.microsoft.com/office/drawing/2014/main" id="{C023F834-8918-2CBE-E1D6-53AA8EB64DB3}"/>
                </a:ext>
              </a:extLst>
            </p:cNvPr>
            <p:cNvSpPr/>
            <p:nvPr/>
          </p:nvSpPr>
          <p:spPr bwMode="auto">
            <a:xfrm>
              <a:off x="7286953" y="1980053"/>
              <a:ext cx="1591056" cy="520692"/>
            </a:xfrm>
            <a:prstGeom prst="roundRect">
              <a:avLst>
                <a:gd name="adj" fmla="val 4645"/>
              </a:avLst>
            </a:prstGeom>
            <a:solidFill>
              <a:srgbClr val="243A5E">
                <a:lumMod val="50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Microsoft Defender for Cloud</a:t>
              </a:r>
            </a:p>
          </p:txBody>
        </p: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BFD6394C-53C1-70F5-90DC-4F7A803AE901}"/>
                </a:ext>
              </a:extLst>
            </p:cNvPr>
            <p:cNvGrpSpPr/>
            <p:nvPr/>
          </p:nvGrpSpPr>
          <p:grpSpPr>
            <a:xfrm>
              <a:off x="8936653" y="1424615"/>
              <a:ext cx="940224" cy="1072683"/>
              <a:chOff x="9297604" y="1506832"/>
              <a:chExt cx="940224" cy="1072683"/>
            </a:xfrm>
          </p:grpSpPr>
          <p:sp>
            <p:nvSpPr>
              <p:cNvPr id="200" name="Rectangle: Rounded Corners 199">
                <a:extLst>
                  <a:ext uri="{FF2B5EF4-FFF2-40B4-BE49-F238E27FC236}">
                    <a16:creationId xmlns:a16="http://schemas.microsoft.com/office/drawing/2014/main" id="{60D6E047-262B-F80F-DD8C-D7A3BC025391}"/>
                  </a:ext>
                </a:extLst>
              </p:cNvPr>
              <p:cNvSpPr/>
              <p:nvPr/>
            </p:nvSpPr>
            <p:spPr bwMode="auto">
              <a:xfrm>
                <a:off x="9297604" y="1506832"/>
                <a:ext cx="940224" cy="1072683"/>
              </a:xfrm>
              <a:prstGeom prst="roundRect">
                <a:avLst>
                  <a:gd name="adj" fmla="val 4645"/>
                </a:avLst>
              </a:prstGeom>
              <a:solidFill>
                <a:srgbClr val="243A5E">
                  <a:lumMod val="50000"/>
                </a:srgbClr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Additional Azure services integration via Azure Arc</a:t>
                </a:r>
              </a:p>
            </p:txBody>
          </p:sp>
          <p:pic>
            <p:nvPicPr>
              <p:cNvPr id="201" name="Graphic 200" descr="Azure arc icon">
                <a:extLst>
                  <a:ext uri="{FF2B5EF4-FFF2-40B4-BE49-F238E27FC236}">
                    <a16:creationId xmlns:a16="http://schemas.microsoft.com/office/drawing/2014/main" id="{CCA7EC3F-6FA9-9598-9D82-0DA5F9C572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9584836" y="2099091"/>
                <a:ext cx="365760" cy="365760"/>
              </a:xfrm>
              <a:prstGeom prst="rect">
                <a:avLst/>
              </a:prstGeom>
              <a:effectLst>
                <a:outerShdw blurRad="571500" algn="tl" rotWithShape="0">
                  <a:srgbClr val="0078D4">
                    <a:alpha val="70000"/>
                  </a:srgbClr>
                </a:outerShdw>
              </a:effectLst>
            </p:spPr>
          </p:pic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6C524190-6AEF-8024-F0A8-E96FF345FF0C}"/>
                </a:ext>
              </a:extLst>
            </p:cNvPr>
            <p:cNvGrpSpPr/>
            <p:nvPr/>
          </p:nvGrpSpPr>
          <p:grpSpPr>
            <a:xfrm>
              <a:off x="1342172" y="1424615"/>
              <a:ext cx="940224" cy="1072683"/>
              <a:chOff x="1681159" y="1506832"/>
              <a:chExt cx="940224" cy="1072683"/>
            </a:xfrm>
          </p:grpSpPr>
          <p:sp>
            <p:nvSpPr>
              <p:cNvPr id="198" name="Rectangle: Rounded Corners 197">
                <a:extLst>
                  <a:ext uri="{FF2B5EF4-FFF2-40B4-BE49-F238E27FC236}">
                    <a16:creationId xmlns:a16="http://schemas.microsoft.com/office/drawing/2014/main" id="{B78AA2CA-43BF-6FB1-CFAB-EF75CA54F489}"/>
                  </a:ext>
                </a:extLst>
              </p:cNvPr>
              <p:cNvSpPr/>
              <p:nvPr/>
            </p:nvSpPr>
            <p:spPr bwMode="auto">
              <a:xfrm>
                <a:off x="1681159" y="1506832"/>
                <a:ext cx="940224" cy="1072683"/>
              </a:xfrm>
              <a:prstGeom prst="roundRect">
                <a:avLst>
                  <a:gd name="adj" fmla="val 4645"/>
                </a:avLst>
              </a:prstGeom>
              <a:solidFill>
                <a:srgbClr val="243A5E">
                  <a:lumMod val="50000"/>
                </a:srgbClr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Microsoft 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Entra ID</a:t>
                </a:r>
              </a:p>
            </p:txBody>
          </p:sp>
          <p:pic>
            <p:nvPicPr>
              <p:cNvPr id="199" name="Graphic 198">
                <a:extLst>
                  <a:ext uri="{FF2B5EF4-FFF2-40B4-BE49-F238E27FC236}">
                    <a16:creationId xmlns:a16="http://schemas.microsoft.com/office/drawing/2014/main" id="{D414E6F3-3A18-C7F4-146F-757374BB0E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1968391" y="1879390"/>
                <a:ext cx="365760" cy="365760"/>
              </a:xfrm>
              <a:prstGeom prst="rect">
                <a:avLst/>
              </a:prstGeom>
            </p:spPr>
          </p:pic>
        </p:grpSp>
        <p:pic>
          <p:nvPicPr>
            <p:cNvPr id="140" name="Graphic 139">
              <a:extLst>
                <a:ext uri="{FF2B5EF4-FFF2-40B4-BE49-F238E27FC236}">
                  <a16:creationId xmlns:a16="http://schemas.microsoft.com/office/drawing/2014/main" id="{F3B85BBF-A606-0B42-AF77-F200CC5D862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004858" y="1631291"/>
              <a:ext cx="274320" cy="274320"/>
            </a:xfrm>
            <a:prstGeom prst="rect">
              <a:avLst/>
            </a:prstGeom>
          </p:spPr>
        </p:pic>
        <p:pic>
          <p:nvPicPr>
            <p:cNvPr id="141" name="Graphic 140">
              <a:extLst>
                <a:ext uri="{FF2B5EF4-FFF2-40B4-BE49-F238E27FC236}">
                  <a16:creationId xmlns:a16="http://schemas.microsoft.com/office/drawing/2014/main" id="{A5490BA2-4F57-A5D0-AAE0-F76B5A31BCF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004858" y="2190457"/>
              <a:ext cx="274320" cy="274320"/>
            </a:xfrm>
            <a:prstGeom prst="rect">
              <a:avLst/>
            </a:prstGeom>
          </p:spPr>
        </p:pic>
        <p:pic>
          <p:nvPicPr>
            <p:cNvPr id="142" name="Graphic 141">
              <a:extLst>
                <a:ext uri="{FF2B5EF4-FFF2-40B4-BE49-F238E27FC236}">
                  <a16:creationId xmlns:a16="http://schemas.microsoft.com/office/drawing/2014/main" id="{51B04277-1B3D-C58E-C097-620DB45D1B2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651280" y="1631291"/>
              <a:ext cx="274320" cy="274320"/>
            </a:xfrm>
            <a:prstGeom prst="rect">
              <a:avLst/>
            </a:prstGeom>
          </p:spPr>
        </p:pic>
        <p:pic>
          <p:nvPicPr>
            <p:cNvPr id="143" name="Graphic 142">
              <a:extLst>
                <a:ext uri="{FF2B5EF4-FFF2-40B4-BE49-F238E27FC236}">
                  <a16:creationId xmlns:a16="http://schemas.microsoft.com/office/drawing/2014/main" id="{133CF2A9-AAD2-EA3E-955B-A313D31EE8B0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4646312" y="2193607"/>
              <a:ext cx="274320" cy="274320"/>
            </a:xfrm>
            <a:prstGeom prst="rect">
              <a:avLst/>
            </a:prstGeom>
          </p:spPr>
        </p:pic>
        <p:pic>
          <p:nvPicPr>
            <p:cNvPr id="144" name="Graphic 143">
              <a:extLst>
                <a:ext uri="{FF2B5EF4-FFF2-40B4-BE49-F238E27FC236}">
                  <a16:creationId xmlns:a16="http://schemas.microsoft.com/office/drawing/2014/main" id="{F5FB8242-005B-AF3C-893A-BCC9732596E9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6298899" y="1631291"/>
              <a:ext cx="274320" cy="274320"/>
            </a:xfrm>
            <a:prstGeom prst="rect">
              <a:avLst/>
            </a:prstGeom>
          </p:spPr>
        </p:pic>
        <p:pic>
          <p:nvPicPr>
            <p:cNvPr id="145" name="Graphic 144">
              <a:extLst>
                <a:ext uri="{FF2B5EF4-FFF2-40B4-BE49-F238E27FC236}">
                  <a16:creationId xmlns:a16="http://schemas.microsoft.com/office/drawing/2014/main" id="{D7D773BF-C591-5413-369F-C8A94DF2B07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6294957" y="2186257"/>
              <a:ext cx="274320" cy="274320"/>
            </a:xfrm>
            <a:prstGeom prst="rect">
              <a:avLst/>
            </a:prstGeom>
          </p:spPr>
        </p:pic>
        <p:pic>
          <p:nvPicPr>
            <p:cNvPr id="146" name="Graphic 145">
              <a:extLst>
                <a:ext uri="{FF2B5EF4-FFF2-40B4-BE49-F238E27FC236}">
                  <a16:creationId xmlns:a16="http://schemas.microsoft.com/office/drawing/2014/main" id="{17CA1EB1-C87A-EE8F-4B5F-B88BC705302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7945321" y="1624003"/>
              <a:ext cx="274320" cy="274320"/>
            </a:xfrm>
            <a:prstGeom prst="rect">
              <a:avLst/>
            </a:prstGeom>
          </p:spPr>
        </p:pic>
        <p:pic>
          <p:nvPicPr>
            <p:cNvPr id="147" name="Graphic 146">
              <a:extLst>
                <a:ext uri="{FF2B5EF4-FFF2-40B4-BE49-F238E27FC236}">
                  <a16:creationId xmlns:a16="http://schemas.microsoft.com/office/drawing/2014/main" id="{0D9E727B-369D-DEC6-4E41-DF3314A01FC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7945321" y="2186257"/>
              <a:ext cx="274320" cy="274320"/>
            </a:xfrm>
            <a:prstGeom prst="rect">
              <a:avLst/>
            </a:prstGeom>
          </p:spPr>
        </p:pic>
        <p:pic>
          <p:nvPicPr>
            <p:cNvPr id="148" name="Graphic 147">
              <a:extLst>
                <a:ext uri="{FF2B5EF4-FFF2-40B4-BE49-F238E27FC236}">
                  <a16:creationId xmlns:a16="http://schemas.microsoft.com/office/drawing/2014/main" id="{9F6D8C06-77CC-E86C-8EDA-5363E545C2F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597740" y="1718051"/>
              <a:ext cx="457200" cy="457200"/>
            </a:xfrm>
            <a:prstGeom prst="rect">
              <a:avLst/>
            </a:prstGeom>
          </p:spPr>
        </p:pic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id="{F1B5095D-099E-2A39-DD73-918F6E8DC9F1}"/>
                </a:ext>
              </a:extLst>
            </p:cNvPr>
            <p:cNvGrpSpPr/>
            <p:nvPr/>
          </p:nvGrpSpPr>
          <p:grpSpPr>
            <a:xfrm>
              <a:off x="10127113" y="1549164"/>
              <a:ext cx="1565230" cy="850064"/>
              <a:chOff x="-1826839" y="3529585"/>
              <a:chExt cx="1565230" cy="850064"/>
            </a:xfrm>
          </p:grpSpPr>
          <p:sp>
            <p:nvSpPr>
              <p:cNvPr id="196" name="Rectangle: Rounded Corners 195">
                <a:extLst>
                  <a:ext uri="{FF2B5EF4-FFF2-40B4-BE49-F238E27FC236}">
                    <a16:creationId xmlns:a16="http://schemas.microsoft.com/office/drawing/2014/main" id="{105413DC-6309-084A-69B8-712CE20F0E57}"/>
                  </a:ext>
                </a:extLst>
              </p:cNvPr>
              <p:cNvSpPr/>
              <p:nvPr/>
            </p:nvSpPr>
            <p:spPr bwMode="auto">
              <a:xfrm>
                <a:off x="-1826839" y="3529585"/>
                <a:ext cx="1565230" cy="850064"/>
              </a:xfrm>
              <a:prstGeom prst="roundRect">
                <a:avLst>
                  <a:gd name="adj" fmla="val 4645"/>
                </a:avLst>
              </a:prstGeom>
              <a:solidFill>
                <a:srgbClr val="243A5E">
                  <a:lumMod val="50000"/>
                </a:srgbClr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45720" rIns="0" bIns="9144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Outbound access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to required URL endpoints</a:t>
                </a:r>
              </a:p>
            </p:txBody>
          </p:sp>
          <p:pic>
            <p:nvPicPr>
              <p:cNvPr id="197" name="Graphic 196">
                <a:extLst>
                  <a:ext uri="{FF2B5EF4-FFF2-40B4-BE49-F238E27FC236}">
                    <a16:creationId xmlns:a16="http://schemas.microsoft.com/office/drawing/2014/main" id="{E5095BF4-8FD6-A22A-C572-E543D56BD97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8"/>
                  </a:ext>
                </a:extLst>
              </a:blip>
              <a:stretch>
                <a:fillRect/>
              </a:stretch>
            </p:blipFill>
            <p:spPr>
              <a:xfrm>
                <a:off x="-1222628" y="3914067"/>
                <a:ext cx="365760" cy="365760"/>
              </a:xfrm>
              <a:prstGeom prst="rect">
                <a:avLst/>
              </a:prstGeom>
            </p:spPr>
          </p:pic>
        </p:grp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7F0124F9-8E6A-ED2E-F32C-0869B73AA752}"/>
                </a:ext>
              </a:extLst>
            </p:cNvPr>
            <p:cNvGrpSpPr/>
            <p:nvPr/>
          </p:nvGrpSpPr>
          <p:grpSpPr>
            <a:xfrm>
              <a:off x="242462" y="2745214"/>
              <a:ext cx="10936527" cy="2002972"/>
              <a:chOff x="574323" y="2716261"/>
              <a:chExt cx="10936527" cy="2002972"/>
            </a:xfrm>
          </p:grpSpPr>
          <p:sp>
            <p:nvSpPr>
              <p:cNvPr id="166" name="Rectangle: Rounded Corners 165">
                <a:extLst>
                  <a:ext uri="{FF2B5EF4-FFF2-40B4-BE49-F238E27FC236}">
                    <a16:creationId xmlns:a16="http://schemas.microsoft.com/office/drawing/2014/main" id="{6815E081-7AE1-D061-7B50-6403EE93A43C}"/>
                  </a:ext>
                </a:extLst>
              </p:cNvPr>
              <p:cNvSpPr/>
              <p:nvPr/>
            </p:nvSpPr>
            <p:spPr bwMode="auto">
              <a:xfrm>
                <a:off x="574323" y="2716261"/>
                <a:ext cx="10936527" cy="2002972"/>
              </a:xfrm>
              <a:prstGeom prst="roundRect">
                <a:avLst>
                  <a:gd name="adj" fmla="val 1697"/>
                </a:avLst>
              </a:prstGeom>
              <a:solidFill>
                <a:srgbClr val="3C3C41">
                  <a:lumMod val="50000"/>
                </a:srgbClr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FEDC3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91440" tIns="45720" rIns="91440" bIns="146304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32546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"/>
                  <a:cs typeface="Segoe UI" pitchFamily="34" charset="0"/>
                </a:endParaRPr>
              </a:p>
            </p:txBody>
          </p:sp>
          <p:sp>
            <p:nvSpPr>
              <p:cNvPr id="167" name="Rectangle: Rounded Corners 166">
                <a:extLst>
                  <a:ext uri="{FF2B5EF4-FFF2-40B4-BE49-F238E27FC236}">
                    <a16:creationId xmlns:a16="http://schemas.microsoft.com/office/drawing/2014/main" id="{552503E9-921D-F211-6D60-907A8139DDCD}"/>
                  </a:ext>
                </a:extLst>
              </p:cNvPr>
              <p:cNvSpPr/>
              <p:nvPr/>
            </p:nvSpPr>
            <p:spPr bwMode="auto">
              <a:xfrm>
                <a:off x="1681157" y="3931784"/>
                <a:ext cx="9723833" cy="699531"/>
              </a:xfrm>
              <a:prstGeom prst="roundRect">
                <a:avLst>
                  <a:gd name="adj" fmla="val 4645"/>
                </a:avLst>
              </a:prstGeom>
              <a:solidFill>
                <a:srgbClr val="097165"/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FEDC3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82880" tIns="146304" rIns="18288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Azure Local version releases</a:t>
                </a:r>
                <a:endParaRPr kumimoji="0" lang="en-US" sz="1000" b="0" i="1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</p:txBody>
          </p:sp>
          <p:grpSp>
            <p:nvGrpSpPr>
              <p:cNvPr id="168" name="Group 167">
                <a:extLst>
                  <a:ext uri="{FF2B5EF4-FFF2-40B4-BE49-F238E27FC236}">
                    <a16:creationId xmlns:a16="http://schemas.microsoft.com/office/drawing/2014/main" id="{CC2EAC6B-4C4F-9234-602B-A7C9CBF82A91}"/>
                  </a:ext>
                </a:extLst>
              </p:cNvPr>
              <p:cNvGrpSpPr/>
              <p:nvPr/>
            </p:nvGrpSpPr>
            <p:grpSpPr>
              <a:xfrm>
                <a:off x="7414599" y="3170885"/>
                <a:ext cx="3985974" cy="706056"/>
                <a:chOff x="7579597" y="3184204"/>
                <a:chExt cx="3985974" cy="706056"/>
              </a:xfrm>
            </p:grpSpPr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5D41B42C-200C-5F40-DE01-CC5EBFC727C0}"/>
                    </a:ext>
                  </a:extLst>
                </p:cNvPr>
                <p:cNvSpPr/>
                <p:nvPr/>
              </p:nvSpPr>
              <p:spPr bwMode="auto">
                <a:xfrm>
                  <a:off x="7579597" y="3184204"/>
                  <a:ext cx="3985974" cy="706056"/>
                </a:xfrm>
                <a:prstGeom prst="roundRect">
                  <a:avLst>
                    <a:gd name="adj" fmla="val 4645"/>
                  </a:avLst>
                </a:prstGeom>
                <a:solidFill>
                  <a:srgbClr val="031F1C"/>
                </a:solidFill>
                <a:ln w="12700" cap="flat" cmpd="sng" algn="ctr">
                  <a:gradFill>
                    <a:gsLst>
                      <a:gs pos="0">
                        <a:srgbClr val="50E6FF">
                          <a:lumMod val="5000"/>
                          <a:lumOff val="95000"/>
                        </a:srgbClr>
                      </a:gs>
                      <a:gs pos="100000">
                        <a:srgbClr val="0FEDC3"/>
                      </a:gs>
                    </a:gsLst>
                    <a:lin ang="2700000" scaled="0"/>
                  </a:gra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91440" tIns="9144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Azure Kubernetes Service (AKS) enabled by Arc</a:t>
                  </a:r>
                </a:p>
              </p:txBody>
            </p:sp>
            <p:pic>
              <p:nvPicPr>
                <p:cNvPr id="195" name="Graphic 194">
                  <a:extLst>
                    <a:ext uri="{FF2B5EF4-FFF2-40B4-BE49-F238E27FC236}">
                      <a16:creationId xmlns:a16="http://schemas.microsoft.com/office/drawing/2014/main" id="{7C4273E6-B489-9B1B-0D92-BF8D7B22401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1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387538" y="3259001"/>
                  <a:ext cx="365760" cy="357016"/>
                </a:xfrm>
                <a:prstGeom prst="rect">
                  <a:avLst/>
                </a:prstGeom>
                <a:effectLst/>
              </p:spPr>
            </p:pic>
          </p:grpSp>
          <p:grpSp>
            <p:nvGrpSpPr>
              <p:cNvPr id="169" name="Group 168">
                <a:extLst>
                  <a:ext uri="{FF2B5EF4-FFF2-40B4-BE49-F238E27FC236}">
                    <a16:creationId xmlns:a16="http://schemas.microsoft.com/office/drawing/2014/main" id="{F8ED4F2E-1054-178E-BA20-70A390BFFCEF}"/>
                  </a:ext>
                </a:extLst>
              </p:cNvPr>
              <p:cNvGrpSpPr/>
              <p:nvPr/>
            </p:nvGrpSpPr>
            <p:grpSpPr>
              <a:xfrm>
                <a:off x="1681158" y="2795884"/>
                <a:ext cx="9719416" cy="305609"/>
                <a:chOff x="650108" y="3588233"/>
                <a:chExt cx="10882954" cy="313094"/>
              </a:xfrm>
            </p:grpSpPr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32BF2B8C-53CC-DFCB-DE0A-7BCC6FE71B11}"/>
                    </a:ext>
                  </a:extLst>
                </p:cNvPr>
                <p:cNvSpPr/>
                <p:nvPr/>
              </p:nvSpPr>
              <p:spPr bwMode="auto">
                <a:xfrm>
                  <a:off x="9341352" y="3588233"/>
                  <a:ext cx="2191710" cy="313094"/>
                </a:xfrm>
                <a:prstGeom prst="roundRect">
                  <a:avLst>
                    <a:gd name="adj" fmla="val 4645"/>
                  </a:avLst>
                </a:prstGeom>
                <a:solidFill>
                  <a:srgbClr val="031F1C"/>
                </a:solidFill>
                <a:ln w="12700" cap="flat" cmpd="sng" algn="ctr">
                  <a:gradFill>
                    <a:gsLst>
                      <a:gs pos="0">
                        <a:srgbClr val="50E6FF">
                          <a:lumMod val="5000"/>
                          <a:lumOff val="95000"/>
                        </a:srgbClr>
                      </a:gs>
                      <a:gs pos="100000">
                        <a:srgbClr val="0FEDC3"/>
                      </a:gs>
                    </a:gsLst>
                    <a:lin ang="2700000" scaled="0"/>
                  </a:gra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Arc-enabled services</a:t>
                  </a:r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5AB669FC-2C3D-8615-E8F9-EA524A1512FF}"/>
                    </a:ext>
                  </a:extLst>
                </p:cNvPr>
                <p:cNvSpPr/>
                <p:nvPr/>
              </p:nvSpPr>
              <p:spPr bwMode="auto">
                <a:xfrm>
                  <a:off x="7069916" y="3588233"/>
                  <a:ext cx="2191710" cy="313094"/>
                </a:xfrm>
                <a:prstGeom prst="roundRect">
                  <a:avLst>
                    <a:gd name="adj" fmla="val 4645"/>
                  </a:avLst>
                </a:prstGeom>
                <a:solidFill>
                  <a:srgbClr val="031F1C"/>
                </a:solidFill>
                <a:ln w="12700" cap="flat" cmpd="sng" algn="ctr">
                  <a:gradFill>
                    <a:gsLst>
                      <a:gs pos="0">
                        <a:srgbClr val="50E6FF">
                          <a:lumMod val="5000"/>
                          <a:lumOff val="95000"/>
                        </a:srgbClr>
                      </a:gs>
                      <a:gs pos="100000">
                        <a:srgbClr val="0FEDC3"/>
                      </a:gs>
                    </a:gsLst>
                    <a:lin ang="2700000" scaled="0"/>
                  </a:gra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Kubernetes-based </a:t>
                  </a: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applications</a:t>
                  </a:r>
                </a:p>
              </p:txBody>
            </p:sp>
            <p:pic>
              <p:nvPicPr>
                <p:cNvPr id="190" name="Graphic 189" descr="Azure arc icon">
                  <a:extLst>
                    <a:ext uri="{FF2B5EF4-FFF2-40B4-BE49-F238E27FC236}">
                      <a16:creationId xmlns:a16="http://schemas.microsoft.com/office/drawing/2014/main" id="{A19C1A90-12FD-3B5D-34AE-7158EA9DB86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515808" y="3607710"/>
                  <a:ext cx="243302" cy="243302"/>
                </a:xfrm>
                <a:prstGeom prst="rect">
                  <a:avLst/>
                </a:prstGeom>
                <a:effectLst/>
              </p:spPr>
            </p:pic>
            <p:pic>
              <p:nvPicPr>
                <p:cNvPr id="191" name="Graphic 190">
                  <a:extLst>
                    <a:ext uri="{FF2B5EF4-FFF2-40B4-BE49-F238E27FC236}">
                      <a16:creationId xmlns:a16="http://schemas.microsoft.com/office/drawing/2014/main" id="{B996F4C7-16DC-4F8C-0F3C-2A9CCD28AF3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194016" y="3640079"/>
                  <a:ext cx="235484" cy="235484"/>
                </a:xfrm>
                <a:prstGeom prst="rect">
                  <a:avLst/>
                </a:prstGeom>
                <a:effectLst/>
              </p:spPr>
            </p:pic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3AEF03B3-FCA1-D51C-89F8-31148FCE9614}"/>
                    </a:ext>
                  </a:extLst>
                </p:cNvPr>
                <p:cNvSpPr/>
                <p:nvPr/>
              </p:nvSpPr>
              <p:spPr bwMode="auto">
                <a:xfrm>
                  <a:off x="650108" y="3588233"/>
                  <a:ext cx="6307335" cy="313093"/>
                </a:xfrm>
                <a:prstGeom prst="roundRect">
                  <a:avLst>
                    <a:gd name="adj" fmla="val 4645"/>
                  </a:avLst>
                </a:prstGeom>
                <a:solidFill>
                  <a:srgbClr val="031F1C"/>
                </a:solidFill>
                <a:ln w="12700" cap="flat" cmpd="sng" algn="ctr">
                  <a:gradFill>
                    <a:gsLst>
                      <a:gs pos="0">
                        <a:srgbClr val="50E6FF">
                          <a:lumMod val="5000"/>
                          <a:lumOff val="95000"/>
                        </a:srgbClr>
                      </a:gs>
                      <a:gs pos="100000">
                        <a:srgbClr val="0FEDC3"/>
                      </a:gs>
                    </a:gsLst>
                    <a:lin ang="2700000" scaled="0"/>
                  </a:gra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Traditional, non-containerized applications</a:t>
                  </a:r>
                </a:p>
              </p:txBody>
            </p:sp>
            <p:pic>
              <p:nvPicPr>
                <p:cNvPr id="193" name="Graphic 192">
                  <a:extLst>
                    <a:ext uri="{FF2B5EF4-FFF2-40B4-BE49-F238E27FC236}">
                      <a16:creationId xmlns:a16="http://schemas.microsoft.com/office/drawing/2014/main" id="{9A48E029-672C-1355-71F8-D9E27E46FEE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1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0944" y="3631362"/>
                  <a:ext cx="235773" cy="235773"/>
                </a:xfrm>
                <a:prstGeom prst="rect">
                  <a:avLst/>
                </a:prstGeom>
                <a:effectLst/>
              </p:spPr>
            </p:pic>
          </p:grpSp>
          <p:sp>
            <p:nvSpPr>
              <p:cNvPr id="170" name="Rectangle: Rounded Corners 169">
                <a:extLst>
                  <a:ext uri="{FF2B5EF4-FFF2-40B4-BE49-F238E27FC236}">
                    <a16:creationId xmlns:a16="http://schemas.microsoft.com/office/drawing/2014/main" id="{47E117DB-99E8-83AE-A2F6-CFE2357C9EF0}"/>
                  </a:ext>
                </a:extLst>
              </p:cNvPr>
              <p:cNvSpPr/>
              <p:nvPr/>
            </p:nvSpPr>
            <p:spPr bwMode="auto">
              <a:xfrm>
                <a:off x="1681157" y="3173342"/>
                <a:ext cx="3226176" cy="705183"/>
              </a:xfrm>
              <a:prstGeom prst="roundRect">
                <a:avLst>
                  <a:gd name="adj" fmla="val 4645"/>
                </a:avLst>
              </a:prstGeom>
              <a:solidFill>
                <a:srgbClr val="031F1C"/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FEDC3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91440" tIns="91440" rIns="9144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Arc VMs</a:t>
                </a:r>
              </a:p>
            </p:txBody>
          </p: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C5E887E8-6700-02B8-2F8B-8AA2F6DFEB2F}"/>
                  </a:ext>
                </a:extLst>
              </p:cNvPr>
              <p:cNvGrpSpPr/>
              <p:nvPr/>
            </p:nvGrpSpPr>
            <p:grpSpPr>
              <a:xfrm>
                <a:off x="1852453" y="3981664"/>
                <a:ext cx="9389136" cy="394068"/>
                <a:chOff x="1852453" y="4024336"/>
                <a:chExt cx="9389136" cy="394068"/>
              </a:xfrm>
            </p:grpSpPr>
            <p:sp>
              <p:nvSpPr>
                <p:cNvPr id="181" name="Rectangle: Rounded Corners 180">
                  <a:extLst>
                    <a:ext uri="{FF2B5EF4-FFF2-40B4-BE49-F238E27FC236}">
                      <a16:creationId xmlns:a16="http://schemas.microsoft.com/office/drawing/2014/main" id="{1F577800-E472-89E1-369E-6EBCF52A53E5}"/>
                    </a:ext>
                  </a:extLst>
                </p:cNvPr>
                <p:cNvSpPr/>
                <p:nvPr/>
              </p:nvSpPr>
              <p:spPr bwMode="auto">
                <a:xfrm>
                  <a:off x="1852453" y="4024337"/>
                  <a:ext cx="3539070" cy="394067"/>
                </a:xfrm>
                <a:prstGeom prst="roundRect">
                  <a:avLst>
                    <a:gd name="adj" fmla="val 4645"/>
                  </a:avLst>
                </a:prstGeom>
                <a:solidFill>
                  <a:srgbClr val="031F1C"/>
                </a:solidFill>
                <a:ln w="12700" cap="flat" cmpd="sng" algn="ctr">
                  <a:gradFill>
                    <a:gsLst>
                      <a:gs pos="0">
                        <a:srgbClr val="50E6FF">
                          <a:lumMod val="5000"/>
                          <a:lumOff val="95000"/>
                        </a:srgbClr>
                      </a:gs>
                      <a:gs pos="100000">
                        <a:srgbClr val="00B0F0"/>
                      </a:gs>
                    </a:gsLst>
                    <a:lin ang="2700000" scaled="0"/>
                  </a:gra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Hyper-V</a:t>
                  </a:r>
                </a:p>
              </p:txBody>
            </p:sp>
            <p:sp>
              <p:nvSpPr>
                <p:cNvPr id="182" name="Rectangle: Rounded Corners 181">
                  <a:extLst>
                    <a:ext uri="{FF2B5EF4-FFF2-40B4-BE49-F238E27FC236}">
                      <a16:creationId xmlns:a16="http://schemas.microsoft.com/office/drawing/2014/main" id="{C6C37A83-4DE2-6513-A2EE-4A93E24C63E0}"/>
                    </a:ext>
                  </a:extLst>
                </p:cNvPr>
                <p:cNvSpPr/>
                <p:nvPr/>
              </p:nvSpPr>
              <p:spPr bwMode="auto">
                <a:xfrm>
                  <a:off x="7414599" y="4024337"/>
                  <a:ext cx="3826990" cy="394067"/>
                </a:xfrm>
                <a:prstGeom prst="roundRect">
                  <a:avLst>
                    <a:gd name="adj" fmla="val 4645"/>
                  </a:avLst>
                </a:prstGeom>
                <a:solidFill>
                  <a:srgbClr val="031F1C"/>
                </a:solidFill>
                <a:ln w="12700" cap="flat" cmpd="sng" algn="ctr">
                  <a:gradFill>
                    <a:gsLst>
                      <a:gs pos="0">
                        <a:srgbClr val="50E6FF">
                          <a:lumMod val="5000"/>
                          <a:lumOff val="95000"/>
                        </a:srgbClr>
                      </a:gs>
                      <a:gs pos="100000">
                        <a:srgbClr val="00B0F0"/>
                      </a:gs>
                    </a:gsLst>
                    <a:lin ang="2700000" scaled="0"/>
                  </a:gra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Storage Spaces Direct (S2D)</a:t>
                  </a:r>
                </a:p>
              </p:txBody>
            </p:sp>
            <p:pic>
              <p:nvPicPr>
                <p:cNvPr id="183" name="Graphic 182">
                  <a:extLst>
                    <a:ext uri="{FF2B5EF4-FFF2-40B4-BE49-F238E27FC236}">
                      <a16:creationId xmlns:a16="http://schemas.microsoft.com/office/drawing/2014/main" id="{58EEF21B-05CE-4995-5611-8883A90F217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2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962697" y="4100331"/>
                  <a:ext cx="245103" cy="267762"/>
                </a:xfrm>
                <a:prstGeom prst="rect">
                  <a:avLst/>
                </a:prstGeom>
                <a:effectLst/>
              </p:spPr>
            </p:pic>
            <p:pic>
              <p:nvPicPr>
                <p:cNvPr id="184" name="Graphic 183">
                  <a:extLst>
                    <a:ext uri="{FF2B5EF4-FFF2-40B4-BE49-F238E27FC236}">
                      <a16:creationId xmlns:a16="http://schemas.microsoft.com/office/drawing/2014/main" id="{576ED808-91A9-BBC1-9124-F54CE72E049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473657" y="4087489"/>
                  <a:ext cx="245103" cy="267762"/>
                </a:xfrm>
                <a:prstGeom prst="rect">
                  <a:avLst/>
                </a:prstGeom>
                <a:effectLst/>
              </p:spPr>
            </p:pic>
            <p:grpSp>
              <p:nvGrpSpPr>
                <p:cNvPr id="185" name="Group 184">
                  <a:extLst>
                    <a:ext uri="{FF2B5EF4-FFF2-40B4-BE49-F238E27FC236}">
                      <a16:creationId xmlns:a16="http://schemas.microsoft.com/office/drawing/2014/main" id="{300D4EA3-AD50-FAD7-867A-BFC7DC491676}"/>
                    </a:ext>
                  </a:extLst>
                </p:cNvPr>
                <p:cNvGrpSpPr/>
                <p:nvPr/>
              </p:nvGrpSpPr>
              <p:grpSpPr>
                <a:xfrm>
                  <a:off x="5478566" y="4024336"/>
                  <a:ext cx="1831515" cy="394067"/>
                  <a:chOff x="5643564" y="4037655"/>
                  <a:chExt cx="1831515" cy="394067"/>
                </a:xfrm>
              </p:grpSpPr>
              <p:sp>
                <p:nvSpPr>
                  <p:cNvPr id="186" name="Rectangle: Rounded Corners 185">
                    <a:extLst>
                      <a:ext uri="{FF2B5EF4-FFF2-40B4-BE49-F238E27FC236}">
                        <a16:creationId xmlns:a16="http://schemas.microsoft.com/office/drawing/2014/main" id="{8EEDAE99-A9DC-4BFD-21D7-3E7D7E96082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643564" y="4037655"/>
                    <a:ext cx="1831515" cy="394067"/>
                  </a:xfrm>
                  <a:prstGeom prst="roundRect">
                    <a:avLst>
                      <a:gd name="adj" fmla="val 4645"/>
                    </a:avLst>
                  </a:prstGeom>
                  <a:solidFill>
                    <a:srgbClr val="031F1C"/>
                  </a:solidFill>
                  <a:ln w="12700" cap="flat" cmpd="sng" algn="ctr">
                    <a:gradFill>
                      <a:gsLst>
                        <a:gs pos="0">
                          <a:srgbClr val="50E6FF">
                            <a:lumMod val="5000"/>
                            <a:lumOff val="95000"/>
                          </a:srgbClr>
                        </a:gs>
                        <a:gs pos="100000">
                          <a:srgbClr val="00B0F0"/>
                        </a:gs>
                      </a:gsLst>
                      <a:lin ang="2700000" scaled="0"/>
                    </a:gradFill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9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Segoe UI Semibold (Headings)"/>
                        <a:cs typeface="Segoe UI" pitchFamily="34" charset="0"/>
                      </a:rPr>
                      <a:t>Azure Arc </a:t>
                    </a:r>
                  </a:p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9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Segoe UI Semibold (Headings)"/>
                        <a:cs typeface="Segoe UI" pitchFamily="34" charset="0"/>
                      </a:rPr>
                      <a:t>Resource Bridge</a:t>
                    </a:r>
                  </a:p>
                </p:txBody>
              </p:sp>
              <p:pic>
                <p:nvPicPr>
                  <p:cNvPr id="187" name="Picture 186">
                    <a:extLst>
                      <a:ext uri="{FF2B5EF4-FFF2-40B4-BE49-F238E27FC236}">
                        <a16:creationId xmlns:a16="http://schemas.microsoft.com/office/drawing/2014/main" id="{10680555-02B4-35AA-98AA-07C66B195AE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4"/>
                  <a:stretch>
                    <a:fillRect/>
                  </a:stretch>
                </p:blipFill>
                <p:spPr>
                  <a:xfrm>
                    <a:off x="5712112" y="4074835"/>
                    <a:ext cx="275077" cy="334876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172" name="Group 171">
                <a:extLst>
                  <a:ext uri="{FF2B5EF4-FFF2-40B4-BE49-F238E27FC236}">
                    <a16:creationId xmlns:a16="http://schemas.microsoft.com/office/drawing/2014/main" id="{634D9CDF-010F-FD9C-547A-01BF58EC0D8B}"/>
                  </a:ext>
                </a:extLst>
              </p:cNvPr>
              <p:cNvGrpSpPr/>
              <p:nvPr/>
            </p:nvGrpSpPr>
            <p:grpSpPr>
              <a:xfrm>
                <a:off x="4967040" y="3177205"/>
                <a:ext cx="2343041" cy="701320"/>
                <a:chOff x="-2534150" y="3550727"/>
                <a:chExt cx="2343041" cy="701320"/>
              </a:xfrm>
            </p:grpSpPr>
            <p:sp>
              <p:nvSpPr>
                <p:cNvPr id="179" name="Rectangle: Rounded Corners 178">
                  <a:extLst>
                    <a:ext uri="{FF2B5EF4-FFF2-40B4-BE49-F238E27FC236}">
                      <a16:creationId xmlns:a16="http://schemas.microsoft.com/office/drawing/2014/main" id="{35E43359-8792-6291-0E87-45CEAD101A52}"/>
                    </a:ext>
                  </a:extLst>
                </p:cNvPr>
                <p:cNvSpPr/>
                <p:nvPr/>
              </p:nvSpPr>
              <p:spPr bwMode="auto">
                <a:xfrm>
                  <a:off x="-2534150" y="3550727"/>
                  <a:ext cx="2343041" cy="701320"/>
                </a:xfrm>
                <a:prstGeom prst="roundRect">
                  <a:avLst>
                    <a:gd name="adj" fmla="val 4645"/>
                  </a:avLst>
                </a:prstGeom>
                <a:solidFill>
                  <a:srgbClr val="031F1C"/>
                </a:solidFill>
                <a:ln w="12700" cap="flat" cmpd="sng" algn="ctr">
                  <a:gradFill>
                    <a:gsLst>
                      <a:gs pos="0">
                        <a:srgbClr val="50E6FF">
                          <a:lumMod val="5000"/>
                          <a:lumOff val="95000"/>
                        </a:srgbClr>
                      </a:gs>
                      <a:gs pos="100000">
                        <a:srgbClr val="0FEDC3"/>
                      </a:gs>
                    </a:gsLst>
                    <a:lin ang="2700000" scaled="0"/>
                  </a:gra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91440" tIns="91440" rIns="91440" bIns="45720" numCol="1" spcCol="0" rtlCol="0" fromWordArt="0" anchor="b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Azure Virtual Desktop </a:t>
                  </a:r>
                  <a:r>
                    <a:rPr kumimoji="0" lang="en-US" sz="95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(session hosts)</a:t>
                  </a:r>
                </a:p>
              </p:txBody>
            </p:sp>
            <p:pic>
              <p:nvPicPr>
                <p:cNvPr id="180" name="Graphic 179">
                  <a:extLst>
                    <a:ext uri="{FF2B5EF4-FFF2-40B4-BE49-F238E27FC236}">
                      <a16:creationId xmlns:a16="http://schemas.microsoft.com/office/drawing/2014/main" id="{571071D1-439D-68C1-6520-916FD3C4D31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-1545055" y="3631865"/>
                  <a:ext cx="365760" cy="357016"/>
                </a:xfrm>
                <a:prstGeom prst="rect">
                  <a:avLst/>
                </a:prstGeom>
                <a:effectLst/>
              </p:spPr>
            </p:pic>
          </p:grpSp>
          <p:grpSp>
            <p:nvGrpSpPr>
              <p:cNvPr id="173" name="Group 172">
                <a:extLst>
                  <a:ext uri="{FF2B5EF4-FFF2-40B4-BE49-F238E27FC236}">
                    <a16:creationId xmlns:a16="http://schemas.microsoft.com/office/drawing/2014/main" id="{E17DEC01-2305-664C-FB14-CA13C22EF54D}"/>
                  </a:ext>
                </a:extLst>
              </p:cNvPr>
              <p:cNvGrpSpPr/>
              <p:nvPr/>
            </p:nvGrpSpPr>
            <p:grpSpPr>
              <a:xfrm>
                <a:off x="1978477" y="3251995"/>
                <a:ext cx="2688560" cy="357016"/>
                <a:chOff x="-1497433" y="3836379"/>
                <a:chExt cx="2688560" cy="357016"/>
              </a:xfrm>
            </p:grpSpPr>
            <p:pic>
              <p:nvPicPr>
                <p:cNvPr id="174" name="Graphic 173">
                  <a:extLst>
                    <a:ext uri="{FF2B5EF4-FFF2-40B4-BE49-F238E27FC236}">
                      <a16:creationId xmlns:a16="http://schemas.microsoft.com/office/drawing/2014/main" id="{9FDAD3F0-6EF8-138B-AE54-8BF6956589C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-1497433" y="3836379"/>
                  <a:ext cx="365760" cy="357016"/>
                </a:xfrm>
                <a:prstGeom prst="rect">
                  <a:avLst/>
                </a:prstGeom>
                <a:effectLst/>
              </p:spPr>
            </p:pic>
            <p:pic>
              <p:nvPicPr>
                <p:cNvPr id="175" name="Graphic 174">
                  <a:extLst>
                    <a:ext uri="{FF2B5EF4-FFF2-40B4-BE49-F238E27FC236}">
                      <a16:creationId xmlns:a16="http://schemas.microsoft.com/office/drawing/2014/main" id="{2F7B38F9-43E4-F432-5EC5-F3C8159882B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-916733" y="3836379"/>
                  <a:ext cx="365760" cy="357016"/>
                </a:xfrm>
                <a:prstGeom prst="rect">
                  <a:avLst/>
                </a:prstGeom>
                <a:effectLst/>
              </p:spPr>
            </p:pic>
            <p:pic>
              <p:nvPicPr>
                <p:cNvPr id="176" name="Graphic 175">
                  <a:extLst>
                    <a:ext uri="{FF2B5EF4-FFF2-40B4-BE49-F238E27FC236}">
                      <a16:creationId xmlns:a16="http://schemas.microsoft.com/office/drawing/2014/main" id="{D67E0FE4-BC36-0715-ABB7-AA57A8CA14A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-336033" y="3836379"/>
                  <a:ext cx="365760" cy="357016"/>
                </a:xfrm>
                <a:prstGeom prst="rect">
                  <a:avLst/>
                </a:prstGeom>
                <a:effectLst/>
              </p:spPr>
            </p:pic>
            <p:pic>
              <p:nvPicPr>
                <p:cNvPr id="177" name="Graphic 176">
                  <a:extLst>
                    <a:ext uri="{FF2B5EF4-FFF2-40B4-BE49-F238E27FC236}">
                      <a16:creationId xmlns:a16="http://schemas.microsoft.com/office/drawing/2014/main" id="{28900D34-9E4D-2A24-C7F8-E0A4993546F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44667" y="3836379"/>
                  <a:ext cx="365760" cy="357016"/>
                </a:xfrm>
                <a:prstGeom prst="rect">
                  <a:avLst/>
                </a:prstGeom>
                <a:effectLst/>
              </p:spPr>
            </p:pic>
            <p:pic>
              <p:nvPicPr>
                <p:cNvPr id="178" name="Graphic 177">
                  <a:extLst>
                    <a:ext uri="{FF2B5EF4-FFF2-40B4-BE49-F238E27FC236}">
                      <a16:creationId xmlns:a16="http://schemas.microsoft.com/office/drawing/2014/main" id="{1AAC8060-1ED0-4DC6-BDDE-10CBDB7823C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26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25367" y="3836379"/>
                  <a:ext cx="365760" cy="357016"/>
                </a:xfrm>
                <a:prstGeom prst="rect">
                  <a:avLst/>
                </a:prstGeom>
                <a:effectLst/>
              </p:spPr>
            </p:pic>
          </p:grp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3FAD185C-8002-56AC-6DCF-CE821DB640FC}"/>
                </a:ext>
              </a:extLst>
            </p:cNvPr>
            <p:cNvGrpSpPr/>
            <p:nvPr/>
          </p:nvGrpSpPr>
          <p:grpSpPr>
            <a:xfrm>
              <a:off x="156366" y="3296450"/>
              <a:ext cx="1256756" cy="900500"/>
              <a:chOff x="378815" y="3333504"/>
              <a:chExt cx="1256756" cy="900500"/>
            </a:xfrm>
          </p:grpSpPr>
          <p:pic>
            <p:nvPicPr>
              <p:cNvPr id="164" name="Graphic 163">
                <a:extLst>
                  <a:ext uri="{FF2B5EF4-FFF2-40B4-BE49-F238E27FC236}">
                    <a16:creationId xmlns:a16="http://schemas.microsoft.com/office/drawing/2014/main" id="{CF392081-38B6-0546-5AE1-697B5D904BE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7"/>
                  </a:ext>
                </a:extLst>
              </a:blip>
              <a:stretch>
                <a:fillRect/>
              </a:stretch>
            </p:blipFill>
            <p:spPr>
              <a:xfrm>
                <a:off x="787212" y="3333504"/>
                <a:ext cx="439962" cy="429444"/>
              </a:xfrm>
              <a:prstGeom prst="rect">
                <a:avLst/>
              </a:prstGeom>
              <a:effectLst/>
            </p:spPr>
          </p:pic>
          <p:sp>
            <p:nvSpPr>
              <p:cNvPr id="165" name="TextBox 164">
                <a:extLst>
                  <a:ext uri="{FF2B5EF4-FFF2-40B4-BE49-F238E27FC236}">
                    <a16:creationId xmlns:a16="http://schemas.microsoft.com/office/drawing/2014/main" id="{5FED3E4E-9226-D1B0-1A5A-5BB88001737A}"/>
                  </a:ext>
                </a:extLst>
              </p:cNvPr>
              <p:cNvSpPr txBox="1"/>
              <p:nvPr/>
            </p:nvSpPr>
            <p:spPr>
              <a:xfrm>
                <a:off x="378815" y="3741561"/>
                <a:ext cx="1256756" cy="492443"/>
              </a:xfrm>
              <a:prstGeom prst="rect">
                <a:avLst/>
              </a:prstGeom>
              <a:noFill/>
            </p:spPr>
            <p:txBody>
              <a:bodyPr wrap="square" lIns="0" tIns="91440" rIns="0" bIns="91440">
                <a:sp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Azure Local 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instance</a:t>
                </a:r>
              </a:p>
            </p:txBody>
          </p:sp>
        </p:grp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9C575278-2883-8FB3-751B-7AA32849BD97}"/>
                </a:ext>
              </a:extLst>
            </p:cNvPr>
            <p:cNvGrpSpPr/>
            <p:nvPr/>
          </p:nvGrpSpPr>
          <p:grpSpPr>
            <a:xfrm>
              <a:off x="11310529" y="3314436"/>
              <a:ext cx="725105" cy="864528"/>
              <a:chOff x="-1542551" y="3429000"/>
              <a:chExt cx="725105" cy="864528"/>
            </a:xfrm>
          </p:grpSpPr>
          <p:sp>
            <p:nvSpPr>
              <p:cNvPr id="162" name="Rectangle: Rounded Corners 161">
                <a:extLst>
                  <a:ext uri="{FF2B5EF4-FFF2-40B4-BE49-F238E27FC236}">
                    <a16:creationId xmlns:a16="http://schemas.microsoft.com/office/drawing/2014/main" id="{3AE23B0B-FA9F-0D3A-9A7C-67EFCCD19F26}"/>
                  </a:ext>
                </a:extLst>
              </p:cNvPr>
              <p:cNvSpPr/>
              <p:nvPr/>
            </p:nvSpPr>
            <p:spPr bwMode="auto">
              <a:xfrm>
                <a:off x="-1542551" y="3429000"/>
                <a:ext cx="725105" cy="864528"/>
              </a:xfrm>
              <a:prstGeom prst="roundRect">
                <a:avLst>
                  <a:gd name="adj" fmla="val 4645"/>
                </a:avLst>
              </a:prstGeom>
              <a:solidFill>
                <a:srgbClr val="000000">
                  <a:lumMod val="95000"/>
                  <a:lumOff val="5000"/>
                </a:srgbClr>
              </a:solidFill>
              <a:ln w="19050" cap="flat" cmpd="sng" algn="ctr">
                <a:solidFill>
                  <a:srgbClr val="C00000"/>
                </a:solidFill>
                <a:prstDash val="dash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91440" rIns="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32472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"/>
                  <a:cs typeface="Segoe UI" pitchFamily="34" charset="0"/>
                </a:endParaRPr>
              </a:p>
              <a:p>
                <a:pPr marL="0" marR="0" lvl="0" indent="0" algn="ctr" defTabSz="932472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"/>
                  <a:cs typeface="Segoe UI" pitchFamily="34" charset="0"/>
                </a:endParaRPr>
              </a:p>
              <a:p>
                <a:pPr marL="0" marR="0" lvl="0" indent="0" algn="ctr" defTabSz="932472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"/>
                  <a:cs typeface="Segoe UI" pitchFamily="34" charset="0"/>
                </a:endParaRPr>
              </a:p>
              <a:p>
                <a:pPr marL="0" marR="0" lvl="0" indent="0" algn="ctr" defTabSz="932472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"/>
                    <a:cs typeface="Segoe UI" pitchFamily="34" charset="0"/>
                  </a:rPr>
                  <a:t>Corp firewall</a:t>
                </a:r>
              </a:p>
            </p:txBody>
          </p:sp>
          <p:pic>
            <p:nvPicPr>
              <p:cNvPr id="163" name="Graphic 162">
                <a:extLst>
                  <a:ext uri="{FF2B5EF4-FFF2-40B4-BE49-F238E27FC236}">
                    <a16:creationId xmlns:a16="http://schemas.microsoft.com/office/drawing/2014/main" id="{6BA8EC92-033E-E7ED-961F-59F34FBF7E1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28"/>
                  </a:ext>
                </a:extLst>
              </a:blip>
              <a:stretch>
                <a:fillRect/>
              </a:stretch>
            </p:blipFill>
            <p:spPr>
              <a:xfrm>
                <a:off x="-1342910" y="3562382"/>
                <a:ext cx="365760" cy="365760"/>
              </a:xfrm>
              <a:prstGeom prst="rect">
                <a:avLst/>
              </a:prstGeom>
            </p:spPr>
          </p:pic>
        </p:grpSp>
        <p:cxnSp>
          <p:nvCxnSpPr>
            <p:cNvPr id="153" name="Connector: Elbow 152">
              <a:extLst>
                <a:ext uri="{FF2B5EF4-FFF2-40B4-BE49-F238E27FC236}">
                  <a16:creationId xmlns:a16="http://schemas.microsoft.com/office/drawing/2014/main" id="{7258FD89-5D00-3FB7-6447-AEE42419186B}"/>
                </a:ext>
              </a:extLst>
            </p:cNvPr>
            <p:cNvCxnSpPr>
              <a:stCxn id="226" idx="0"/>
              <a:endCxn id="162" idx="2"/>
            </p:cNvCxnSpPr>
            <p:nvPr/>
          </p:nvCxnSpPr>
          <p:spPr>
            <a:xfrm rot="5400000" flipH="1" flipV="1">
              <a:off x="8570905" y="1995016"/>
              <a:ext cx="918228" cy="5286125"/>
            </a:xfrm>
            <a:prstGeom prst="bentConnector3">
              <a:avLst>
                <a:gd name="adj1" fmla="val 27179"/>
              </a:avLst>
            </a:prstGeom>
            <a:noFill/>
            <a:ln w="12700" cap="flat" cmpd="sng" algn="ctr">
              <a:solidFill>
                <a:srgbClr val="9BE710"/>
              </a:solidFill>
              <a:prstDash val="solid"/>
              <a:headEnd type="none"/>
              <a:tailEnd type="none"/>
            </a:ln>
            <a:effectLst/>
          </p:spPr>
        </p:cxnSp>
        <p:cxnSp>
          <p:nvCxnSpPr>
            <p:cNvPr id="154" name="Connector: Elbow 153">
              <a:extLst>
                <a:ext uri="{FF2B5EF4-FFF2-40B4-BE49-F238E27FC236}">
                  <a16:creationId xmlns:a16="http://schemas.microsoft.com/office/drawing/2014/main" id="{2159ED02-D244-B18A-2BD2-AF27970B01D6}"/>
                </a:ext>
              </a:extLst>
            </p:cNvPr>
            <p:cNvCxnSpPr>
              <a:stCxn id="162" idx="0"/>
              <a:endCxn id="196" idx="2"/>
            </p:cNvCxnSpPr>
            <p:nvPr/>
          </p:nvCxnSpPr>
          <p:spPr>
            <a:xfrm rot="16200000" flipV="1">
              <a:off x="10833801" y="2475155"/>
              <a:ext cx="915208" cy="763354"/>
            </a:xfrm>
            <a:prstGeom prst="bentConnector3">
              <a:avLst>
                <a:gd name="adj1" fmla="val 72647"/>
              </a:avLst>
            </a:prstGeom>
            <a:noFill/>
            <a:ln w="12700" cap="flat" cmpd="sng" algn="ctr">
              <a:solidFill>
                <a:srgbClr val="9BE710"/>
              </a:solidFill>
              <a:prstDash val="solid"/>
              <a:headEnd type="none"/>
              <a:tailEnd type="triangle"/>
            </a:ln>
            <a:effectLst/>
          </p:spPr>
        </p:cxn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5FC0ADAE-4DF3-6DCA-6935-15249D1AE27E}"/>
                </a:ext>
              </a:extLst>
            </p:cNvPr>
            <p:cNvGrpSpPr/>
            <p:nvPr/>
          </p:nvGrpSpPr>
          <p:grpSpPr>
            <a:xfrm>
              <a:off x="1863182" y="5926833"/>
              <a:ext cx="9082535" cy="227649"/>
              <a:chOff x="1871215" y="5996433"/>
              <a:chExt cx="8933259" cy="227649"/>
            </a:xfrm>
          </p:grpSpPr>
          <p:sp>
            <p:nvSpPr>
              <p:cNvPr id="156" name="Rectangle: Rounded Corners 155">
                <a:extLst>
                  <a:ext uri="{FF2B5EF4-FFF2-40B4-BE49-F238E27FC236}">
                    <a16:creationId xmlns:a16="http://schemas.microsoft.com/office/drawing/2014/main" id="{3CA2311F-109D-7597-FD5B-271E41257308}"/>
                  </a:ext>
                </a:extLst>
              </p:cNvPr>
              <p:cNvSpPr/>
              <p:nvPr/>
            </p:nvSpPr>
            <p:spPr bwMode="auto">
              <a:xfrm>
                <a:off x="1871215" y="5998333"/>
                <a:ext cx="1379689" cy="219881"/>
              </a:xfrm>
              <a:prstGeom prst="roundRect">
                <a:avLst>
                  <a:gd name="adj" fmla="val 4645"/>
                </a:avLst>
              </a:prstGeom>
              <a:gradFill flip="none" rotWithShape="1">
                <a:gsLst>
                  <a:gs pos="100000">
                    <a:srgbClr val="8661C5">
                      <a:lumMod val="75000"/>
                    </a:srgbClr>
                  </a:gs>
                  <a:gs pos="31000">
                    <a:srgbClr val="0078D4">
                      <a:alpha val="0"/>
                    </a:srgbClr>
                  </a:gs>
                </a:gsLst>
                <a:lin ang="5400000" scaled="1"/>
                <a:tileRect/>
              </a:gra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8661C5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91440" rIns="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Azure Local machine 1</a:t>
                </a:r>
              </a:p>
            </p:txBody>
          </p:sp>
          <p:sp>
            <p:nvSpPr>
              <p:cNvPr id="157" name="Rectangle: Rounded Corners 156">
                <a:extLst>
                  <a:ext uri="{FF2B5EF4-FFF2-40B4-BE49-F238E27FC236}">
                    <a16:creationId xmlns:a16="http://schemas.microsoft.com/office/drawing/2014/main" id="{427E574C-7CE9-9994-B80B-52A196D89B7C}"/>
                  </a:ext>
                </a:extLst>
              </p:cNvPr>
              <p:cNvSpPr/>
              <p:nvPr/>
            </p:nvSpPr>
            <p:spPr bwMode="auto">
              <a:xfrm>
                <a:off x="3381929" y="5996433"/>
                <a:ext cx="1379689" cy="219881"/>
              </a:xfrm>
              <a:prstGeom prst="roundRect">
                <a:avLst>
                  <a:gd name="adj" fmla="val 4645"/>
                </a:avLst>
              </a:prstGeom>
              <a:gradFill flip="none" rotWithShape="1">
                <a:gsLst>
                  <a:gs pos="100000">
                    <a:srgbClr val="8661C5">
                      <a:lumMod val="75000"/>
                    </a:srgbClr>
                  </a:gs>
                  <a:gs pos="31000">
                    <a:srgbClr val="0078D4">
                      <a:alpha val="0"/>
                    </a:srgbClr>
                  </a:gs>
                </a:gsLst>
                <a:lin ang="5400000" scaled="1"/>
                <a:tileRect/>
              </a:gra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8661C5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91440" rIns="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Azure Local machine 2</a:t>
                </a:r>
              </a:p>
            </p:txBody>
          </p:sp>
          <p:sp>
            <p:nvSpPr>
              <p:cNvPr id="158" name="Rectangle: Rounded Corners 157">
                <a:extLst>
                  <a:ext uri="{FF2B5EF4-FFF2-40B4-BE49-F238E27FC236}">
                    <a16:creationId xmlns:a16="http://schemas.microsoft.com/office/drawing/2014/main" id="{68A5BBF5-9F26-38FA-1702-A4877590D6F8}"/>
                  </a:ext>
                </a:extLst>
              </p:cNvPr>
              <p:cNvSpPr/>
              <p:nvPr/>
            </p:nvSpPr>
            <p:spPr bwMode="auto">
              <a:xfrm>
                <a:off x="4892643" y="5998375"/>
                <a:ext cx="1379689" cy="219881"/>
              </a:xfrm>
              <a:prstGeom prst="roundRect">
                <a:avLst>
                  <a:gd name="adj" fmla="val 4645"/>
                </a:avLst>
              </a:prstGeom>
              <a:gradFill flip="none" rotWithShape="1">
                <a:gsLst>
                  <a:gs pos="100000">
                    <a:srgbClr val="8661C5">
                      <a:lumMod val="75000"/>
                    </a:srgbClr>
                  </a:gs>
                  <a:gs pos="31000">
                    <a:srgbClr val="0078D4">
                      <a:alpha val="0"/>
                    </a:srgbClr>
                  </a:gs>
                </a:gsLst>
                <a:lin ang="5400000" scaled="1"/>
                <a:tileRect/>
              </a:gra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8661C5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91440" rIns="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Azure Local machine 3</a:t>
                </a:r>
              </a:p>
            </p:txBody>
          </p:sp>
          <p:sp>
            <p:nvSpPr>
              <p:cNvPr id="159" name="Rectangle: Rounded Corners 158">
                <a:extLst>
                  <a:ext uri="{FF2B5EF4-FFF2-40B4-BE49-F238E27FC236}">
                    <a16:creationId xmlns:a16="http://schemas.microsoft.com/office/drawing/2014/main" id="{9C5EF6E8-A8BB-A1FB-2BE1-2FC6203A771C}"/>
                  </a:ext>
                </a:extLst>
              </p:cNvPr>
              <p:cNvSpPr/>
              <p:nvPr/>
            </p:nvSpPr>
            <p:spPr bwMode="auto">
              <a:xfrm>
                <a:off x="6403357" y="6000317"/>
                <a:ext cx="1379689" cy="219881"/>
              </a:xfrm>
              <a:prstGeom prst="roundRect">
                <a:avLst>
                  <a:gd name="adj" fmla="val 4645"/>
                </a:avLst>
              </a:prstGeom>
              <a:gradFill flip="none" rotWithShape="1">
                <a:gsLst>
                  <a:gs pos="100000">
                    <a:srgbClr val="8661C5">
                      <a:lumMod val="75000"/>
                    </a:srgbClr>
                  </a:gs>
                  <a:gs pos="31000">
                    <a:srgbClr val="0078D4">
                      <a:alpha val="0"/>
                    </a:srgbClr>
                  </a:gs>
                </a:gsLst>
                <a:lin ang="5400000" scaled="1"/>
                <a:tileRect/>
              </a:gra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8661C5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91440" rIns="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Azure Local machine 4</a:t>
                </a:r>
              </a:p>
            </p:txBody>
          </p:sp>
          <p:sp>
            <p:nvSpPr>
              <p:cNvPr id="160" name="Rectangle: Rounded Corners 159">
                <a:extLst>
                  <a:ext uri="{FF2B5EF4-FFF2-40B4-BE49-F238E27FC236}">
                    <a16:creationId xmlns:a16="http://schemas.microsoft.com/office/drawing/2014/main" id="{AFCDD3B7-187B-30E3-E8FB-F6F0DA9866AD}"/>
                  </a:ext>
                </a:extLst>
              </p:cNvPr>
              <p:cNvSpPr/>
              <p:nvPr/>
            </p:nvSpPr>
            <p:spPr bwMode="auto">
              <a:xfrm>
                <a:off x="7914071" y="6002259"/>
                <a:ext cx="1379689" cy="219881"/>
              </a:xfrm>
              <a:prstGeom prst="roundRect">
                <a:avLst>
                  <a:gd name="adj" fmla="val 4645"/>
                </a:avLst>
              </a:prstGeom>
              <a:gradFill flip="none" rotWithShape="1">
                <a:gsLst>
                  <a:gs pos="100000">
                    <a:srgbClr val="8661C5">
                      <a:lumMod val="75000"/>
                    </a:srgbClr>
                  </a:gs>
                  <a:gs pos="31000">
                    <a:srgbClr val="0078D4">
                      <a:alpha val="0"/>
                    </a:srgbClr>
                  </a:gs>
                </a:gsLst>
                <a:lin ang="5400000" scaled="1"/>
                <a:tileRect/>
              </a:gra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8661C5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91440" rIns="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Azure Local machine 5</a:t>
                </a:r>
              </a:p>
            </p:txBody>
          </p:sp>
          <p:sp>
            <p:nvSpPr>
              <p:cNvPr id="161" name="Rectangle: Rounded Corners 160">
                <a:extLst>
                  <a:ext uri="{FF2B5EF4-FFF2-40B4-BE49-F238E27FC236}">
                    <a16:creationId xmlns:a16="http://schemas.microsoft.com/office/drawing/2014/main" id="{D7E13CAC-2DD0-4537-90FF-52A1787FF935}"/>
                  </a:ext>
                </a:extLst>
              </p:cNvPr>
              <p:cNvSpPr/>
              <p:nvPr/>
            </p:nvSpPr>
            <p:spPr bwMode="auto">
              <a:xfrm>
                <a:off x="9424785" y="6004201"/>
                <a:ext cx="1379689" cy="219881"/>
              </a:xfrm>
              <a:prstGeom prst="roundRect">
                <a:avLst>
                  <a:gd name="adj" fmla="val 4645"/>
                </a:avLst>
              </a:prstGeom>
              <a:gradFill flip="none" rotWithShape="1">
                <a:gsLst>
                  <a:gs pos="100000">
                    <a:srgbClr val="8661C5">
                      <a:lumMod val="75000"/>
                    </a:srgbClr>
                  </a:gs>
                  <a:gs pos="31000">
                    <a:srgbClr val="0078D4">
                      <a:alpha val="0"/>
                    </a:srgbClr>
                  </a:gs>
                </a:gsLst>
                <a:lin ang="5400000" scaled="1"/>
                <a:tileRect/>
              </a:gra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8661C5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91440" rIns="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Azure Local machine 6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65611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1">
            <a:extLst>
              <a:ext uri="{FF2B5EF4-FFF2-40B4-BE49-F238E27FC236}">
                <a16:creationId xmlns:a16="http://schemas.microsoft.com/office/drawing/2014/main" id="{432AC277-BF9C-DFC2-D5B0-E59C20C84F02}"/>
              </a:ext>
            </a:extLst>
          </p:cNvPr>
          <p:cNvSpPr txBox="1">
            <a:spLocks/>
          </p:cNvSpPr>
          <p:nvPr/>
        </p:nvSpPr>
        <p:spPr>
          <a:xfrm>
            <a:off x="448214" y="135761"/>
            <a:ext cx="11294953" cy="36785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40" rtl="0" eaLnBrk="1" latinLnBrk="0" hangingPunct="1">
              <a:lnSpc>
                <a:spcPts val="3137"/>
              </a:lnSpc>
              <a:spcBef>
                <a:spcPct val="0"/>
              </a:spcBef>
              <a:buNone/>
              <a:defRPr lang="en-US" sz="2400" b="0" strike="noStrike" kern="1200" cap="none" spc="-49" baseline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marL="0" marR="0" lvl="0" indent="0" algn="l" defTabSz="914440" rtl="0" eaLnBrk="1" fontAlgn="auto" latinLnBrk="0" hangingPunct="1">
              <a:lnSpc>
                <a:spcPts val="3137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-49" normalizeH="0" baseline="0" noProof="0">
                <a:ln w="3175"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Azure Local – </a:t>
            </a:r>
            <a:r>
              <a:rPr kumimoji="0" lang="en-US" sz="2400" b="0" i="0" u="none" strike="noStrike" kern="1200" cap="none" spc="-49" normalizeH="0" baseline="0" noProof="0">
                <a:ln w="3175">
                  <a:noFill/>
                </a:ln>
                <a:gradFill>
                  <a:gsLst>
                    <a:gs pos="2917">
                      <a:srgbClr val="FFFFFF"/>
                    </a:gs>
                    <a:gs pos="30000">
                      <a:srgbClr val="FFFFFF"/>
                    </a:gs>
                  </a:gsLst>
                  <a:lin ang="5400000" scaled="0"/>
                </a:gra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Storage </a:t>
            </a:r>
            <a:r>
              <a:rPr kumimoji="0" lang="en-US" sz="2400" b="0" i="0" u="none" strike="noStrike" kern="1200" cap="none" spc="-49" normalizeH="0" baseline="0" noProof="0">
                <a:ln w="3175"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architecture</a:t>
            </a:r>
            <a:endParaRPr kumimoji="0" lang="en-US" sz="2400" b="0" i="0" u="none" strike="noStrike" kern="1200" cap="none" spc="-49" normalizeH="0" baseline="0" noProof="0" dirty="0">
              <a:ln w="3175"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"/>
              <a:ea typeface="+mn-ea"/>
              <a:cs typeface="Segoe UI" pitchFamily="34" charset="0"/>
            </a:endParaRPr>
          </a:p>
        </p:txBody>
      </p:sp>
      <p:sp>
        <p:nvSpPr>
          <p:cNvPr id="136" name="Rectangle: Rounded Corners 135">
            <a:extLst>
              <a:ext uri="{FF2B5EF4-FFF2-40B4-BE49-F238E27FC236}">
                <a16:creationId xmlns:a16="http://schemas.microsoft.com/office/drawing/2014/main" id="{D96147C1-FCF2-56CF-CFA9-2ECF3C427D40}"/>
              </a:ext>
            </a:extLst>
          </p:cNvPr>
          <p:cNvSpPr/>
          <p:nvPr/>
        </p:nvSpPr>
        <p:spPr bwMode="auto">
          <a:xfrm>
            <a:off x="4836932" y="969798"/>
            <a:ext cx="2782607" cy="392600"/>
          </a:xfrm>
          <a:prstGeom prst="roundRect">
            <a:avLst>
              <a:gd name="adj" fmla="val 4645"/>
            </a:avLst>
          </a:prstGeom>
          <a:gradFill flip="none" rotWithShape="1">
            <a:gsLst>
              <a:gs pos="100000">
                <a:srgbClr val="0078D4">
                  <a:alpha val="50000"/>
                </a:srgbClr>
              </a:gs>
              <a:gs pos="0">
                <a:srgbClr val="0078D4">
                  <a:alpha val="0"/>
                </a:srgbClr>
              </a:gs>
            </a:gsLst>
            <a:lin ang="5400000" scaled="1"/>
            <a:tileRect/>
          </a:gra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341">
              <a:defRPr/>
            </a:pPr>
            <a:r>
              <a:rPr lang="en-US" sz="1000">
                <a:solidFill>
                  <a:srgbClr val="FFFFFF"/>
                </a:solidFill>
                <a:latin typeface="Segoe UI Semibold (Headings)"/>
                <a:cs typeface="Segoe UI" pitchFamily="34" charset="0"/>
              </a:rPr>
              <a:t>Windows Admin Center (WAC)</a:t>
            </a:r>
          </a:p>
        </p:txBody>
      </p:sp>
      <p:sp>
        <p:nvSpPr>
          <p:cNvPr id="137" name="Rectangle: Rounded Corners 136">
            <a:extLst>
              <a:ext uri="{FF2B5EF4-FFF2-40B4-BE49-F238E27FC236}">
                <a16:creationId xmlns:a16="http://schemas.microsoft.com/office/drawing/2014/main" id="{528EA4B0-8458-080B-EB6B-B29352E776A6}"/>
              </a:ext>
            </a:extLst>
          </p:cNvPr>
          <p:cNvSpPr/>
          <p:nvPr/>
        </p:nvSpPr>
        <p:spPr bwMode="auto">
          <a:xfrm>
            <a:off x="674780" y="1418334"/>
            <a:ext cx="11106912" cy="5266944"/>
          </a:xfrm>
          <a:prstGeom prst="roundRect">
            <a:avLst>
              <a:gd name="adj" fmla="val 4645"/>
            </a:avLst>
          </a:prstGeom>
          <a:solidFill>
            <a:srgbClr val="F2F2F2">
              <a:lumMod val="10000"/>
            </a:srgbClr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91440" rIns="18288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</p:txBody>
      </p:sp>
      <p:sp>
        <p:nvSpPr>
          <p:cNvPr id="138" name="Rectangle: Rounded Corners 137">
            <a:extLst>
              <a:ext uri="{FF2B5EF4-FFF2-40B4-BE49-F238E27FC236}">
                <a16:creationId xmlns:a16="http://schemas.microsoft.com/office/drawing/2014/main" id="{A5248F19-154F-6AE4-63FD-143FCA33047E}"/>
              </a:ext>
            </a:extLst>
          </p:cNvPr>
          <p:cNvSpPr/>
          <p:nvPr/>
        </p:nvSpPr>
        <p:spPr bwMode="auto">
          <a:xfrm>
            <a:off x="804900" y="2240713"/>
            <a:ext cx="10858763" cy="1745695"/>
          </a:xfrm>
          <a:prstGeom prst="roundRect">
            <a:avLst>
              <a:gd name="adj" fmla="val 4645"/>
            </a:avLst>
          </a:prstGeom>
          <a:solidFill>
            <a:srgbClr val="8661C5">
              <a:lumMod val="50000"/>
            </a:srgbClr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0" rIns="18288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rPr>
              <a:t>Instance-wide storage pool</a:t>
            </a:r>
          </a:p>
        </p:txBody>
      </p: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6A69DB5C-9E85-ABA2-8F43-2BDB938C9446}"/>
              </a:ext>
            </a:extLst>
          </p:cNvPr>
          <p:cNvGrpSpPr/>
          <p:nvPr/>
        </p:nvGrpSpPr>
        <p:grpSpPr>
          <a:xfrm>
            <a:off x="804900" y="5339076"/>
            <a:ext cx="10858763" cy="1255764"/>
            <a:chOff x="1114777" y="5141260"/>
            <a:chExt cx="10858763" cy="1255764"/>
          </a:xfrm>
        </p:grpSpPr>
        <p:sp>
          <p:nvSpPr>
            <p:cNvPr id="140" name="Rectangle: Rounded Corners 139">
              <a:extLst>
                <a:ext uri="{FF2B5EF4-FFF2-40B4-BE49-F238E27FC236}">
                  <a16:creationId xmlns:a16="http://schemas.microsoft.com/office/drawing/2014/main" id="{9235B451-740E-80EE-657E-F23D2719AFEE}"/>
                </a:ext>
              </a:extLst>
            </p:cNvPr>
            <p:cNvSpPr/>
            <p:nvPr/>
          </p:nvSpPr>
          <p:spPr bwMode="auto">
            <a:xfrm>
              <a:off x="1114777" y="5141260"/>
              <a:ext cx="10858763" cy="1255764"/>
            </a:xfrm>
            <a:prstGeom prst="roundRect">
              <a:avLst>
                <a:gd name="adj" fmla="val 4645"/>
              </a:avLst>
            </a:prstGeom>
            <a:gradFill flip="none" rotWithShape="1">
              <a:gsLst>
                <a:gs pos="100000">
                  <a:srgbClr val="0078D4">
                    <a:alpha val="50000"/>
                  </a:srgbClr>
                </a:gs>
                <a:gs pos="0">
                  <a:srgbClr val="0078D4">
                    <a:alpha val="0"/>
                  </a:srgbClr>
                </a:gs>
              </a:gsLst>
              <a:lin ang="5400000" scaled="1"/>
              <a:tileRect/>
            </a:gra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91440" rIns="182880" bIns="4572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Storage pool of local drives with Storage Spaces Direct (S2D)</a:t>
              </a:r>
            </a:p>
          </p:txBody>
        </p: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29784D30-CA85-A166-3A6B-1CD2F50DE606}"/>
                </a:ext>
              </a:extLst>
            </p:cNvPr>
            <p:cNvGrpSpPr/>
            <p:nvPr/>
          </p:nvGrpSpPr>
          <p:grpSpPr>
            <a:xfrm>
              <a:off x="3516118" y="5241850"/>
              <a:ext cx="1189728" cy="855969"/>
              <a:chOff x="5669508" y="5196132"/>
              <a:chExt cx="1189728" cy="855969"/>
            </a:xfrm>
          </p:grpSpPr>
          <p:sp>
            <p:nvSpPr>
              <p:cNvPr id="142" name="Rectangle: Rounded Corners 141">
                <a:extLst>
                  <a:ext uri="{FF2B5EF4-FFF2-40B4-BE49-F238E27FC236}">
                    <a16:creationId xmlns:a16="http://schemas.microsoft.com/office/drawing/2014/main" id="{0F38BF86-EA99-A5BC-2992-3A659E5A45B8}"/>
                  </a:ext>
                </a:extLst>
              </p:cNvPr>
              <p:cNvSpPr/>
              <p:nvPr/>
            </p:nvSpPr>
            <p:spPr bwMode="auto">
              <a:xfrm>
                <a:off x="5669508" y="5196132"/>
                <a:ext cx="1189728" cy="855969"/>
              </a:xfrm>
              <a:prstGeom prst="roundRect">
                <a:avLst>
                  <a:gd name="adj" fmla="val 4645"/>
                </a:avLst>
              </a:prstGeom>
              <a:solidFill>
                <a:srgbClr val="007D92"/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82880" tIns="146304" rIns="182880" bIns="9144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Cache-tier</a:t>
                </a:r>
              </a:p>
            </p:txBody>
          </p:sp>
          <p:pic>
            <p:nvPicPr>
              <p:cNvPr id="143" name="Graphic 142">
                <a:extLst>
                  <a:ext uri="{FF2B5EF4-FFF2-40B4-BE49-F238E27FC236}">
                    <a16:creationId xmlns:a16="http://schemas.microsoft.com/office/drawing/2014/main" id="{957F91BB-6E72-C3B2-AAE3-AF6F91F32E6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p:blipFill>
            <p:spPr>
              <a:xfrm>
                <a:off x="5678883" y="5753604"/>
                <a:ext cx="274320" cy="274320"/>
              </a:xfrm>
              <a:prstGeom prst="rect">
                <a:avLst/>
              </a:prstGeom>
            </p:spPr>
          </p:pic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9FD6B9F0-55D5-06D3-B3F0-A8A1F3D37E71}"/>
                  </a:ext>
                </a:extLst>
              </p:cNvPr>
              <p:cNvGrpSpPr/>
              <p:nvPr/>
            </p:nvGrpSpPr>
            <p:grpSpPr>
              <a:xfrm>
                <a:off x="5756242" y="5244774"/>
                <a:ext cx="1016259" cy="460188"/>
                <a:chOff x="5372742" y="5201212"/>
                <a:chExt cx="1016259" cy="460188"/>
              </a:xfrm>
            </p:grpSpPr>
            <p:grpSp>
              <p:nvGrpSpPr>
                <p:cNvPr id="145" name="Group 144">
                  <a:extLst>
                    <a:ext uri="{FF2B5EF4-FFF2-40B4-BE49-F238E27FC236}">
                      <a16:creationId xmlns:a16="http://schemas.microsoft.com/office/drawing/2014/main" id="{F4BD0755-69D3-1603-765C-6C95E7C448DE}"/>
                    </a:ext>
                  </a:extLst>
                </p:cNvPr>
                <p:cNvGrpSpPr/>
                <p:nvPr/>
              </p:nvGrpSpPr>
              <p:grpSpPr>
                <a:xfrm>
                  <a:off x="5850970" y="5201212"/>
                  <a:ext cx="538031" cy="460188"/>
                  <a:chOff x="7243487" y="5309703"/>
                  <a:chExt cx="538031" cy="460188"/>
                </a:xfrm>
              </p:grpSpPr>
              <p:sp>
                <p:nvSpPr>
                  <p:cNvPr id="149" name="Rectangle 148">
                    <a:extLst>
                      <a:ext uri="{FF2B5EF4-FFF2-40B4-BE49-F238E27FC236}">
                        <a16:creationId xmlns:a16="http://schemas.microsoft.com/office/drawing/2014/main" id="{EFDD8754-0406-0CBF-A87A-C6D678DC406B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303288" y="5309703"/>
                    <a:ext cx="418427" cy="460188"/>
                  </a:xfrm>
                  <a:prstGeom prst="rect">
                    <a:avLst/>
                  </a:prstGeom>
                  <a:noFill/>
                  <a:ln w="12700" cap="flat" cmpd="sng" algn="ctr">
                    <a:solidFill>
                      <a:srgbClr val="FFFFFF"/>
                    </a:solidFill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32472" eaLnBrk="1" fontAlgn="base" latinLnBrk="0" hangingPunct="1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400" b="1" i="0" u="none" strike="noStrike" kern="0" cap="none" spc="0" normalizeH="0" baseline="0" noProof="0">
                      <a:ln>
                        <a:noFill/>
                      </a:ln>
                      <a:gradFill>
                        <a:gsLst>
                          <a:gs pos="0">
                            <a:srgbClr val="FFFFFF"/>
                          </a:gs>
                          <a:gs pos="100000">
                            <a:srgbClr val="FFFFFF"/>
                          </a:gs>
                        </a:gsLst>
                        <a:lin ang="5400000" scaled="0"/>
                      </a:gradFill>
                      <a:effectLst/>
                      <a:uLnTx/>
                      <a:uFillTx/>
                      <a:latin typeface="Segoe UI Semibold"/>
                      <a:ea typeface="Segoe UI" pitchFamily="34" charset="0"/>
                      <a:cs typeface="Segoe UI" pitchFamily="34" charset="0"/>
                    </a:endParaRPr>
                  </a:p>
                </p:txBody>
              </p:sp>
              <p:sp>
                <p:nvSpPr>
                  <p:cNvPr id="150" name="TextBox 149">
                    <a:extLst>
                      <a:ext uri="{FF2B5EF4-FFF2-40B4-BE49-F238E27FC236}">
                        <a16:creationId xmlns:a16="http://schemas.microsoft.com/office/drawing/2014/main" id="{CB81401A-952C-9DE1-6ACE-8EB15E14AF66}"/>
                      </a:ext>
                    </a:extLst>
                  </p:cNvPr>
                  <p:cNvSpPr txBox="1"/>
                  <p:nvPr/>
                </p:nvSpPr>
                <p:spPr>
                  <a:xfrm>
                    <a:off x="7243487" y="5431306"/>
                    <a:ext cx="538031" cy="216982"/>
                  </a:xfrm>
                  <a:prstGeom prst="rect">
                    <a:avLst/>
                  </a:prstGeom>
                  <a:noFill/>
                </p:spPr>
                <p:txBody>
                  <a:bodyPr wrap="square" anchor="ctr">
                    <a:spAutoFit/>
                  </a:bodyPr>
                  <a:lstStyle/>
                  <a:p>
                    <a:pPr marL="0" marR="0" lvl="0" indent="0" algn="ctr" defTabSz="932472" eaLnBrk="1" fontAlgn="base" latinLnBrk="0" hangingPunct="1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900" b="1" i="0" u="none" strike="noStrike" kern="0" cap="none" spc="0" normalizeH="0" baseline="0" noProof="0">
                        <a:ln>
                          <a:noFill/>
                        </a:ln>
                        <a:gradFill>
                          <a:gsLst>
                            <a:gs pos="0">
                              <a:srgbClr val="FFFFFF"/>
                            </a:gs>
                            <a:gs pos="100000">
                              <a:srgbClr val="FFFFFF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Segoe UI Semibold"/>
                        <a:ea typeface="Segoe UI" pitchFamily="34" charset="0"/>
                        <a:cs typeface="Segoe UI" pitchFamily="34" charset="0"/>
                      </a:rPr>
                      <a:t>NVMe</a:t>
                    </a:r>
                  </a:p>
                </p:txBody>
              </p:sp>
            </p:grpSp>
            <p:grpSp>
              <p:nvGrpSpPr>
                <p:cNvPr id="146" name="Group 145">
                  <a:extLst>
                    <a:ext uri="{FF2B5EF4-FFF2-40B4-BE49-F238E27FC236}">
                      <a16:creationId xmlns:a16="http://schemas.microsoft.com/office/drawing/2014/main" id="{FF5E20D6-9297-DA95-4EA9-1896A242FD16}"/>
                    </a:ext>
                  </a:extLst>
                </p:cNvPr>
                <p:cNvGrpSpPr/>
                <p:nvPr/>
              </p:nvGrpSpPr>
              <p:grpSpPr>
                <a:xfrm>
                  <a:off x="5372742" y="5201212"/>
                  <a:ext cx="538031" cy="460188"/>
                  <a:chOff x="7243487" y="5309703"/>
                  <a:chExt cx="538031" cy="460188"/>
                </a:xfrm>
              </p:grpSpPr>
              <p:sp>
                <p:nvSpPr>
                  <p:cNvPr id="147" name="Rectangle 146">
                    <a:extLst>
                      <a:ext uri="{FF2B5EF4-FFF2-40B4-BE49-F238E27FC236}">
                        <a16:creationId xmlns:a16="http://schemas.microsoft.com/office/drawing/2014/main" id="{CD3FB743-8384-313F-C157-CBA91720F20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303288" y="5309703"/>
                    <a:ext cx="418427" cy="460188"/>
                  </a:xfrm>
                  <a:prstGeom prst="rect">
                    <a:avLst/>
                  </a:prstGeom>
                  <a:noFill/>
                  <a:ln w="12700" cap="flat" cmpd="sng" algn="ctr">
                    <a:solidFill>
                      <a:srgbClr val="FFFFFF"/>
                    </a:solidFill>
                    <a:prstDash val="solid"/>
                    <a:headEnd type="none" w="med" len="med"/>
                    <a:tailEnd type="none" w="med" len="med"/>
                  </a:ln>
                  <a:effectLst/>
                </p:spPr>
                <p:txBody>
      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marL="0" marR="0" lvl="0" indent="0" algn="ctr" defTabSz="932472" eaLnBrk="1" fontAlgn="base" latinLnBrk="0" hangingPunct="1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400" b="1" i="0" u="none" strike="noStrike" kern="0" cap="none" spc="0" normalizeH="0" baseline="0" noProof="0">
                      <a:ln>
                        <a:noFill/>
                      </a:ln>
                      <a:gradFill>
                        <a:gsLst>
                          <a:gs pos="0">
                            <a:srgbClr val="FFFFFF"/>
                          </a:gs>
                          <a:gs pos="100000">
                            <a:srgbClr val="FFFFFF"/>
                          </a:gs>
                        </a:gsLst>
                        <a:lin ang="5400000" scaled="0"/>
                      </a:gradFill>
                      <a:effectLst/>
                      <a:uLnTx/>
                      <a:uFillTx/>
                      <a:latin typeface="Segoe UI Semibold"/>
                      <a:ea typeface="Segoe UI" pitchFamily="34" charset="0"/>
                      <a:cs typeface="Segoe UI" pitchFamily="34" charset="0"/>
                    </a:endParaRPr>
                  </a:p>
                </p:txBody>
              </p:sp>
              <p:sp>
                <p:nvSpPr>
                  <p:cNvPr id="148" name="TextBox 147">
                    <a:extLst>
                      <a:ext uri="{FF2B5EF4-FFF2-40B4-BE49-F238E27FC236}">
                        <a16:creationId xmlns:a16="http://schemas.microsoft.com/office/drawing/2014/main" id="{8120EF2C-B9D5-C161-32C6-9DF2D818245B}"/>
                      </a:ext>
                    </a:extLst>
                  </p:cNvPr>
                  <p:cNvSpPr txBox="1"/>
                  <p:nvPr/>
                </p:nvSpPr>
                <p:spPr>
                  <a:xfrm>
                    <a:off x="7243487" y="5431306"/>
                    <a:ext cx="538031" cy="216982"/>
                  </a:xfrm>
                  <a:prstGeom prst="rect">
                    <a:avLst/>
                  </a:prstGeom>
                  <a:noFill/>
                </p:spPr>
                <p:txBody>
                  <a:bodyPr wrap="square" anchor="ctr">
                    <a:spAutoFit/>
                  </a:bodyPr>
                  <a:lstStyle/>
                  <a:p>
                    <a:pPr marL="0" marR="0" lvl="0" indent="0" algn="ctr" defTabSz="932472" eaLnBrk="1" fontAlgn="base" latinLnBrk="0" hangingPunct="1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900" b="1" i="0" u="none" strike="noStrike" kern="0" cap="none" spc="0" normalizeH="0" baseline="0" noProof="0">
                        <a:ln>
                          <a:noFill/>
                        </a:ln>
                        <a:gradFill>
                          <a:gsLst>
                            <a:gs pos="0">
                              <a:srgbClr val="FFFFFF"/>
                            </a:gs>
                            <a:gs pos="100000">
                              <a:srgbClr val="FFFFFF"/>
                            </a:gs>
                          </a:gsLst>
                          <a:lin ang="5400000" scaled="0"/>
                        </a:gradFill>
                        <a:effectLst/>
                        <a:uLnTx/>
                        <a:uFillTx/>
                        <a:latin typeface="Segoe UI Semibold"/>
                        <a:ea typeface="Segoe UI" pitchFamily="34" charset="0"/>
                        <a:cs typeface="Segoe UI" pitchFamily="34" charset="0"/>
                      </a:rPr>
                      <a:t>NVMe</a:t>
                    </a:r>
                  </a:p>
                </p:txBody>
              </p:sp>
            </p:grpSp>
          </p:grpSp>
        </p:grpSp>
      </p:grpSp>
      <p:cxnSp>
        <p:nvCxnSpPr>
          <p:cNvPr id="151" name="Connector: Elbow 150">
            <a:extLst>
              <a:ext uri="{FF2B5EF4-FFF2-40B4-BE49-F238E27FC236}">
                <a16:creationId xmlns:a16="http://schemas.microsoft.com/office/drawing/2014/main" id="{EBA93958-B33D-4844-D1E9-E6485D58A3A1}"/>
              </a:ext>
            </a:extLst>
          </p:cNvPr>
          <p:cNvCxnSpPr>
            <a:cxnSpLocks/>
          </p:cNvCxnSpPr>
          <p:nvPr/>
        </p:nvCxnSpPr>
        <p:spPr>
          <a:xfrm rot="16200000" flipH="1">
            <a:off x="6234283" y="1332000"/>
            <a:ext cx="12700" cy="7165166"/>
          </a:xfrm>
          <a:prstGeom prst="bentConnector3">
            <a:avLst>
              <a:gd name="adj1" fmla="val 1800000"/>
            </a:avLst>
          </a:prstGeom>
          <a:noFill/>
          <a:ln w="12700" cap="flat" cmpd="sng" algn="ctr">
            <a:solidFill>
              <a:srgbClr val="F4540C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152" name="Connector: Elbow 151">
            <a:extLst>
              <a:ext uri="{FF2B5EF4-FFF2-40B4-BE49-F238E27FC236}">
                <a16:creationId xmlns:a16="http://schemas.microsoft.com/office/drawing/2014/main" id="{2004EC77-3FCF-E6E8-7FA3-3DFF99443C3B}"/>
              </a:ext>
            </a:extLst>
          </p:cNvPr>
          <p:cNvCxnSpPr>
            <a:cxnSpLocks/>
          </p:cNvCxnSpPr>
          <p:nvPr/>
        </p:nvCxnSpPr>
        <p:spPr>
          <a:xfrm rot="16200000" flipH="1">
            <a:off x="4442991" y="3123291"/>
            <a:ext cx="12700" cy="3582583"/>
          </a:xfrm>
          <a:prstGeom prst="bentConnector3">
            <a:avLst>
              <a:gd name="adj1" fmla="val 1800000"/>
            </a:avLst>
          </a:prstGeom>
          <a:noFill/>
          <a:ln w="12700" cap="flat" cmpd="sng" algn="ctr">
            <a:solidFill>
              <a:srgbClr val="F4540C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F979270C-869C-8079-5D42-435970245CB3}"/>
              </a:ext>
            </a:extLst>
          </p:cNvPr>
          <p:cNvCxnSpPr/>
          <p:nvPr/>
        </p:nvCxnSpPr>
        <p:spPr>
          <a:xfrm>
            <a:off x="2774556" y="5199400"/>
            <a:ext cx="7219327" cy="0"/>
          </a:xfrm>
          <a:prstGeom prst="line">
            <a:avLst/>
          </a:prstGeom>
          <a:noFill/>
          <a:ln w="9525" cap="flat" cmpd="sng" algn="ctr">
            <a:solidFill>
              <a:srgbClr val="F4540C"/>
            </a:solidFill>
            <a:prstDash val="sysDash"/>
            <a:headEnd type="none"/>
            <a:tailEnd type="none"/>
          </a:ln>
          <a:effectLst/>
        </p:spPr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A35A2E9B-8546-0FD4-94F1-0B7D06DCAFC8}"/>
              </a:ext>
            </a:extLst>
          </p:cNvPr>
          <p:cNvCxnSpPr>
            <a:cxnSpLocks/>
          </p:cNvCxnSpPr>
          <p:nvPr/>
        </p:nvCxnSpPr>
        <p:spPr>
          <a:xfrm flipV="1">
            <a:off x="2774556" y="4908232"/>
            <a:ext cx="0" cy="291168"/>
          </a:xfrm>
          <a:prstGeom prst="line">
            <a:avLst/>
          </a:prstGeom>
          <a:noFill/>
          <a:ln w="12700" cap="flat" cmpd="sng" algn="ctr">
            <a:solidFill>
              <a:srgbClr val="F4540C"/>
            </a:solidFill>
            <a:prstDash val="sysDash"/>
            <a:headEnd type="none"/>
            <a:tailEnd type="none"/>
          </a:ln>
          <a:effectLst/>
        </p:spPr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8E679D2D-1ECB-79EE-2C86-9F96C34C5480}"/>
              </a:ext>
            </a:extLst>
          </p:cNvPr>
          <p:cNvCxnSpPr/>
          <p:nvPr/>
        </p:nvCxnSpPr>
        <p:spPr>
          <a:xfrm flipV="1">
            <a:off x="6380592" y="4907597"/>
            <a:ext cx="0" cy="292608"/>
          </a:xfrm>
          <a:prstGeom prst="line">
            <a:avLst/>
          </a:prstGeom>
          <a:noFill/>
          <a:ln w="12700" cap="flat" cmpd="sng" algn="ctr">
            <a:solidFill>
              <a:srgbClr val="F4540C"/>
            </a:solidFill>
            <a:prstDash val="sysDash"/>
            <a:headEnd type="none"/>
            <a:tailEnd type="none"/>
          </a:ln>
          <a:effectLst/>
        </p:spPr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CD6171CF-362A-3C5A-3F3C-4E75164CF909}"/>
              </a:ext>
            </a:extLst>
          </p:cNvPr>
          <p:cNvCxnSpPr/>
          <p:nvPr/>
        </p:nvCxnSpPr>
        <p:spPr>
          <a:xfrm flipV="1">
            <a:off x="9993883" y="4911407"/>
            <a:ext cx="0" cy="292608"/>
          </a:xfrm>
          <a:prstGeom prst="line">
            <a:avLst/>
          </a:prstGeom>
          <a:noFill/>
          <a:ln w="12700" cap="flat" cmpd="sng" algn="ctr">
            <a:solidFill>
              <a:srgbClr val="F4540C"/>
            </a:solidFill>
            <a:prstDash val="sysDash"/>
            <a:headEnd type="none"/>
            <a:tailEnd type="none"/>
          </a:ln>
          <a:effectLst/>
        </p:spPr>
      </p:cxnSp>
      <p:sp>
        <p:nvSpPr>
          <p:cNvPr id="157" name="TextBox 156">
            <a:extLst>
              <a:ext uri="{FF2B5EF4-FFF2-40B4-BE49-F238E27FC236}">
                <a16:creationId xmlns:a16="http://schemas.microsoft.com/office/drawing/2014/main" id="{B3BEAC5F-B8BF-1082-DC1A-B63FE5C6F887}"/>
              </a:ext>
            </a:extLst>
          </p:cNvPr>
          <p:cNvSpPr txBox="1"/>
          <p:nvPr/>
        </p:nvSpPr>
        <p:spPr>
          <a:xfrm>
            <a:off x="760297" y="4898708"/>
            <a:ext cx="196975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R="0" lvl="0" indent="0"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00" b="0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 Semibold (Headings)"/>
                <a:cs typeface="Segoe UI" panose="020B0502040204020203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F4540C"/>
                </a:solidFill>
                <a:effectLst/>
                <a:uLnTx/>
                <a:uFillTx/>
                <a:latin typeface="Segoe UI Semibold (Headings)"/>
                <a:cs typeface="Segoe UI" panose="020B0502040204020203" pitchFamily="34" charset="0"/>
              </a:rPr>
              <a:t>Software-defined storage with mirrored resiliency provide by Software Bus Layer (SBL)</a:t>
            </a:r>
          </a:p>
        </p:txBody>
      </p: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0D37BDE6-3D19-EBF9-DC81-9FBD8774CE42}"/>
              </a:ext>
            </a:extLst>
          </p:cNvPr>
          <p:cNvGrpSpPr/>
          <p:nvPr/>
        </p:nvGrpSpPr>
        <p:grpSpPr>
          <a:xfrm>
            <a:off x="1578729" y="2467653"/>
            <a:ext cx="1973225" cy="1334224"/>
            <a:chOff x="7142424" y="1447801"/>
            <a:chExt cx="1973225" cy="1334224"/>
          </a:xfrm>
        </p:grpSpPr>
        <p:sp>
          <p:nvSpPr>
            <p:cNvPr id="159" name="Rectangle: Rounded Corners 158">
              <a:extLst>
                <a:ext uri="{FF2B5EF4-FFF2-40B4-BE49-F238E27FC236}">
                  <a16:creationId xmlns:a16="http://schemas.microsoft.com/office/drawing/2014/main" id="{47CDDCCD-DC14-1F29-63E1-070AF976215B}"/>
                </a:ext>
              </a:extLst>
            </p:cNvPr>
            <p:cNvSpPr/>
            <p:nvPr/>
          </p:nvSpPr>
          <p:spPr bwMode="auto">
            <a:xfrm>
              <a:off x="7142424" y="1447801"/>
              <a:ext cx="1973225" cy="1334224"/>
            </a:xfrm>
            <a:prstGeom prst="roundRect">
              <a:avLst>
                <a:gd name="adj" fmla="val 4645"/>
              </a:avLst>
            </a:prstGeom>
            <a:gradFill flip="none" rotWithShape="1">
              <a:gsLst>
                <a:gs pos="100000">
                  <a:srgbClr val="0078D4">
                    <a:alpha val="50000"/>
                  </a:srgbClr>
                </a:gs>
                <a:gs pos="0">
                  <a:srgbClr val="0078D4">
                    <a:alpha val="0"/>
                  </a:srgbClr>
                </a:gs>
              </a:gsLst>
              <a:lin ang="5400000" scaled="1"/>
              <a:tileRect/>
            </a:gra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4572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Storage Spaces Virtual Disk</a:t>
              </a:r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14D2128A-0EF3-B440-1173-E7B72C115507}"/>
                </a:ext>
              </a:extLst>
            </p:cNvPr>
            <p:cNvGrpSpPr/>
            <p:nvPr/>
          </p:nvGrpSpPr>
          <p:grpSpPr>
            <a:xfrm>
              <a:off x="7190813" y="1514208"/>
              <a:ext cx="1864360" cy="996349"/>
              <a:chOff x="6822440" y="2096012"/>
              <a:chExt cx="1864360" cy="996349"/>
            </a:xfrm>
          </p:grpSpPr>
          <p:sp>
            <p:nvSpPr>
              <p:cNvPr id="161" name="Rectangle: Rounded Corners 160">
                <a:extLst>
                  <a:ext uri="{FF2B5EF4-FFF2-40B4-BE49-F238E27FC236}">
                    <a16:creationId xmlns:a16="http://schemas.microsoft.com/office/drawing/2014/main" id="{99FB90DB-3578-934E-4AE3-2C3C5B499D50}"/>
                  </a:ext>
                </a:extLst>
              </p:cNvPr>
              <p:cNvSpPr/>
              <p:nvPr/>
            </p:nvSpPr>
            <p:spPr bwMode="auto">
              <a:xfrm>
                <a:off x="6822440" y="2096012"/>
                <a:ext cx="1864360" cy="996349"/>
              </a:xfrm>
              <a:prstGeom prst="roundRect">
                <a:avLst>
                  <a:gd name="adj" fmla="val 4645"/>
                </a:avLst>
              </a:prstGeom>
              <a:solidFill>
                <a:srgbClr val="002060"/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82880" tIns="146304" rIns="18288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UserStorage_1 </a:t>
                </a:r>
                <a:r>
                  <a:rPr kumimoji="0" lang="en-US" sz="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(CSV)</a:t>
                </a:r>
              </a:p>
            </p:txBody>
          </p:sp>
          <p:sp>
            <p:nvSpPr>
              <p:cNvPr id="162" name="Rectangle: Rounded Corners 161">
                <a:extLst>
                  <a:ext uri="{FF2B5EF4-FFF2-40B4-BE49-F238E27FC236}">
                    <a16:creationId xmlns:a16="http://schemas.microsoft.com/office/drawing/2014/main" id="{24439FD6-430A-97D3-BDAE-6F407230B0CE}"/>
                  </a:ext>
                </a:extLst>
              </p:cNvPr>
              <p:cNvSpPr/>
              <p:nvPr/>
            </p:nvSpPr>
            <p:spPr bwMode="auto">
              <a:xfrm>
                <a:off x="6888480" y="2162975"/>
                <a:ext cx="1732280" cy="675024"/>
              </a:xfrm>
              <a:prstGeom prst="roundRect">
                <a:avLst>
                  <a:gd name="adj" fmla="val 4645"/>
                </a:avLst>
              </a:prstGeom>
              <a:solidFill>
                <a:srgbClr val="243A5E">
                  <a:lumMod val="75000"/>
                </a:srgbClr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82880" tIns="91440" rIns="18288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Resilient File System (ReFS)</a:t>
                </a:r>
              </a:p>
            </p:txBody>
          </p:sp>
          <p:sp>
            <p:nvSpPr>
              <p:cNvPr id="163" name="Rectangle: Rounded Corners 162">
                <a:extLst>
                  <a:ext uri="{FF2B5EF4-FFF2-40B4-BE49-F238E27FC236}">
                    <a16:creationId xmlns:a16="http://schemas.microsoft.com/office/drawing/2014/main" id="{171CAF94-3FE6-7981-3746-9C7BCDC746E5}"/>
                  </a:ext>
                </a:extLst>
              </p:cNvPr>
              <p:cNvSpPr/>
              <p:nvPr/>
            </p:nvSpPr>
            <p:spPr bwMode="auto">
              <a:xfrm>
                <a:off x="7101840" y="2238846"/>
                <a:ext cx="1305560" cy="320806"/>
              </a:xfrm>
              <a:prstGeom prst="roundRect">
                <a:avLst>
                  <a:gd name="adj" fmla="val 4645"/>
                </a:avLst>
              </a:prstGeom>
              <a:solidFill>
                <a:srgbClr val="F2F2F2">
                  <a:lumMod val="10000"/>
                </a:srgbClr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     VHD / VHDX</a:t>
                </a:r>
              </a:p>
            </p:txBody>
          </p:sp>
          <p:pic>
            <p:nvPicPr>
              <p:cNvPr id="164" name="Graphic 163">
                <a:extLst>
                  <a:ext uri="{FF2B5EF4-FFF2-40B4-BE49-F238E27FC236}">
                    <a16:creationId xmlns:a16="http://schemas.microsoft.com/office/drawing/2014/main" id="{6273FD6C-61FD-922F-1A32-BCA958F390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7130848" y="2260432"/>
                <a:ext cx="274320" cy="274320"/>
              </a:xfrm>
              <a:prstGeom prst="rect">
                <a:avLst/>
              </a:prstGeom>
            </p:spPr>
          </p:pic>
        </p:grp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941438E4-EC1D-B2ED-0888-6CAFF7858181}"/>
              </a:ext>
            </a:extLst>
          </p:cNvPr>
          <p:cNvGrpSpPr/>
          <p:nvPr/>
        </p:nvGrpSpPr>
        <p:grpSpPr>
          <a:xfrm>
            <a:off x="5247668" y="2472775"/>
            <a:ext cx="1973225" cy="1334224"/>
            <a:chOff x="7142424" y="1447801"/>
            <a:chExt cx="1973225" cy="1334224"/>
          </a:xfrm>
        </p:grpSpPr>
        <p:sp>
          <p:nvSpPr>
            <p:cNvPr id="166" name="Rectangle: Rounded Corners 165">
              <a:extLst>
                <a:ext uri="{FF2B5EF4-FFF2-40B4-BE49-F238E27FC236}">
                  <a16:creationId xmlns:a16="http://schemas.microsoft.com/office/drawing/2014/main" id="{79A56848-915C-953E-042B-85807655B9DD}"/>
                </a:ext>
              </a:extLst>
            </p:cNvPr>
            <p:cNvSpPr/>
            <p:nvPr/>
          </p:nvSpPr>
          <p:spPr bwMode="auto">
            <a:xfrm>
              <a:off x="7142424" y="1447801"/>
              <a:ext cx="1973225" cy="1334224"/>
            </a:xfrm>
            <a:prstGeom prst="roundRect">
              <a:avLst>
                <a:gd name="adj" fmla="val 4645"/>
              </a:avLst>
            </a:prstGeom>
            <a:gradFill flip="none" rotWithShape="1">
              <a:gsLst>
                <a:gs pos="100000">
                  <a:srgbClr val="0078D4">
                    <a:alpha val="50000"/>
                  </a:srgbClr>
                </a:gs>
                <a:gs pos="0">
                  <a:srgbClr val="0078D4">
                    <a:alpha val="0"/>
                  </a:srgbClr>
                </a:gs>
              </a:gsLst>
              <a:lin ang="5400000" scaled="1"/>
              <a:tileRect/>
            </a:gra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4572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Storage Spaces Virtual Disk</a:t>
              </a:r>
            </a:p>
          </p:txBody>
        </p: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2892BD3B-B0B5-0531-1803-ED7D4C755E1E}"/>
                </a:ext>
              </a:extLst>
            </p:cNvPr>
            <p:cNvGrpSpPr/>
            <p:nvPr/>
          </p:nvGrpSpPr>
          <p:grpSpPr>
            <a:xfrm>
              <a:off x="7190813" y="1514208"/>
              <a:ext cx="1864360" cy="996349"/>
              <a:chOff x="6822440" y="2096012"/>
              <a:chExt cx="1864360" cy="996349"/>
            </a:xfrm>
          </p:grpSpPr>
          <p:sp>
            <p:nvSpPr>
              <p:cNvPr id="168" name="Rectangle: Rounded Corners 167">
                <a:extLst>
                  <a:ext uri="{FF2B5EF4-FFF2-40B4-BE49-F238E27FC236}">
                    <a16:creationId xmlns:a16="http://schemas.microsoft.com/office/drawing/2014/main" id="{4F2E5EF3-174F-9E8B-C512-9D025E6271B6}"/>
                  </a:ext>
                </a:extLst>
              </p:cNvPr>
              <p:cNvSpPr/>
              <p:nvPr/>
            </p:nvSpPr>
            <p:spPr bwMode="auto">
              <a:xfrm>
                <a:off x="6822440" y="2096012"/>
                <a:ext cx="1864360" cy="996349"/>
              </a:xfrm>
              <a:prstGeom prst="roundRect">
                <a:avLst>
                  <a:gd name="adj" fmla="val 4645"/>
                </a:avLst>
              </a:prstGeom>
              <a:solidFill>
                <a:srgbClr val="002060"/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82880" tIns="146304" rIns="18288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UserStorage_2 </a:t>
                </a:r>
                <a:r>
                  <a:rPr kumimoji="0" lang="en-US" sz="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(CSV)</a:t>
                </a:r>
              </a:p>
            </p:txBody>
          </p:sp>
          <p:sp>
            <p:nvSpPr>
              <p:cNvPr id="169" name="Rectangle: Rounded Corners 168">
                <a:extLst>
                  <a:ext uri="{FF2B5EF4-FFF2-40B4-BE49-F238E27FC236}">
                    <a16:creationId xmlns:a16="http://schemas.microsoft.com/office/drawing/2014/main" id="{07A689B7-647E-3FF4-2E92-20EAF2EBE596}"/>
                  </a:ext>
                </a:extLst>
              </p:cNvPr>
              <p:cNvSpPr/>
              <p:nvPr/>
            </p:nvSpPr>
            <p:spPr bwMode="auto">
              <a:xfrm>
                <a:off x="6888480" y="2162975"/>
                <a:ext cx="1732280" cy="675024"/>
              </a:xfrm>
              <a:prstGeom prst="roundRect">
                <a:avLst>
                  <a:gd name="adj" fmla="val 4645"/>
                </a:avLst>
              </a:prstGeom>
              <a:solidFill>
                <a:srgbClr val="243A5E">
                  <a:lumMod val="75000"/>
                </a:srgbClr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82880" tIns="91440" rIns="18288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Resilient File System (ReFS)</a:t>
                </a:r>
              </a:p>
            </p:txBody>
          </p:sp>
          <p:sp>
            <p:nvSpPr>
              <p:cNvPr id="170" name="Rectangle: Rounded Corners 169">
                <a:extLst>
                  <a:ext uri="{FF2B5EF4-FFF2-40B4-BE49-F238E27FC236}">
                    <a16:creationId xmlns:a16="http://schemas.microsoft.com/office/drawing/2014/main" id="{A4DBC122-509E-EA46-7D20-E3A25A189130}"/>
                  </a:ext>
                </a:extLst>
              </p:cNvPr>
              <p:cNvSpPr/>
              <p:nvPr/>
            </p:nvSpPr>
            <p:spPr bwMode="auto">
              <a:xfrm>
                <a:off x="7101840" y="2238846"/>
                <a:ext cx="1305560" cy="320806"/>
              </a:xfrm>
              <a:prstGeom prst="roundRect">
                <a:avLst>
                  <a:gd name="adj" fmla="val 4645"/>
                </a:avLst>
              </a:prstGeom>
              <a:solidFill>
                <a:srgbClr val="F2F2F2">
                  <a:lumMod val="10000"/>
                </a:srgbClr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     VHD / VHDX</a:t>
                </a:r>
              </a:p>
            </p:txBody>
          </p:sp>
          <p:pic>
            <p:nvPicPr>
              <p:cNvPr id="171" name="Graphic 170">
                <a:extLst>
                  <a:ext uri="{FF2B5EF4-FFF2-40B4-BE49-F238E27FC236}">
                    <a16:creationId xmlns:a16="http://schemas.microsoft.com/office/drawing/2014/main" id="{8CB71136-5B86-DBFF-E61F-A477D51142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7130848" y="2260432"/>
                <a:ext cx="274320" cy="274320"/>
              </a:xfrm>
              <a:prstGeom prst="rect">
                <a:avLst/>
              </a:prstGeom>
            </p:spPr>
          </p:pic>
        </p:grp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3F597E53-EE8E-434B-3CF8-27651C9B99B1}"/>
              </a:ext>
            </a:extLst>
          </p:cNvPr>
          <p:cNvGrpSpPr/>
          <p:nvPr/>
        </p:nvGrpSpPr>
        <p:grpSpPr>
          <a:xfrm>
            <a:off x="8830882" y="2477897"/>
            <a:ext cx="1973225" cy="1334224"/>
            <a:chOff x="7056699" y="1447801"/>
            <a:chExt cx="1973225" cy="1334224"/>
          </a:xfrm>
        </p:grpSpPr>
        <p:sp>
          <p:nvSpPr>
            <p:cNvPr id="173" name="Rectangle: Rounded Corners 172">
              <a:extLst>
                <a:ext uri="{FF2B5EF4-FFF2-40B4-BE49-F238E27FC236}">
                  <a16:creationId xmlns:a16="http://schemas.microsoft.com/office/drawing/2014/main" id="{F951F770-0981-B611-7171-B1866AEBC996}"/>
                </a:ext>
              </a:extLst>
            </p:cNvPr>
            <p:cNvSpPr/>
            <p:nvPr/>
          </p:nvSpPr>
          <p:spPr bwMode="auto">
            <a:xfrm>
              <a:off x="7056699" y="1447801"/>
              <a:ext cx="1973225" cy="1334224"/>
            </a:xfrm>
            <a:prstGeom prst="roundRect">
              <a:avLst>
                <a:gd name="adj" fmla="val 4645"/>
              </a:avLst>
            </a:prstGeom>
            <a:gradFill flip="none" rotWithShape="1">
              <a:gsLst>
                <a:gs pos="100000">
                  <a:srgbClr val="0078D4">
                    <a:alpha val="50000"/>
                  </a:srgbClr>
                </a:gs>
                <a:gs pos="0">
                  <a:srgbClr val="0078D4">
                    <a:alpha val="0"/>
                  </a:srgbClr>
                </a:gs>
              </a:gsLst>
              <a:lin ang="5400000" scaled="1"/>
              <a:tileRect/>
            </a:gra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4572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Storage Spaces Virtual Disk</a:t>
              </a:r>
            </a:p>
          </p:txBody>
        </p: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1012E704-C0D5-D649-ED84-4A4067B806F4}"/>
                </a:ext>
              </a:extLst>
            </p:cNvPr>
            <p:cNvGrpSpPr/>
            <p:nvPr/>
          </p:nvGrpSpPr>
          <p:grpSpPr>
            <a:xfrm>
              <a:off x="7105088" y="1514208"/>
              <a:ext cx="1864360" cy="996349"/>
              <a:chOff x="6736715" y="2096012"/>
              <a:chExt cx="1864360" cy="996349"/>
            </a:xfrm>
          </p:grpSpPr>
          <p:sp>
            <p:nvSpPr>
              <p:cNvPr id="175" name="Rectangle: Rounded Corners 174">
                <a:extLst>
                  <a:ext uri="{FF2B5EF4-FFF2-40B4-BE49-F238E27FC236}">
                    <a16:creationId xmlns:a16="http://schemas.microsoft.com/office/drawing/2014/main" id="{68AE254D-B07B-7987-10D1-E53884C12E79}"/>
                  </a:ext>
                </a:extLst>
              </p:cNvPr>
              <p:cNvSpPr/>
              <p:nvPr/>
            </p:nvSpPr>
            <p:spPr bwMode="auto">
              <a:xfrm>
                <a:off x="6736715" y="2096012"/>
                <a:ext cx="1864360" cy="996349"/>
              </a:xfrm>
              <a:prstGeom prst="roundRect">
                <a:avLst>
                  <a:gd name="adj" fmla="val 4645"/>
                </a:avLst>
              </a:prstGeom>
              <a:solidFill>
                <a:srgbClr val="002060"/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82880" tIns="146304" rIns="18288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UserStorage_3 </a:t>
                </a:r>
                <a:r>
                  <a:rPr kumimoji="0" lang="en-US" sz="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(CSV)</a:t>
                </a:r>
              </a:p>
            </p:txBody>
          </p:sp>
          <p:sp>
            <p:nvSpPr>
              <p:cNvPr id="176" name="Rectangle: Rounded Corners 175">
                <a:extLst>
                  <a:ext uri="{FF2B5EF4-FFF2-40B4-BE49-F238E27FC236}">
                    <a16:creationId xmlns:a16="http://schemas.microsoft.com/office/drawing/2014/main" id="{0026689F-244B-C53C-F4E6-E7185FC3E1E7}"/>
                  </a:ext>
                </a:extLst>
              </p:cNvPr>
              <p:cNvSpPr/>
              <p:nvPr/>
            </p:nvSpPr>
            <p:spPr bwMode="auto">
              <a:xfrm>
                <a:off x="6802755" y="2162975"/>
                <a:ext cx="1732280" cy="675024"/>
              </a:xfrm>
              <a:prstGeom prst="roundRect">
                <a:avLst>
                  <a:gd name="adj" fmla="val 4645"/>
                </a:avLst>
              </a:prstGeom>
              <a:solidFill>
                <a:srgbClr val="243A5E">
                  <a:lumMod val="75000"/>
                </a:srgbClr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82880" tIns="91440" rIns="182880" bIns="4572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Resilient File System (ReFS)</a:t>
                </a:r>
              </a:p>
            </p:txBody>
          </p:sp>
          <p:sp>
            <p:nvSpPr>
              <p:cNvPr id="177" name="Rectangle: Rounded Corners 176">
                <a:extLst>
                  <a:ext uri="{FF2B5EF4-FFF2-40B4-BE49-F238E27FC236}">
                    <a16:creationId xmlns:a16="http://schemas.microsoft.com/office/drawing/2014/main" id="{9C3E3FF8-87B8-2C5B-3DF5-44847F1990F3}"/>
                  </a:ext>
                </a:extLst>
              </p:cNvPr>
              <p:cNvSpPr/>
              <p:nvPr/>
            </p:nvSpPr>
            <p:spPr bwMode="auto">
              <a:xfrm>
                <a:off x="7016115" y="2238846"/>
                <a:ext cx="1305560" cy="320806"/>
              </a:xfrm>
              <a:prstGeom prst="roundRect">
                <a:avLst>
                  <a:gd name="adj" fmla="val 4645"/>
                </a:avLst>
              </a:prstGeom>
              <a:solidFill>
                <a:srgbClr val="F2F2F2">
                  <a:lumMod val="10000"/>
                </a:srgbClr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      VHD / VHDX</a:t>
                </a:r>
              </a:p>
            </p:txBody>
          </p:sp>
          <p:pic>
            <p:nvPicPr>
              <p:cNvPr id="178" name="Graphic 177">
                <a:extLst>
                  <a:ext uri="{FF2B5EF4-FFF2-40B4-BE49-F238E27FC236}">
                    <a16:creationId xmlns:a16="http://schemas.microsoft.com/office/drawing/2014/main" id="{1EADF7A6-5448-DBC2-CD23-3C4B748C3A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7045123" y="2260432"/>
                <a:ext cx="274320" cy="274320"/>
              </a:xfrm>
              <a:prstGeom prst="rect">
                <a:avLst/>
              </a:prstGeom>
            </p:spPr>
          </p:pic>
        </p:grpSp>
      </p:grpSp>
      <p:cxnSp>
        <p:nvCxnSpPr>
          <p:cNvPr id="179" name="Connector: Elbow 178">
            <a:extLst>
              <a:ext uri="{FF2B5EF4-FFF2-40B4-BE49-F238E27FC236}">
                <a16:creationId xmlns:a16="http://schemas.microsoft.com/office/drawing/2014/main" id="{DB3B9D7B-F389-0795-4D14-EC14C881A276}"/>
              </a:ext>
            </a:extLst>
          </p:cNvPr>
          <p:cNvCxnSpPr>
            <a:cxnSpLocks/>
            <a:stCxn id="142" idx="0"/>
            <a:endCxn id="159" idx="3"/>
          </p:cNvCxnSpPr>
          <p:nvPr/>
        </p:nvCxnSpPr>
        <p:spPr>
          <a:xfrm rot="16200000" flipV="1">
            <a:off x="2524080" y="4162640"/>
            <a:ext cx="2304901" cy="249151"/>
          </a:xfrm>
          <a:prstGeom prst="bentConnector2">
            <a:avLst/>
          </a:prstGeom>
          <a:noFill/>
          <a:ln w="12700" cap="flat" cmpd="sng" algn="ctr">
            <a:solidFill>
              <a:srgbClr val="A1F30D"/>
            </a:solidFill>
            <a:prstDash val="solid"/>
            <a:headEnd type="triangle" w="med" len="med"/>
            <a:tailEnd type="none" w="med" len="med"/>
          </a:ln>
          <a:effectLst/>
        </p:spPr>
      </p:cxnSp>
      <p:cxnSp>
        <p:nvCxnSpPr>
          <p:cNvPr id="180" name="Connector: Elbow 179">
            <a:extLst>
              <a:ext uri="{FF2B5EF4-FFF2-40B4-BE49-F238E27FC236}">
                <a16:creationId xmlns:a16="http://schemas.microsoft.com/office/drawing/2014/main" id="{E1B1D970-D4ED-D666-6D3D-99E8DB837853}"/>
              </a:ext>
            </a:extLst>
          </p:cNvPr>
          <p:cNvCxnSpPr>
            <a:cxnSpLocks/>
          </p:cNvCxnSpPr>
          <p:nvPr/>
        </p:nvCxnSpPr>
        <p:spPr>
          <a:xfrm rot="16200000" flipV="1">
            <a:off x="7182352" y="5243009"/>
            <a:ext cx="393311" cy="3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A1F30D"/>
            </a:solidFill>
            <a:prstDash val="solid"/>
            <a:headEnd type="triangle" w="med" len="med"/>
            <a:tailEnd type="none" w="med" len="med"/>
          </a:ln>
          <a:effectLst/>
        </p:spPr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FD0AC769-75FC-169E-9A4B-0603F8F7EA8B}"/>
              </a:ext>
            </a:extLst>
          </p:cNvPr>
          <p:cNvCxnSpPr>
            <a:cxnSpLocks/>
          </p:cNvCxnSpPr>
          <p:nvPr/>
        </p:nvCxnSpPr>
        <p:spPr>
          <a:xfrm>
            <a:off x="3799894" y="5042760"/>
            <a:ext cx="7199395" cy="0"/>
          </a:xfrm>
          <a:prstGeom prst="line">
            <a:avLst/>
          </a:prstGeom>
          <a:noFill/>
          <a:ln w="12700" cap="flat" cmpd="sng" algn="ctr">
            <a:solidFill>
              <a:srgbClr val="A1F30D"/>
            </a:solidFill>
            <a:prstDash val="solid"/>
            <a:headEnd type="none"/>
            <a:tailEnd type="none"/>
          </a:ln>
          <a:effectLst/>
        </p:spPr>
      </p:cxnSp>
      <p:sp>
        <p:nvSpPr>
          <p:cNvPr id="182" name="TextBox 181">
            <a:extLst>
              <a:ext uri="{FF2B5EF4-FFF2-40B4-BE49-F238E27FC236}">
                <a16:creationId xmlns:a16="http://schemas.microsoft.com/office/drawing/2014/main" id="{E2634B7A-E425-5DE3-C6CF-94B4D45BEAEE}"/>
              </a:ext>
            </a:extLst>
          </p:cNvPr>
          <p:cNvSpPr txBox="1"/>
          <p:nvPr/>
        </p:nvSpPr>
        <p:spPr>
          <a:xfrm>
            <a:off x="3799894" y="3264093"/>
            <a:ext cx="145479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R="0" lvl="0" indent="0"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00" b="0" i="0" u="none" strike="noStrike" cap="none" spc="0" normalizeH="0" baseline="0">
                <a:ln>
                  <a:noFill/>
                </a:ln>
                <a:solidFill>
                  <a:srgbClr val="A1F30D"/>
                </a:solidFill>
                <a:effectLst/>
                <a:uLnTx/>
                <a:uFillTx/>
                <a:latin typeface="Segoe UI Semibold (Headings)"/>
                <a:cs typeface="Segoe UI" panose="020B0502040204020203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A1F30D"/>
                </a:solidFill>
                <a:effectLst/>
                <a:uLnTx/>
                <a:uFillTx/>
                <a:latin typeface="Segoe UI Semibold (Headings)"/>
                <a:cs typeface="Segoe UI" panose="020B0502040204020203" pitchFamily="34" charset="0"/>
              </a:rPr>
              <a:t>S2D writes multiple copies to persistent cache, using the physical flash drives in the instance machines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B9204B37-2078-EF2D-2A72-D543EB340674}"/>
              </a:ext>
            </a:extLst>
          </p:cNvPr>
          <p:cNvSpPr txBox="1"/>
          <p:nvPr/>
        </p:nvSpPr>
        <p:spPr>
          <a:xfrm>
            <a:off x="3765777" y="2345070"/>
            <a:ext cx="142352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R="0" lvl="0" indent="0"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00" b="0" i="0" u="none" strike="noStrike" cap="none" spc="0" normalizeH="0" baseline="0">
                <a:ln>
                  <a:noFill/>
                </a:ln>
                <a:solidFill>
                  <a:srgbClr val="A1F30D"/>
                </a:solidFill>
                <a:effectLst/>
                <a:uLnTx/>
                <a:uFillTx/>
                <a:latin typeface="Segoe UI Semibold (Headings)"/>
                <a:cs typeface="Segoe UI" panose="020B0502040204020203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69EAFF"/>
                </a:solidFill>
                <a:effectLst/>
                <a:uLnTx/>
                <a:uFillTx/>
                <a:latin typeface="Segoe UI Semibold (Headings)"/>
                <a:cs typeface="Segoe UI" panose="020B0502040204020203" pitchFamily="34" charset="0"/>
              </a:rPr>
              <a:t>VMs can read/write to a VHD/X file on any cluster-shared volume (CSV)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65AE7C57-AAA1-BCBD-0AFE-55C677E93662}"/>
              </a:ext>
            </a:extLst>
          </p:cNvPr>
          <p:cNvSpPr txBox="1"/>
          <p:nvPr/>
        </p:nvSpPr>
        <p:spPr>
          <a:xfrm>
            <a:off x="1055740" y="1580839"/>
            <a:ext cx="203389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341">
              <a:defRPr/>
            </a:pPr>
            <a:r>
              <a:rPr lang="en-US" sz="1200">
                <a:solidFill>
                  <a:srgbClr val="FFFFFF"/>
                </a:solidFill>
                <a:latin typeface="Segoe UI Semibold (Headings)"/>
                <a:cs typeface="Segoe UI" pitchFamily="34" charset="0"/>
              </a:rPr>
              <a:t>Azure Local instance</a:t>
            </a:r>
          </a:p>
        </p:txBody>
      </p: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53ABF193-769C-25DA-667E-C94FA39B31F5}"/>
              </a:ext>
            </a:extLst>
          </p:cNvPr>
          <p:cNvGrpSpPr/>
          <p:nvPr/>
        </p:nvGrpSpPr>
        <p:grpSpPr>
          <a:xfrm>
            <a:off x="911654" y="4033704"/>
            <a:ext cx="3492287" cy="869058"/>
            <a:chOff x="1221531" y="3810186"/>
            <a:chExt cx="3492287" cy="869058"/>
          </a:xfrm>
        </p:grpSpPr>
        <p:sp>
          <p:nvSpPr>
            <p:cNvPr id="186" name="Rectangle: Rounded Corners 185">
              <a:extLst>
                <a:ext uri="{FF2B5EF4-FFF2-40B4-BE49-F238E27FC236}">
                  <a16:creationId xmlns:a16="http://schemas.microsoft.com/office/drawing/2014/main" id="{77A2D2DE-A205-73AC-59D4-2E946C78043F}"/>
                </a:ext>
              </a:extLst>
            </p:cNvPr>
            <p:cNvSpPr/>
            <p:nvPr/>
          </p:nvSpPr>
          <p:spPr bwMode="auto">
            <a:xfrm>
              <a:off x="1221531" y="3810186"/>
              <a:ext cx="3492286" cy="403719"/>
            </a:xfrm>
            <a:prstGeom prst="roundRect">
              <a:avLst>
                <a:gd name="adj" fmla="val 4645"/>
              </a:avLst>
            </a:prstGeom>
            <a:gradFill flip="none" rotWithShape="1">
              <a:gsLst>
                <a:gs pos="100000">
                  <a:srgbClr val="0078D4">
                    <a:alpha val="50000"/>
                  </a:srgbClr>
                </a:gs>
                <a:gs pos="0">
                  <a:srgbClr val="0078D4">
                    <a:alpha val="0"/>
                  </a:srgbClr>
                </a:gs>
              </a:gsLst>
              <a:lin ang="5400000" scaled="1"/>
              <a:tileRect/>
            </a:gra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91440" rIns="45720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14341">
                <a:defRPr/>
              </a:pPr>
              <a:r>
                <a:rPr lang="en-US" sz="1000" dirty="0">
                  <a:solidFill>
                    <a:srgbClr val="FFFFFF"/>
                  </a:solidFill>
                  <a:latin typeface="Segoe UI Semibold (Headings)"/>
                  <a:cs typeface="Segoe UI" pitchFamily="34" charset="0"/>
                </a:rPr>
                <a:t>Machine Operating System </a:t>
              </a:r>
            </a:p>
          </p:txBody>
        </p:sp>
        <p:pic>
          <p:nvPicPr>
            <p:cNvPr id="187" name="Graphic 186">
              <a:extLst>
                <a:ext uri="{FF2B5EF4-FFF2-40B4-BE49-F238E27FC236}">
                  <a16:creationId xmlns:a16="http://schemas.microsoft.com/office/drawing/2014/main" id="{1337550D-5C03-417E-8E5A-55E2E68B113A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97483" y="3887078"/>
              <a:ext cx="274320" cy="274320"/>
            </a:xfrm>
            <a:prstGeom prst="rect">
              <a:avLst/>
            </a:prstGeom>
          </p:spPr>
        </p:pic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D3766345-598F-BDF5-EA69-151F1AD878E0}"/>
                </a:ext>
              </a:extLst>
            </p:cNvPr>
            <p:cNvGrpSpPr/>
            <p:nvPr/>
          </p:nvGrpSpPr>
          <p:grpSpPr>
            <a:xfrm>
              <a:off x="1221531" y="4275525"/>
              <a:ext cx="3492287" cy="403719"/>
              <a:chOff x="1221531" y="4342581"/>
              <a:chExt cx="3492287" cy="403719"/>
            </a:xfrm>
          </p:grpSpPr>
          <p:sp>
            <p:nvSpPr>
              <p:cNvPr id="189" name="Rectangle: Rounded Corners 188">
                <a:extLst>
                  <a:ext uri="{FF2B5EF4-FFF2-40B4-BE49-F238E27FC236}">
                    <a16:creationId xmlns:a16="http://schemas.microsoft.com/office/drawing/2014/main" id="{8BA943DD-C30E-F79C-BAD6-7BFF44ED6E32}"/>
                  </a:ext>
                </a:extLst>
              </p:cNvPr>
              <p:cNvSpPr/>
              <p:nvPr/>
            </p:nvSpPr>
            <p:spPr bwMode="auto">
              <a:xfrm>
                <a:off x="1221531" y="4342581"/>
                <a:ext cx="3492287" cy="403719"/>
              </a:xfrm>
              <a:prstGeom prst="roundRect">
                <a:avLst>
                  <a:gd name="adj" fmla="val 4645"/>
                </a:avLst>
              </a:prstGeom>
              <a:gradFill flip="none" rotWithShape="1">
                <a:gsLst>
                  <a:gs pos="100000">
                    <a:srgbClr val="0078D4">
                      <a:alpha val="50000"/>
                    </a:srgbClr>
                  </a:gs>
                  <a:gs pos="0">
                    <a:srgbClr val="0078D4">
                      <a:alpha val="0"/>
                    </a:srgbClr>
                  </a:gs>
                </a:gsLst>
                <a:lin ang="5400000" scaled="1"/>
                <a:tileRect/>
              </a:gra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341">
                  <a:defRPr/>
                </a:pPr>
                <a:r>
                  <a:rPr lang="en-US" sz="1000">
                    <a:solidFill>
                      <a:srgbClr val="FFFFFF"/>
                    </a:solidFill>
                    <a:latin typeface="Segoe UI Semibold (Headings)"/>
                    <a:cs typeface="Segoe UI" pitchFamily="34" charset="0"/>
                  </a:rPr>
                  <a:t>Azure Local machine</a:t>
                </a:r>
              </a:p>
            </p:txBody>
          </p:sp>
          <p:pic>
            <p:nvPicPr>
              <p:cNvPr id="190" name="Graphic 189">
                <a:extLst>
                  <a:ext uri="{FF2B5EF4-FFF2-40B4-BE49-F238E27FC236}">
                    <a16:creationId xmlns:a16="http://schemas.microsoft.com/office/drawing/2014/main" id="{73A0451B-BC16-D3EC-5857-90EFFDDBC96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297483" y="4407281"/>
                <a:ext cx="274320" cy="274320"/>
              </a:xfrm>
              <a:prstGeom prst="rect">
                <a:avLst/>
              </a:prstGeom>
            </p:spPr>
          </p:pic>
        </p:grpSp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99B1D7E7-20CA-FB8C-24F5-869F87310B9A}"/>
              </a:ext>
            </a:extLst>
          </p:cNvPr>
          <p:cNvGrpSpPr/>
          <p:nvPr/>
        </p:nvGrpSpPr>
        <p:grpSpPr>
          <a:xfrm>
            <a:off x="4493286" y="4033673"/>
            <a:ext cx="3492287" cy="869058"/>
            <a:chOff x="1221531" y="3810186"/>
            <a:chExt cx="3492287" cy="869058"/>
          </a:xfrm>
        </p:grpSpPr>
        <p:sp>
          <p:nvSpPr>
            <p:cNvPr id="192" name="Rectangle: Rounded Corners 191">
              <a:extLst>
                <a:ext uri="{FF2B5EF4-FFF2-40B4-BE49-F238E27FC236}">
                  <a16:creationId xmlns:a16="http://schemas.microsoft.com/office/drawing/2014/main" id="{F1708D1B-D30A-A90D-AB9B-C737E50D48DD}"/>
                </a:ext>
              </a:extLst>
            </p:cNvPr>
            <p:cNvSpPr/>
            <p:nvPr/>
          </p:nvSpPr>
          <p:spPr bwMode="auto">
            <a:xfrm>
              <a:off x="1221531" y="3810186"/>
              <a:ext cx="3492286" cy="403719"/>
            </a:xfrm>
            <a:prstGeom prst="roundRect">
              <a:avLst>
                <a:gd name="adj" fmla="val 4645"/>
              </a:avLst>
            </a:prstGeom>
            <a:gradFill flip="none" rotWithShape="1">
              <a:gsLst>
                <a:gs pos="100000">
                  <a:srgbClr val="0078D4">
                    <a:alpha val="50000"/>
                  </a:srgbClr>
                </a:gs>
                <a:gs pos="0">
                  <a:srgbClr val="0078D4">
                    <a:alpha val="0"/>
                  </a:srgbClr>
                </a:gs>
              </a:gsLst>
              <a:lin ang="5400000" scaled="1"/>
              <a:tileRect/>
            </a:gra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91440" rIns="45720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14341">
                <a:defRPr/>
              </a:pPr>
              <a:r>
                <a:rPr lang="en-US" sz="1000" dirty="0">
                  <a:solidFill>
                    <a:srgbClr val="FFFFFF"/>
                  </a:solidFill>
                  <a:latin typeface="Segoe UI Semibold (Headings)"/>
                  <a:cs typeface="Segoe UI" pitchFamily="34" charset="0"/>
                </a:rPr>
                <a:t>Machine Operating System </a:t>
              </a:r>
            </a:p>
          </p:txBody>
        </p:sp>
        <p:pic>
          <p:nvPicPr>
            <p:cNvPr id="193" name="Graphic 192">
              <a:extLst>
                <a:ext uri="{FF2B5EF4-FFF2-40B4-BE49-F238E27FC236}">
                  <a16:creationId xmlns:a16="http://schemas.microsoft.com/office/drawing/2014/main" id="{0EB82CB7-8323-EA21-DCE2-564105651A1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97483" y="3887078"/>
              <a:ext cx="274320" cy="274320"/>
            </a:xfrm>
            <a:prstGeom prst="rect">
              <a:avLst/>
            </a:prstGeom>
          </p:spPr>
        </p:pic>
        <p:grpSp>
          <p:nvGrpSpPr>
            <p:cNvPr id="194" name="Group 193">
              <a:extLst>
                <a:ext uri="{FF2B5EF4-FFF2-40B4-BE49-F238E27FC236}">
                  <a16:creationId xmlns:a16="http://schemas.microsoft.com/office/drawing/2014/main" id="{47CC4FA5-8D5D-4FAE-7283-52ED00079368}"/>
                </a:ext>
              </a:extLst>
            </p:cNvPr>
            <p:cNvGrpSpPr/>
            <p:nvPr/>
          </p:nvGrpSpPr>
          <p:grpSpPr>
            <a:xfrm>
              <a:off x="1221531" y="4275525"/>
              <a:ext cx="3492287" cy="403719"/>
              <a:chOff x="1221531" y="4342581"/>
              <a:chExt cx="3492287" cy="403719"/>
            </a:xfrm>
          </p:grpSpPr>
          <p:sp>
            <p:nvSpPr>
              <p:cNvPr id="195" name="Rectangle: Rounded Corners 194">
                <a:extLst>
                  <a:ext uri="{FF2B5EF4-FFF2-40B4-BE49-F238E27FC236}">
                    <a16:creationId xmlns:a16="http://schemas.microsoft.com/office/drawing/2014/main" id="{B42F0484-55A7-2574-183B-B4EEDCED894B}"/>
                  </a:ext>
                </a:extLst>
              </p:cNvPr>
              <p:cNvSpPr/>
              <p:nvPr/>
            </p:nvSpPr>
            <p:spPr bwMode="auto">
              <a:xfrm>
                <a:off x="1221531" y="4342581"/>
                <a:ext cx="3492287" cy="403719"/>
              </a:xfrm>
              <a:prstGeom prst="roundRect">
                <a:avLst>
                  <a:gd name="adj" fmla="val 4645"/>
                </a:avLst>
              </a:prstGeom>
              <a:gradFill flip="none" rotWithShape="1">
                <a:gsLst>
                  <a:gs pos="100000">
                    <a:srgbClr val="0078D4">
                      <a:alpha val="50000"/>
                    </a:srgbClr>
                  </a:gs>
                  <a:gs pos="0">
                    <a:srgbClr val="0078D4">
                      <a:alpha val="0"/>
                    </a:srgbClr>
                  </a:gs>
                </a:gsLst>
                <a:lin ang="5400000" scaled="1"/>
                <a:tileRect/>
              </a:gra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341">
                  <a:defRPr/>
                </a:pPr>
                <a:r>
                  <a:rPr lang="en-US" sz="1000">
                    <a:solidFill>
                      <a:srgbClr val="FFFFFF"/>
                    </a:solidFill>
                    <a:latin typeface="Segoe UI Semibold (Headings)"/>
                    <a:cs typeface="Segoe UI" pitchFamily="34" charset="0"/>
                  </a:rPr>
                  <a:t>Azure Local machine</a:t>
                </a:r>
              </a:p>
            </p:txBody>
          </p:sp>
          <p:pic>
            <p:nvPicPr>
              <p:cNvPr id="196" name="Graphic 195">
                <a:extLst>
                  <a:ext uri="{FF2B5EF4-FFF2-40B4-BE49-F238E27FC236}">
                    <a16:creationId xmlns:a16="http://schemas.microsoft.com/office/drawing/2014/main" id="{53EBA1E9-C34A-95F1-5415-BB9756B65F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297483" y="4407281"/>
                <a:ext cx="274320" cy="274320"/>
              </a:xfrm>
              <a:prstGeom prst="rect">
                <a:avLst/>
              </a:prstGeom>
            </p:spPr>
          </p:pic>
        </p:grpSp>
      </p:grp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277CD829-E475-5E07-F549-C59688AF28AE}"/>
              </a:ext>
            </a:extLst>
          </p:cNvPr>
          <p:cNvGrpSpPr/>
          <p:nvPr/>
        </p:nvGrpSpPr>
        <p:grpSpPr>
          <a:xfrm>
            <a:off x="8074918" y="4033642"/>
            <a:ext cx="3492287" cy="869058"/>
            <a:chOff x="1221531" y="3810186"/>
            <a:chExt cx="3492287" cy="869058"/>
          </a:xfrm>
        </p:grpSpPr>
        <p:sp>
          <p:nvSpPr>
            <p:cNvPr id="198" name="Rectangle: Rounded Corners 197">
              <a:extLst>
                <a:ext uri="{FF2B5EF4-FFF2-40B4-BE49-F238E27FC236}">
                  <a16:creationId xmlns:a16="http://schemas.microsoft.com/office/drawing/2014/main" id="{0CA7AE77-AFC9-39B8-EDE6-E94C1DBC2A8E}"/>
                </a:ext>
              </a:extLst>
            </p:cNvPr>
            <p:cNvSpPr/>
            <p:nvPr/>
          </p:nvSpPr>
          <p:spPr bwMode="auto">
            <a:xfrm>
              <a:off x="1221531" y="3810186"/>
              <a:ext cx="3492286" cy="403719"/>
            </a:xfrm>
            <a:prstGeom prst="roundRect">
              <a:avLst>
                <a:gd name="adj" fmla="val 4645"/>
              </a:avLst>
            </a:prstGeom>
            <a:gradFill flip="none" rotWithShape="1">
              <a:gsLst>
                <a:gs pos="100000">
                  <a:srgbClr val="0078D4">
                    <a:alpha val="50000"/>
                  </a:srgbClr>
                </a:gs>
                <a:gs pos="0">
                  <a:srgbClr val="0078D4">
                    <a:alpha val="0"/>
                  </a:srgbClr>
                </a:gs>
              </a:gsLst>
              <a:lin ang="5400000" scaled="1"/>
              <a:tileRect/>
            </a:gra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91440" rIns="45720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14341">
                <a:defRPr/>
              </a:pPr>
              <a:r>
                <a:rPr lang="en-US" sz="1000" dirty="0">
                  <a:solidFill>
                    <a:srgbClr val="FFFFFF"/>
                  </a:solidFill>
                  <a:latin typeface="Segoe UI Semibold (Headings)"/>
                  <a:cs typeface="Segoe UI" pitchFamily="34" charset="0"/>
                </a:rPr>
                <a:t>Machine Operating System </a:t>
              </a:r>
            </a:p>
          </p:txBody>
        </p:sp>
        <p:pic>
          <p:nvPicPr>
            <p:cNvPr id="199" name="Graphic 198">
              <a:extLst>
                <a:ext uri="{FF2B5EF4-FFF2-40B4-BE49-F238E27FC236}">
                  <a16:creationId xmlns:a16="http://schemas.microsoft.com/office/drawing/2014/main" id="{9DDEDEC1-0F37-5FC9-0324-87F7720C5EC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97483" y="3887078"/>
              <a:ext cx="274320" cy="274320"/>
            </a:xfrm>
            <a:prstGeom prst="rect">
              <a:avLst/>
            </a:prstGeom>
          </p:spPr>
        </p:pic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5743796B-6742-4772-3350-B0977F9EEA29}"/>
                </a:ext>
              </a:extLst>
            </p:cNvPr>
            <p:cNvGrpSpPr/>
            <p:nvPr/>
          </p:nvGrpSpPr>
          <p:grpSpPr>
            <a:xfrm>
              <a:off x="1221531" y="4275525"/>
              <a:ext cx="3492287" cy="403719"/>
              <a:chOff x="1221531" y="4342581"/>
              <a:chExt cx="3492287" cy="403719"/>
            </a:xfrm>
          </p:grpSpPr>
          <p:sp>
            <p:nvSpPr>
              <p:cNvPr id="201" name="Rectangle: Rounded Corners 200">
                <a:extLst>
                  <a:ext uri="{FF2B5EF4-FFF2-40B4-BE49-F238E27FC236}">
                    <a16:creationId xmlns:a16="http://schemas.microsoft.com/office/drawing/2014/main" id="{D5987279-5208-5A23-2A35-151460ABD6C3}"/>
                  </a:ext>
                </a:extLst>
              </p:cNvPr>
              <p:cNvSpPr/>
              <p:nvPr/>
            </p:nvSpPr>
            <p:spPr bwMode="auto">
              <a:xfrm>
                <a:off x="1221531" y="4342581"/>
                <a:ext cx="3492287" cy="403719"/>
              </a:xfrm>
              <a:prstGeom prst="roundRect">
                <a:avLst>
                  <a:gd name="adj" fmla="val 4645"/>
                </a:avLst>
              </a:prstGeom>
              <a:gradFill flip="none" rotWithShape="1">
                <a:gsLst>
                  <a:gs pos="100000">
                    <a:srgbClr val="0078D4">
                      <a:alpha val="50000"/>
                    </a:srgbClr>
                  </a:gs>
                  <a:gs pos="0">
                    <a:srgbClr val="0078D4">
                      <a:alpha val="0"/>
                    </a:srgbClr>
                  </a:gs>
                </a:gsLst>
                <a:lin ang="5400000" scaled="1"/>
                <a:tileRect/>
              </a:gra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341">
                  <a:defRPr/>
                </a:pPr>
                <a:r>
                  <a:rPr lang="en-US" sz="1000">
                    <a:solidFill>
                      <a:srgbClr val="FFFFFF"/>
                    </a:solidFill>
                    <a:latin typeface="Segoe UI Semibold (Headings)"/>
                    <a:cs typeface="Segoe UI" pitchFamily="34" charset="0"/>
                  </a:rPr>
                  <a:t>Azure Local machine</a:t>
                </a:r>
              </a:p>
            </p:txBody>
          </p:sp>
          <p:pic>
            <p:nvPicPr>
              <p:cNvPr id="202" name="Graphic 201">
                <a:extLst>
                  <a:ext uri="{FF2B5EF4-FFF2-40B4-BE49-F238E27FC236}">
                    <a16:creationId xmlns:a16="http://schemas.microsoft.com/office/drawing/2014/main" id="{AD159F9E-ECD3-F642-63D0-09684059F1C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297483" y="4407281"/>
                <a:ext cx="274320" cy="274320"/>
              </a:xfrm>
              <a:prstGeom prst="rect">
                <a:avLst/>
              </a:prstGeom>
            </p:spPr>
          </p:pic>
        </p:grpSp>
      </p:grpSp>
      <p:pic>
        <p:nvPicPr>
          <p:cNvPr id="203" name="Graphic 202">
            <a:extLst>
              <a:ext uri="{FF2B5EF4-FFF2-40B4-BE49-F238E27FC236}">
                <a16:creationId xmlns:a16="http://schemas.microsoft.com/office/drawing/2014/main" id="{3121E8B5-66F4-5AE5-71C9-76BF082CD67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18762" y="1039456"/>
            <a:ext cx="274320" cy="274320"/>
          </a:xfrm>
          <a:prstGeom prst="rect">
            <a:avLst/>
          </a:prstGeom>
        </p:spPr>
      </p:pic>
      <p:sp>
        <p:nvSpPr>
          <p:cNvPr id="204" name="Rectangle: Rounded Corners 203">
            <a:extLst>
              <a:ext uri="{FF2B5EF4-FFF2-40B4-BE49-F238E27FC236}">
                <a16:creationId xmlns:a16="http://schemas.microsoft.com/office/drawing/2014/main" id="{526C5C3D-5EA7-E352-6A97-6DEFFFFD006F}"/>
              </a:ext>
            </a:extLst>
          </p:cNvPr>
          <p:cNvSpPr/>
          <p:nvPr/>
        </p:nvSpPr>
        <p:spPr bwMode="auto">
          <a:xfrm>
            <a:off x="7767349" y="975040"/>
            <a:ext cx="2782607" cy="392600"/>
          </a:xfrm>
          <a:prstGeom prst="roundRect">
            <a:avLst>
              <a:gd name="adj" fmla="val 4645"/>
            </a:avLst>
          </a:prstGeom>
          <a:gradFill flip="none" rotWithShape="1">
            <a:gsLst>
              <a:gs pos="100000">
                <a:srgbClr val="0078D4">
                  <a:alpha val="50000"/>
                </a:srgbClr>
              </a:gs>
              <a:gs pos="0">
                <a:srgbClr val="0078D4">
                  <a:alpha val="0"/>
                </a:srgbClr>
              </a:gs>
            </a:gsLst>
            <a:lin ang="5400000" scaled="1"/>
            <a:tileRect/>
          </a:gra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341">
              <a:defRPr/>
            </a:pPr>
            <a:r>
              <a:rPr lang="en-US" sz="1000">
                <a:solidFill>
                  <a:srgbClr val="FFFFFF"/>
                </a:solidFill>
                <a:latin typeface="Segoe UI Semibold (Headings)"/>
                <a:cs typeface="Segoe UI" pitchFamily="34" charset="0"/>
              </a:rPr>
              <a:t>PowerShell</a:t>
            </a:r>
          </a:p>
        </p:txBody>
      </p:sp>
      <p:pic>
        <p:nvPicPr>
          <p:cNvPr id="205" name="Graphic 204">
            <a:extLst>
              <a:ext uri="{FF2B5EF4-FFF2-40B4-BE49-F238E27FC236}">
                <a16:creationId xmlns:a16="http://schemas.microsoft.com/office/drawing/2014/main" id="{1784F707-B80A-4AA6-E0D1-C9E0B5B5F8D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46087" y="1039456"/>
            <a:ext cx="274320" cy="274320"/>
          </a:xfrm>
          <a:prstGeom prst="rect">
            <a:avLst/>
          </a:prstGeom>
        </p:spPr>
      </p:pic>
      <p:sp>
        <p:nvSpPr>
          <p:cNvPr id="206" name="Rectangle: Rounded Corners 205">
            <a:extLst>
              <a:ext uri="{FF2B5EF4-FFF2-40B4-BE49-F238E27FC236}">
                <a16:creationId xmlns:a16="http://schemas.microsoft.com/office/drawing/2014/main" id="{A01466D8-F66D-F22A-44E7-CCD3BFFA215B}"/>
              </a:ext>
            </a:extLst>
          </p:cNvPr>
          <p:cNvSpPr/>
          <p:nvPr/>
        </p:nvSpPr>
        <p:spPr bwMode="auto">
          <a:xfrm>
            <a:off x="1906515" y="964772"/>
            <a:ext cx="2782607" cy="392600"/>
          </a:xfrm>
          <a:prstGeom prst="roundRect">
            <a:avLst>
              <a:gd name="adj" fmla="val 4645"/>
            </a:avLst>
          </a:prstGeom>
          <a:gradFill flip="none" rotWithShape="1">
            <a:gsLst>
              <a:gs pos="100000">
                <a:srgbClr val="0078D4">
                  <a:alpha val="50000"/>
                </a:srgbClr>
              </a:gs>
              <a:gs pos="0">
                <a:srgbClr val="0078D4">
                  <a:alpha val="0"/>
                </a:srgbClr>
              </a:gs>
            </a:gsLst>
            <a:lin ang="5400000" scaled="1"/>
            <a:tileRect/>
          </a:gra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341">
              <a:defRPr/>
            </a:pPr>
            <a:r>
              <a:rPr lang="en-US" sz="1000">
                <a:solidFill>
                  <a:srgbClr val="FFFFFF"/>
                </a:solidFill>
                <a:latin typeface="Segoe UI Semibold (Headings)"/>
                <a:cs typeface="Segoe UI" pitchFamily="34" charset="0"/>
              </a:rPr>
              <a:t>Cloud Deployment</a:t>
            </a:r>
          </a:p>
        </p:txBody>
      </p:sp>
      <p:pic>
        <p:nvPicPr>
          <p:cNvPr id="207" name="Picture 206" descr="A blue and white cloud with squares and arrows&#10;&#10;Description automatically generated">
            <a:extLst>
              <a:ext uri="{FF2B5EF4-FFF2-40B4-BE49-F238E27FC236}">
                <a16:creationId xmlns:a16="http://schemas.microsoft.com/office/drawing/2014/main" id="{1C9DEAD5-2AB8-D794-F190-11A8A5B541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4190" y="1001052"/>
            <a:ext cx="320040" cy="320040"/>
          </a:xfrm>
          <a:prstGeom prst="rect">
            <a:avLst/>
          </a:prstGeom>
        </p:spPr>
      </p:pic>
      <p:sp>
        <p:nvSpPr>
          <p:cNvPr id="208" name="TextBox 207">
            <a:extLst>
              <a:ext uri="{FF2B5EF4-FFF2-40B4-BE49-F238E27FC236}">
                <a16:creationId xmlns:a16="http://schemas.microsoft.com/office/drawing/2014/main" id="{F6C58564-4C9A-2D0D-F518-CD7DAB1C7ACF}"/>
              </a:ext>
            </a:extLst>
          </p:cNvPr>
          <p:cNvSpPr txBox="1"/>
          <p:nvPr/>
        </p:nvSpPr>
        <p:spPr>
          <a:xfrm>
            <a:off x="150843" y="882283"/>
            <a:ext cx="172042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R="0" lvl="0" indent="0"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00" b="0" i="0" u="none" strike="noStrike" cap="none" spc="0" normalizeH="0" baseline="0">
                <a:ln>
                  <a:noFill/>
                </a:ln>
                <a:solidFill>
                  <a:srgbClr val="A1F30D"/>
                </a:solidFill>
                <a:effectLst/>
                <a:uLnTx/>
                <a:uFillTx/>
                <a:latin typeface="Segoe UI Semibold (Headings)"/>
                <a:cs typeface="Segoe UI" panose="020B0502040204020203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anose="020B0502040204020203" pitchFamily="34" charset="0"/>
              </a:rPr>
              <a:t>Cloud Deployment automatically configures storage volumes with recommended resiliency</a:t>
            </a:r>
          </a:p>
        </p:txBody>
      </p:sp>
      <p:cxnSp>
        <p:nvCxnSpPr>
          <p:cNvPr id="209" name="Connector: Elbow 208">
            <a:extLst>
              <a:ext uri="{FF2B5EF4-FFF2-40B4-BE49-F238E27FC236}">
                <a16:creationId xmlns:a16="http://schemas.microsoft.com/office/drawing/2014/main" id="{06CA9471-7BB3-E490-ABB7-4A24AB46E011}"/>
              </a:ext>
            </a:extLst>
          </p:cNvPr>
          <p:cNvCxnSpPr>
            <a:cxnSpLocks/>
            <a:stCxn id="206" idx="0"/>
            <a:endCxn id="137" idx="1"/>
          </p:cNvCxnSpPr>
          <p:nvPr/>
        </p:nvCxnSpPr>
        <p:spPr>
          <a:xfrm rot="16200000" flipH="1" flipV="1">
            <a:off x="442783" y="1196769"/>
            <a:ext cx="3087034" cy="2623039"/>
          </a:xfrm>
          <a:prstGeom prst="bentConnector4">
            <a:avLst>
              <a:gd name="adj1" fmla="val -4607"/>
              <a:gd name="adj2" fmla="val 119367"/>
            </a:avLst>
          </a:prstGeom>
          <a:noFill/>
          <a:ln w="12700" cap="flat" cmpd="sng" algn="ctr">
            <a:solidFill>
              <a:srgbClr val="FFFFFF"/>
            </a:solidFill>
            <a:prstDash val="solid"/>
            <a:headEnd type="none"/>
            <a:tailEnd type="triangle"/>
          </a:ln>
          <a:effectLst/>
        </p:spPr>
      </p:cxnSp>
      <p:sp>
        <p:nvSpPr>
          <p:cNvPr id="210" name="TextBox 209">
            <a:extLst>
              <a:ext uri="{FF2B5EF4-FFF2-40B4-BE49-F238E27FC236}">
                <a16:creationId xmlns:a16="http://schemas.microsoft.com/office/drawing/2014/main" id="{2293E3F2-5BD2-DF2C-4C76-BD4A40903D1F}"/>
              </a:ext>
            </a:extLst>
          </p:cNvPr>
          <p:cNvSpPr txBox="1"/>
          <p:nvPr/>
        </p:nvSpPr>
        <p:spPr>
          <a:xfrm>
            <a:off x="10540517" y="930026"/>
            <a:ext cx="145595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R="0" lvl="0" indent="0"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00" b="0" i="0" u="none" strike="noStrike" cap="none" spc="0" normalizeH="0" baseline="0">
                <a:ln>
                  <a:noFill/>
                </a:ln>
                <a:effectLst/>
                <a:uLnTx/>
                <a:uFillTx/>
                <a:latin typeface="Segoe UI Semibold (Headings)"/>
                <a:cs typeface="Segoe UI" panose="020B0502040204020203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anose="020B0502040204020203" pitchFamily="34" charset="0"/>
              </a:rPr>
              <a:t>Cluster-shared volumes can be managed via Portal, WAC and PowerShell</a:t>
            </a:r>
          </a:p>
        </p:txBody>
      </p:sp>
      <p:cxnSp>
        <p:nvCxnSpPr>
          <p:cNvPr id="211" name="Connector: Elbow 210">
            <a:extLst>
              <a:ext uri="{FF2B5EF4-FFF2-40B4-BE49-F238E27FC236}">
                <a16:creationId xmlns:a16="http://schemas.microsoft.com/office/drawing/2014/main" id="{16AD4631-C1E9-ADF6-ED60-10C824FA4B61}"/>
              </a:ext>
            </a:extLst>
          </p:cNvPr>
          <p:cNvCxnSpPr>
            <a:cxnSpLocks/>
            <a:stCxn id="136" idx="0"/>
            <a:endCxn id="137" idx="3"/>
          </p:cNvCxnSpPr>
          <p:nvPr/>
        </p:nvCxnSpPr>
        <p:spPr>
          <a:xfrm rot="16200000" flipH="1">
            <a:off x="7463960" y="-265926"/>
            <a:ext cx="3082008" cy="5553456"/>
          </a:xfrm>
          <a:prstGeom prst="bentConnector4">
            <a:avLst>
              <a:gd name="adj1" fmla="val -3659"/>
              <a:gd name="adj2" fmla="val 104116"/>
            </a:avLst>
          </a:prstGeom>
          <a:noFill/>
          <a:ln w="12700" cap="flat" cmpd="sng" algn="ctr">
            <a:solidFill>
              <a:srgbClr val="FFFFFF"/>
            </a:solidFill>
            <a:prstDash val="solid"/>
            <a:headEnd type="none"/>
            <a:tailEnd type="triangle"/>
          </a:ln>
          <a:effectLst/>
        </p:spPr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6EBDCBCA-99B8-319A-3E1A-6D174A3F5EA6}"/>
              </a:ext>
            </a:extLst>
          </p:cNvPr>
          <p:cNvCxnSpPr>
            <a:cxnSpLocks/>
            <a:stCxn id="204" idx="0"/>
          </p:cNvCxnSpPr>
          <p:nvPr/>
        </p:nvCxnSpPr>
        <p:spPr>
          <a:xfrm flipH="1" flipV="1">
            <a:off x="9153933" y="857161"/>
            <a:ext cx="0" cy="117879"/>
          </a:xfrm>
          <a:prstGeom prst="line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/>
            <a:tailEnd type="none"/>
          </a:ln>
          <a:effectLst/>
        </p:spPr>
      </p:cxnSp>
      <p:pic>
        <p:nvPicPr>
          <p:cNvPr id="213" name="Graphic 212">
            <a:extLst>
              <a:ext uri="{FF2B5EF4-FFF2-40B4-BE49-F238E27FC236}">
                <a16:creationId xmlns:a16="http://schemas.microsoft.com/office/drawing/2014/main" id="{26ED8049-A129-3768-7069-82461793C58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15051" y="1536458"/>
            <a:ext cx="365760" cy="365760"/>
          </a:xfrm>
          <a:prstGeom prst="rect">
            <a:avLst/>
          </a:prstGeom>
        </p:spPr>
      </p:pic>
      <p:sp>
        <p:nvSpPr>
          <p:cNvPr id="214" name="Rectangle: Rounded Corners 213">
            <a:extLst>
              <a:ext uri="{FF2B5EF4-FFF2-40B4-BE49-F238E27FC236}">
                <a16:creationId xmlns:a16="http://schemas.microsoft.com/office/drawing/2014/main" id="{C6F9CB00-7397-DEE7-4094-73F656B1655A}"/>
              </a:ext>
            </a:extLst>
          </p:cNvPr>
          <p:cNvSpPr/>
          <p:nvPr/>
        </p:nvSpPr>
        <p:spPr bwMode="auto">
          <a:xfrm>
            <a:off x="911197" y="5441342"/>
            <a:ext cx="2242758" cy="855969"/>
          </a:xfrm>
          <a:prstGeom prst="roundRect">
            <a:avLst>
              <a:gd name="adj" fmla="val 4645"/>
            </a:avLst>
          </a:prstGeom>
          <a:solidFill>
            <a:srgbClr val="04202C"/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9144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914341">
              <a:defRPr/>
            </a:pPr>
            <a:r>
              <a:rPr lang="en-US" sz="900">
                <a:solidFill>
                  <a:srgbClr val="FFFFFF"/>
                </a:solidFill>
                <a:latin typeface="Segoe UI Semibold (Headings)"/>
                <a:cs typeface="Segoe UI" pitchFamily="34" charset="0"/>
              </a:rPr>
              <a:t>Capacity-tier</a:t>
            </a:r>
          </a:p>
        </p:txBody>
      </p:sp>
      <p:pic>
        <p:nvPicPr>
          <p:cNvPr id="215" name="Graphic 214">
            <a:extLst>
              <a:ext uri="{FF2B5EF4-FFF2-40B4-BE49-F238E27FC236}">
                <a16:creationId xmlns:a16="http://schemas.microsoft.com/office/drawing/2014/main" id="{0C8BBB0F-46D0-AE87-4611-8EC8CD9E635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8800" y="6002886"/>
            <a:ext cx="274320" cy="274320"/>
          </a:xfrm>
          <a:prstGeom prst="rect">
            <a:avLst/>
          </a:prstGeom>
        </p:spPr>
      </p:pic>
      <p:sp>
        <p:nvSpPr>
          <p:cNvPr id="216" name="Rectangle 215">
            <a:extLst>
              <a:ext uri="{FF2B5EF4-FFF2-40B4-BE49-F238E27FC236}">
                <a16:creationId xmlns:a16="http://schemas.microsoft.com/office/drawing/2014/main" id="{250224DB-C1A8-AC98-CF2C-BA12DE7BB560}"/>
              </a:ext>
            </a:extLst>
          </p:cNvPr>
          <p:cNvSpPr/>
          <p:nvPr/>
        </p:nvSpPr>
        <p:spPr bwMode="auto">
          <a:xfrm>
            <a:off x="1584828" y="5489985"/>
            <a:ext cx="418427" cy="46018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B1D10F9B-9A5B-47D0-72B4-8FDDE32BC4D3}"/>
              </a:ext>
            </a:extLst>
          </p:cNvPr>
          <p:cNvSpPr txBox="1"/>
          <p:nvPr/>
        </p:nvSpPr>
        <p:spPr>
          <a:xfrm>
            <a:off x="1525027" y="5611588"/>
            <a:ext cx="538031" cy="2169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/>
                <a:ea typeface="Segoe UI" pitchFamily="34" charset="0"/>
                <a:cs typeface="Segoe UI" pitchFamily="34" charset="0"/>
              </a:rPr>
              <a:t>SSD</a:t>
            </a: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6A6DAE36-7277-D609-BE6D-D74C7E039F21}"/>
              </a:ext>
            </a:extLst>
          </p:cNvPr>
          <p:cNvSpPr/>
          <p:nvPr/>
        </p:nvSpPr>
        <p:spPr bwMode="auto">
          <a:xfrm>
            <a:off x="1106600" y="5489985"/>
            <a:ext cx="418427" cy="46018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DC3B80E6-0C20-520B-DCCB-006BD0096464}"/>
              </a:ext>
            </a:extLst>
          </p:cNvPr>
          <p:cNvSpPr txBox="1"/>
          <p:nvPr/>
        </p:nvSpPr>
        <p:spPr>
          <a:xfrm>
            <a:off x="1046799" y="5611588"/>
            <a:ext cx="538031" cy="2169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/>
                <a:ea typeface="Segoe UI" pitchFamily="34" charset="0"/>
                <a:cs typeface="Segoe UI" pitchFamily="34" charset="0"/>
              </a:rPr>
              <a:t>SSD</a:t>
            </a:r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6C7A8988-3F79-886F-69C9-5842869BF1AD}"/>
              </a:ext>
            </a:extLst>
          </p:cNvPr>
          <p:cNvSpPr/>
          <p:nvPr/>
        </p:nvSpPr>
        <p:spPr bwMode="auto">
          <a:xfrm>
            <a:off x="2541284" y="5489985"/>
            <a:ext cx="418427" cy="46018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F3555A86-BA84-B4E8-ABAA-0D0EA47FB88A}"/>
              </a:ext>
            </a:extLst>
          </p:cNvPr>
          <p:cNvSpPr txBox="1"/>
          <p:nvPr/>
        </p:nvSpPr>
        <p:spPr>
          <a:xfrm>
            <a:off x="2481483" y="5611588"/>
            <a:ext cx="538031" cy="2169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/>
                <a:ea typeface="Segoe UI" pitchFamily="34" charset="0"/>
                <a:cs typeface="Segoe UI" pitchFamily="34" charset="0"/>
              </a:rPr>
              <a:t>SSD</a:t>
            </a: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5F1654A9-DC1C-EA41-ABF4-DC8B01E8052F}"/>
              </a:ext>
            </a:extLst>
          </p:cNvPr>
          <p:cNvSpPr/>
          <p:nvPr/>
        </p:nvSpPr>
        <p:spPr bwMode="auto">
          <a:xfrm>
            <a:off x="2063056" y="5489985"/>
            <a:ext cx="418427" cy="46018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DD253BA9-4456-1582-8E81-4B6BFD8F4793}"/>
              </a:ext>
            </a:extLst>
          </p:cNvPr>
          <p:cNvSpPr txBox="1"/>
          <p:nvPr/>
        </p:nvSpPr>
        <p:spPr>
          <a:xfrm>
            <a:off x="2003255" y="5611588"/>
            <a:ext cx="538031" cy="2169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/>
                <a:ea typeface="Segoe UI" pitchFamily="34" charset="0"/>
                <a:cs typeface="Segoe UI" pitchFamily="34" charset="0"/>
              </a:rPr>
              <a:t>SSD</a:t>
            </a:r>
          </a:p>
        </p:txBody>
      </p:sp>
      <p:sp>
        <p:nvSpPr>
          <p:cNvPr id="224" name="Rectangle: Rounded Corners 223">
            <a:extLst>
              <a:ext uri="{FF2B5EF4-FFF2-40B4-BE49-F238E27FC236}">
                <a16:creationId xmlns:a16="http://schemas.microsoft.com/office/drawing/2014/main" id="{26C4E983-C6C7-385F-ED4A-9A3BBDD1D8F1}"/>
              </a:ext>
            </a:extLst>
          </p:cNvPr>
          <p:cNvSpPr/>
          <p:nvPr/>
        </p:nvSpPr>
        <p:spPr bwMode="auto">
          <a:xfrm>
            <a:off x="4493286" y="5440640"/>
            <a:ext cx="2242758" cy="855969"/>
          </a:xfrm>
          <a:prstGeom prst="roundRect">
            <a:avLst>
              <a:gd name="adj" fmla="val 4645"/>
            </a:avLst>
          </a:prstGeom>
          <a:solidFill>
            <a:srgbClr val="04202C"/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9144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914341">
              <a:defRPr/>
            </a:pPr>
            <a:r>
              <a:rPr lang="en-US" sz="900">
                <a:solidFill>
                  <a:srgbClr val="FFFFFF"/>
                </a:solidFill>
                <a:latin typeface="Segoe UI Semibold (Headings)"/>
                <a:cs typeface="Segoe UI" pitchFamily="34" charset="0"/>
              </a:rPr>
              <a:t>Capacity-tier</a:t>
            </a:r>
          </a:p>
        </p:txBody>
      </p:sp>
      <p:pic>
        <p:nvPicPr>
          <p:cNvPr id="225" name="Graphic 224">
            <a:extLst>
              <a:ext uri="{FF2B5EF4-FFF2-40B4-BE49-F238E27FC236}">
                <a16:creationId xmlns:a16="http://schemas.microsoft.com/office/drawing/2014/main" id="{B0121D4A-85C3-D6B2-17FE-551CA109AF1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510889" y="6002184"/>
            <a:ext cx="274320" cy="274320"/>
          </a:xfrm>
          <a:prstGeom prst="rect">
            <a:avLst/>
          </a:prstGeom>
        </p:spPr>
      </p:pic>
      <p:sp>
        <p:nvSpPr>
          <p:cNvPr id="226" name="Rectangle 225">
            <a:extLst>
              <a:ext uri="{FF2B5EF4-FFF2-40B4-BE49-F238E27FC236}">
                <a16:creationId xmlns:a16="http://schemas.microsoft.com/office/drawing/2014/main" id="{7DC7C46D-8FB6-54E4-045D-BBC619FEAFB5}"/>
              </a:ext>
            </a:extLst>
          </p:cNvPr>
          <p:cNvSpPr/>
          <p:nvPr/>
        </p:nvSpPr>
        <p:spPr bwMode="auto">
          <a:xfrm>
            <a:off x="5166917" y="5489283"/>
            <a:ext cx="418427" cy="46018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36808001-6285-F660-6203-FD5029A80003}"/>
              </a:ext>
            </a:extLst>
          </p:cNvPr>
          <p:cNvSpPr txBox="1"/>
          <p:nvPr/>
        </p:nvSpPr>
        <p:spPr>
          <a:xfrm>
            <a:off x="5107116" y="5610886"/>
            <a:ext cx="538031" cy="2169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/>
                <a:ea typeface="Segoe UI" pitchFamily="34" charset="0"/>
                <a:cs typeface="Segoe UI" pitchFamily="34" charset="0"/>
              </a:rPr>
              <a:t>SSD</a:t>
            </a: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B4A0BF91-6BAB-380D-12C7-55ED6E8BC374}"/>
              </a:ext>
            </a:extLst>
          </p:cNvPr>
          <p:cNvSpPr/>
          <p:nvPr/>
        </p:nvSpPr>
        <p:spPr bwMode="auto">
          <a:xfrm>
            <a:off x="4688689" y="5489283"/>
            <a:ext cx="418427" cy="46018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E3467705-DF81-B286-D29D-4B50F2CE74A0}"/>
              </a:ext>
            </a:extLst>
          </p:cNvPr>
          <p:cNvSpPr txBox="1"/>
          <p:nvPr/>
        </p:nvSpPr>
        <p:spPr>
          <a:xfrm>
            <a:off x="4628888" y="5610886"/>
            <a:ext cx="538031" cy="2169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/>
                <a:ea typeface="Segoe UI" pitchFamily="34" charset="0"/>
                <a:cs typeface="Segoe UI" pitchFamily="34" charset="0"/>
              </a:rPr>
              <a:t>SSD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20D39B87-3BE0-41A4-C248-8EF87A47C6DE}"/>
              </a:ext>
            </a:extLst>
          </p:cNvPr>
          <p:cNvSpPr/>
          <p:nvPr/>
        </p:nvSpPr>
        <p:spPr bwMode="auto">
          <a:xfrm>
            <a:off x="6123373" y="5489283"/>
            <a:ext cx="418427" cy="46018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E622DB40-B56F-6715-4AA3-64F5A01384F4}"/>
              </a:ext>
            </a:extLst>
          </p:cNvPr>
          <p:cNvSpPr txBox="1"/>
          <p:nvPr/>
        </p:nvSpPr>
        <p:spPr>
          <a:xfrm>
            <a:off x="6063572" y="5610886"/>
            <a:ext cx="538031" cy="2169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/>
                <a:ea typeface="Segoe UI" pitchFamily="34" charset="0"/>
                <a:cs typeface="Segoe UI" pitchFamily="34" charset="0"/>
              </a:rPr>
              <a:t>SSD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54BFD1B3-0A02-B9CB-920B-D2129DFF0232}"/>
              </a:ext>
            </a:extLst>
          </p:cNvPr>
          <p:cNvSpPr/>
          <p:nvPr/>
        </p:nvSpPr>
        <p:spPr bwMode="auto">
          <a:xfrm>
            <a:off x="5645145" y="5489283"/>
            <a:ext cx="418427" cy="46018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0EE7BE45-C63A-A46D-0927-A8BE046D23C2}"/>
              </a:ext>
            </a:extLst>
          </p:cNvPr>
          <p:cNvSpPr txBox="1"/>
          <p:nvPr/>
        </p:nvSpPr>
        <p:spPr>
          <a:xfrm>
            <a:off x="5585344" y="5610886"/>
            <a:ext cx="538031" cy="2169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/>
                <a:ea typeface="Segoe UI" pitchFamily="34" charset="0"/>
                <a:cs typeface="Segoe UI" pitchFamily="34" charset="0"/>
              </a:rPr>
              <a:t>SSD</a:t>
            </a:r>
          </a:p>
        </p:txBody>
      </p:sp>
      <p:sp>
        <p:nvSpPr>
          <p:cNvPr id="234" name="Rectangle: Rounded Corners 233">
            <a:extLst>
              <a:ext uri="{FF2B5EF4-FFF2-40B4-BE49-F238E27FC236}">
                <a16:creationId xmlns:a16="http://schemas.microsoft.com/office/drawing/2014/main" id="{1EB51500-389E-46A5-CD95-8F10A82C98DD}"/>
              </a:ext>
            </a:extLst>
          </p:cNvPr>
          <p:cNvSpPr/>
          <p:nvPr/>
        </p:nvSpPr>
        <p:spPr bwMode="auto">
          <a:xfrm>
            <a:off x="8120407" y="5440640"/>
            <a:ext cx="2242758" cy="855969"/>
          </a:xfrm>
          <a:prstGeom prst="roundRect">
            <a:avLst>
              <a:gd name="adj" fmla="val 4645"/>
            </a:avLst>
          </a:prstGeom>
          <a:solidFill>
            <a:srgbClr val="04202C"/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9144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914341">
              <a:defRPr/>
            </a:pPr>
            <a:r>
              <a:rPr lang="en-US" sz="900">
                <a:solidFill>
                  <a:srgbClr val="FFFFFF"/>
                </a:solidFill>
                <a:latin typeface="Segoe UI Semibold (Headings)"/>
                <a:cs typeface="Segoe UI" pitchFamily="34" charset="0"/>
              </a:rPr>
              <a:t>Capacity-tier</a:t>
            </a:r>
          </a:p>
        </p:txBody>
      </p:sp>
      <p:pic>
        <p:nvPicPr>
          <p:cNvPr id="235" name="Graphic 234">
            <a:extLst>
              <a:ext uri="{FF2B5EF4-FFF2-40B4-BE49-F238E27FC236}">
                <a16:creationId xmlns:a16="http://schemas.microsoft.com/office/drawing/2014/main" id="{D0D49726-1E72-B7E2-D405-2F6ACD332C0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138010" y="6002184"/>
            <a:ext cx="274320" cy="274320"/>
          </a:xfrm>
          <a:prstGeom prst="rect">
            <a:avLst/>
          </a:prstGeom>
        </p:spPr>
      </p:pic>
      <p:sp>
        <p:nvSpPr>
          <p:cNvPr id="236" name="Rectangle 235">
            <a:extLst>
              <a:ext uri="{FF2B5EF4-FFF2-40B4-BE49-F238E27FC236}">
                <a16:creationId xmlns:a16="http://schemas.microsoft.com/office/drawing/2014/main" id="{E6E37659-D541-5F21-9074-02A1BCACCFF5}"/>
              </a:ext>
            </a:extLst>
          </p:cNvPr>
          <p:cNvSpPr/>
          <p:nvPr/>
        </p:nvSpPr>
        <p:spPr bwMode="auto">
          <a:xfrm>
            <a:off x="8794038" y="5489283"/>
            <a:ext cx="418427" cy="46018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45130618-1CD8-7389-8674-7E7EC36EA364}"/>
              </a:ext>
            </a:extLst>
          </p:cNvPr>
          <p:cNvSpPr txBox="1"/>
          <p:nvPr/>
        </p:nvSpPr>
        <p:spPr>
          <a:xfrm>
            <a:off x="8734237" y="5610886"/>
            <a:ext cx="538031" cy="2169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/>
                <a:ea typeface="Segoe UI" pitchFamily="34" charset="0"/>
                <a:cs typeface="Segoe UI" pitchFamily="34" charset="0"/>
              </a:rPr>
              <a:t>SSD</a:t>
            </a: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FC1F773B-F703-AF66-B628-85AD675DE910}"/>
              </a:ext>
            </a:extLst>
          </p:cNvPr>
          <p:cNvSpPr/>
          <p:nvPr/>
        </p:nvSpPr>
        <p:spPr bwMode="auto">
          <a:xfrm>
            <a:off x="8315810" y="5489283"/>
            <a:ext cx="418427" cy="46018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39" name="TextBox 238">
            <a:extLst>
              <a:ext uri="{FF2B5EF4-FFF2-40B4-BE49-F238E27FC236}">
                <a16:creationId xmlns:a16="http://schemas.microsoft.com/office/drawing/2014/main" id="{6A577738-319E-8500-0E03-17D17947ECDE}"/>
              </a:ext>
            </a:extLst>
          </p:cNvPr>
          <p:cNvSpPr txBox="1"/>
          <p:nvPr/>
        </p:nvSpPr>
        <p:spPr>
          <a:xfrm>
            <a:off x="8256009" y="5610886"/>
            <a:ext cx="538031" cy="2169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/>
                <a:ea typeface="Segoe UI" pitchFamily="34" charset="0"/>
                <a:cs typeface="Segoe UI" pitchFamily="34" charset="0"/>
              </a:rPr>
              <a:t>SSD</a:t>
            </a:r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A4BE3B55-3B5F-3747-6147-F2804FB4359E}"/>
              </a:ext>
            </a:extLst>
          </p:cNvPr>
          <p:cNvSpPr/>
          <p:nvPr/>
        </p:nvSpPr>
        <p:spPr bwMode="auto">
          <a:xfrm>
            <a:off x="9750494" y="5489283"/>
            <a:ext cx="418427" cy="46018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FCA36B8D-7EC4-881D-E01C-5B124947DEED}"/>
              </a:ext>
            </a:extLst>
          </p:cNvPr>
          <p:cNvSpPr txBox="1"/>
          <p:nvPr/>
        </p:nvSpPr>
        <p:spPr>
          <a:xfrm>
            <a:off x="9690693" y="5610886"/>
            <a:ext cx="538031" cy="2169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/>
                <a:ea typeface="Segoe UI" pitchFamily="34" charset="0"/>
                <a:cs typeface="Segoe UI" pitchFamily="34" charset="0"/>
              </a:rPr>
              <a:t>SSD</a:t>
            </a:r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3832B98F-947D-2E31-1256-C910DA0579E0}"/>
              </a:ext>
            </a:extLst>
          </p:cNvPr>
          <p:cNvSpPr/>
          <p:nvPr/>
        </p:nvSpPr>
        <p:spPr bwMode="auto">
          <a:xfrm>
            <a:off x="9272266" y="5489283"/>
            <a:ext cx="418427" cy="46018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894448C5-7699-6EC8-04A9-F4F8AC1B2BE0}"/>
              </a:ext>
            </a:extLst>
          </p:cNvPr>
          <p:cNvSpPr txBox="1"/>
          <p:nvPr/>
        </p:nvSpPr>
        <p:spPr>
          <a:xfrm>
            <a:off x="9212465" y="5610886"/>
            <a:ext cx="538031" cy="2169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/>
                <a:ea typeface="Segoe UI" pitchFamily="34" charset="0"/>
                <a:cs typeface="Segoe UI" pitchFamily="34" charset="0"/>
              </a:rPr>
              <a:t>SSD</a:t>
            </a:r>
          </a:p>
        </p:txBody>
      </p:sp>
      <p:sp>
        <p:nvSpPr>
          <p:cNvPr id="244" name="Rectangle: Rounded Corners 243">
            <a:extLst>
              <a:ext uri="{FF2B5EF4-FFF2-40B4-BE49-F238E27FC236}">
                <a16:creationId xmlns:a16="http://schemas.microsoft.com/office/drawing/2014/main" id="{81E2E7E3-8332-72AB-C652-962198EB647D}"/>
              </a:ext>
            </a:extLst>
          </p:cNvPr>
          <p:cNvSpPr/>
          <p:nvPr/>
        </p:nvSpPr>
        <p:spPr bwMode="auto">
          <a:xfrm>
            <a:off x="6784141" y="5439666"/>
            <a:ext cx="1189728" cy="855969"/>
          </a:xfrm>
          <a:prstGeom prst="roundRect">
            <a:avLst>
              <a:gd name="adj" fmla="val 4645"/>
            </a:avLst>
          </a:prstGeom>
          <a:solidFill>
            <a:srgbClr val="007D92"/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9144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914341">
              <a:defRPr/>
            </a:pPr>
            <a:r>
              <a:rPr lang="en-US" sz="900">
                <a:solidFill>
                  <a:srgbClr val="FFFFFF"/>
                </a:solidFill>
                <a:latin typeface="Segoe UI Semibold (Headings)"/>
                <a:cs typeface="Segoe UI" pitchFamily="34" charset="0"/>
              </a:rPr>
              <a:t>Cache-tier</a:t>
            </a:r>
          </a:p>
        </p:txBody>
      </p:sp>
      <p:pic>
        <p:nvPicPr>
          <p:cNvPr id="245" name="Graphic 244">
            <a:extLst>
              <a:ext uri="{FF2B5EF4-FFF2-40B4-BE49-F238E27FC236}">
                <a16:creationId xmlns:a16="http://schemas.microsoft.com/office/drawing/2014/main" id="{6A2EEBD6-5DDC-850C-2827-735DAF2F1E0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793516" y="5997138"/>
            <a:ext cx="274320" cy="274320"/>
          </a:xfrm>
          <a:prstGeom prst="rect">
            <a:avLst/>
          </a:prstGeom>
        </p:spPr>
      </p:pic>
      <p:sp>
        <p:nvSpPr>
          <p:cNvPr id="246" name="Rectangle 245">
            <a:extLst>
              <a:ext uri="{FF2B5EF4-FFF2-40B4-BE49-F238E27FC236}">
                <a16:creationId xmlns:a16="http://schemas.microsoft.com/office/drawing/2014/main" id="{EC2E19B6-7634-E695-91B9-16A2F86DB0C6}"/>
              </a:ext>
            </a:extLst>
          </p:cNvPr>
          <p:cNvSpPr/>
          <p:nvPr/>
        </p:nvSpPr>
        <p:spPr bwMode="auto">
          <a:xfrm>
            <a:off x="7408904" y="5488308"/>
            <a:ext cx="418427" cy="46018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60F277FE-AE62-C400-0C37-D670D8626B47}"/>
              </a:ext>
            </a:extLst>
          </p:cNvPr>
          <p:cNvSpPr txBox="1"/>
          <p:nvPr/>
        </p:nvSpPr>
        <p:spPr>
          <a:xfrm>
            <a:off x="7349103" y="5609911"/>
            <a:ext cx="538031" cy="2169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/>
                <a:ea typeface="Segoe UI" pitchFamily="34" charset="0"/>
                <a:cs typeface="Segoe UI" pitchFamily="34" charset="0"/>
              </a:rPr>
              <a:t>NVMe</a:t>
            </a:r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21CC5C4A-6599-033D-6069-208FA6C09C3D}"/>
              </a:ext>
            </a:extLst>
          </p:cNvPr>
          <p:cNvSpPr/>
          <p:nvPr/>
        </p:nvSpPr>
        <p:spPr bwMode="auto">
          <a:xfrm>
            <a:off x="6930676" y="5488308"/>
            <a:ext cx="418427" cy="46018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76786724-294F-7431-4DDC-F45380BB21F2}"/>
              </a:ext>
            </a:extLst>
          </p:cNvPr>
          <p:cNvSpPr txBox="1"/>
          <p:nvPr/>
        </p:nvSpPr>
        <p:spPr>
          <a:xfrm>
            <a:off x="6870875" y="5609911"/>
            <a:ext cx="538031" cy="2169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/>
                <a:ea typeface="Segoe UI" pitchFamily="34" charset="0"/>
                <a:cs typeface="Segoe UI" pitchFamily="34" charset="0"/>
              </a:rPr>
              <a:t>NVMe</a:t>
            </a:r>
          </a:p>
        </p:txBody>
      </p:sp>
      <p:sp>
        <p:nvSpPr>
          <p:cNvPr id="250" name="Rectangle: Rounded Corners 249">
            <a:extLst>
              <a:ext uri="{FF2B5EF4-FFF2-40B4-BE49-F238E27FC236}">
                <a16:creationId xmlns:a16="http://schemas.microsoft.com/office/drawing/2014/main" id="{874F0B34-70B7-1F67-ED0A-92879AE296D7}"/>
              </a:ext>
            </a:extLst>
          </p:cNvPr>
          <p:cNvSpPr/>
          <p:nvPr/>
        </p:nvSpPr>
        <p:spPr bwMode="auto">
          <a:xfrm>
            <a:off x="10407028" y="5439666"/>
            <a:ext cx="1189728" cy="855969"/>
          </a:xfrm>
          <a:prstGeom prst="roundRect">
            <a:avLst>
              <a:gd name="adj" fmla="val 4645"/>
            </a:avLst>
          </a:prstGeom>
          <a:solidFill>
            <a:srgbClr val="007D92"/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9144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defTabSz="914341">
              <a:defRPr/>
            </a:pPr>
            <a:r>
              <a:rPr lang="en-US" sz="900">
                <a:solidFill>
                  <a:srgbClr val="FFFFFF"/>
                </a:solidFill>
                <a:latin typeface="Segoe UI Semibold (Headings)"/>
                <a:cs typeface="Segoe UI" pitchFamily="34" charset="0"/>
              </a:rPr>
              <a:t>Cache-tier</a:t>
            </a:r>
          </a:p>
        </p:txBody>
      </p:sp>
      <p:pic>
        <p:nvPicPr>
          <p:cNvPr id="251" name="Graphic 250">
            <a:extLst>
              <a:ext uri="{FF2B5EF4-FFF2-40B4-BE49-F238E27FC236}">
                <a16:creationId xmlns:a16="http://schemas.microsoft.com/office/drawing/2014/main" id="{7F03E23C-3BE5-C136-8809-32E36933059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416403" y="5997138"/>
            <a:ext cx="274320" cy="274320"/>
          </a:xfrm>
          <a:prstGeom prst="rect">
            <a:avLst/>
          </a:prstGeom>
        </p:spPr>
      </p:pic>
      <p:sp>
        <p:nvSpPr>
          <p:cNvPr id="252" name="Rectangle 251">
            <a:extLst>
              <a:ext uri="{FF2B5EF4-FFF2-40B4-BE49-F238E27FC236}">
                <a16:creationId xmlns:a16="http://schemas.microsoft.com/office/drawing/2014/main" id="{6CD544DE-3566-D887-BE13-41C5C65F5CAD}"/>
              </a:ext>
            </a:extLst>
          </p:cNvPr>
          <p:cNvSpPr/>
          <p:nvPr/>
        </p:nvSpPr>
        <p:spPr bwMode="auto">
          <a:xfrm>
            <a:off x="11031791" y="5488308"/>
            <a:ext cx="418427" cy="46018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9021ACFC-E642-3791-4CD0-C65D2CD9CE8B}"/>
              </a:ext>
            </a:extLst>
          </p:cNvPr>
          <p:cNvSpPr txBox="1"/>
          <p:nvPr/>
        </p:nvSpPr>
        <p:spPr>
          <a:xfrm>
            <a:off x="10971990" y="5609911"/>
            <a:ext cx="538031" cy="2169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/>
                <a:ea typeface="Segoe UI" pitchFamily="34" charset="0"/>
                <a:cs typeface="Segoe UI" pitchFamily="34" charset="0"/>
              </a:rPr>
              <a:t>NVMe</a:t>
            </a: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1DA25272-0F1A-A1B0-EF07-8FB8B6CAC88E}"/>
              </a:ext>
            </a:extLst>
          </p:cNvPr>
          <p:cNvSpPr/>
          <p:nvPr/>
        </p:nvSpPr>
        <p:spPr bwMode="auto">
          <a:xfrm>
            <a:off x="10553563" y="5488308"/>
            <a:ext cx="418427" cy="460188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0" cap="none" spc="0" normalizeH="0" baseline="0" noProof="0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7AC9B0B3-6C31-1312-ED11-FA13CE429E6F}"/>
              </a:ext>
            </a:extLst>
          </p:cNvPr>
          <p:cNvSpPr txBox="1"/>
          <p:nvPr/>
        </p:nvSpPr>
        <p:spPr>
          <a:xfrm>
            <a:off x="10493762" y="5609911"/>
            <a:ext cx="538031" cy="21698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latin typeface="Segoe UI Semibold"/>
                <a:ea typeface="Segoe UI" pitchFamily="34" charset="0"/>
                <a:cs typeface="Segoe UI" pitchFamily="34" charset="0"/>
              </a:rPr>
              <a:t>NVMe</a:t>
            </a:r>
          </a:p>
        </p:txBody>
      </p:sp>
      <p:sp>
        <p:nvSpPr>
          <p:cNvPr id="256" name="Rectangle: Rounded Corners 255">
            <a:extLst>
              <a:ext uri="{FF2B5EF4-FFF2-40B4-BE49-F238E27FC236}">
                <a16:creationId xmlns:a16="http://schemas.microsoft.com/office/drawing/2014/main" id="{25C67FF3-C1E0-021D-CF54-BD5180BAFAC1}"/>
              </a:ext>
            </a:extLst>
          </p:cNvPr>
          <p:cNvSpPr/>
          <p:nvPr/>
        </p:nvSpPr>
        <p:spPr bwMode="auto">
          <a:xfrm>
            <a:off x="3613004" y="4098467"/>
            <a:ext cx="741452" cy="289727"/>
          </a:xfrm>
          <a:prstGeom prst="roundRect">
            <a:avLst>
              <a:gd name="adj" fmla="val 7098"/>
            </a:avLst>
          </a:prstGeom>
          <a:solidFill>
            <a:srgbClr val="007D92"/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8661C5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91440" rIns="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rPr>
              <a:t>In-memory read cache</a:t>
            </a:r>
          </a:p>
        </p:txBody>
      </p:sp>
      <p:cxnSp>
        <p:nvCxnSpPr>
          <p:cNvPr id="257" name="Connector: Elbow 256">
            <a:extLst>
              <a:ext uri="{FF2B5EF4-FFF2-40B4-BE49-F238E27FC236}">
                <a16:creationId xmlns:a16="http://schemas.microsoft.com/office/drawing/2014/main" id="{55FC7CF3-A96E-278F-100C-224F9F73A640}"/>
              </a:ext>
            </a:extLst>
          </p:cNvPr>
          <p:cNvCxnSpPr>
            <a:cxnSpLocks/>
          </p:cNvCxnSpPr>
          <p:nvPr/>
        </p:nvCxnSpPr>
        <p:spPr>
          <a:xfrm rot="16200000" flipV="1">
            <a:off x="10800254" y="5239414"/>
            <a:ext cx="393311" cy="3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A1F30D"/>
            </a:solidFill>
            <a:prstDash val="solid"/>
            <a:headEnd type="triangle" w="med" len="med"/>
            <a:tailEnd type="none" w="med" len="med"/>
          </a:ln>
          <a:effectLst/>
        </p:spPr>
      </p:cxnSp>
      <p:sp>
        <p:nvSpPr>
          <p:cNvPr id="258" name="Rectangle: Rounded Corners 257">
            <a:extLst>
              <a:ext uri="{FF2B5EF4-FFF2-40B4-BE49-F238E27FC236}">
                <a16:creationId xmlns:a16="http://schemas.microsoft.com/office/drawing/2014/main" id="{2C38AD34-EBC4-8B1B-32CC-34B63E378EC7}"/>
              </a:ext>
            </a:extLst>
          </p:cNvPr>
          <p:cNvSpPr/>
          <p:nvPr/>
        </p:nvSpPr>
        <p:spPr bwMode="auto">
          <a:xfrm>
            <a:off x="4437320" y="1516770"/>
            <a:ext cx="3571386" cy="695496"/>
          </a:xfrm>
          <a:prstGeom prst="roundRect">
            <a:avLst>
              <a:gd name="adj" fmla="val 4645"/>
            </a:avLst>
          </a:prstGeom>
          <a:solidFill>
            <a:srgbClr val="3C3C41">
              <a:lumMod val="75000"/>
            </a:srgbClr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45720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rPr>
              <a:t>Arc VMs</a:t>
            </a:r>
          </a:p>
        </p:txBody>
      </p:sp>
      <p:cxnSp>
        <p:nvCxnSpPr>
          <p:cNvPr id="259" name="Straight Arrow Connector 258">
            <a:extLst>
              <a:ext uri="{FF2B5EF4-FFF2-40B4-BE49-F238E27FC236}">
                <a16:creationId xmlns:a16="http://schemas.microsoft.com/office/drawing/2014/main" id="{32B3D671-064A-BEC7-A840-A6902095B628}"/>
              </a:ext>
            </a:extLst>
          </p:cNvPr>
          <p:cNvCxnSpPr>
            <a:cxnSpLocks/>
            <a:stCxn id="261" idx="1"/>
            <a:endCxn id="262" idx="3"/>
          </p:cNvCxnSpPr>
          <p:nvPr/>
        </p:nvCxnSpPr>
        <p:spPr>
          <a:xfrm flipH="1" flipV="1">
            <a:off x="4968089" y="1992043"/>
            <a:ext cx="2444593" cy="830"/>
          </a:xfrm>
          <a:prstGeom prst="straightConnector1">
            <a:avLst/>
          </a:prstGeom>
          <a:noFill/>
          <a:ln w="12700" cap="flat" cmpd="sng" algn="ctr">
            <a:solidFill>
              <a:srgbClr val="69EAFF"/>
            </a:solidFill>
            <a:prstDash val="dash"/>
            <a:headEnd type="none" w="lg" len="med"/>
            <a:tailEnd type="triangle"/>
          </a:ln>
          <a:effectLst/>
        </p:spPr>
      </p:cxnSp>
      <p:sp>
        <p:nvSpPr>
          <p:cNvPr id="260" name="TextBox 259">
            <a:extLst>
              <a:ext uri="{FF2B5EF4-FFF2-40B4-BE49-F238E27FC236}">
                <a16:creationId xmlns:a16="http://schemas.microsoft.com/office/drawing/2014/main" id="{68B3917D-DC0B-9383-9AFB-F66EA094728A}"/>
              </a:ext>
            </a:extLst>
          </p:cNvPr>
          <p:cNvSpPr txBox="1"/>
          <p:nvPr/>
        </p:nvSpPr>
        <p:spPr>
          <a:xfrm>
            <a:off x="5054281" y="1777528"/>
            <a:ext cx="2272207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R="0" lvl="0" indent="0"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800" b="0" i="0" u="none" strike="noStrike" cap="none" spc="0" normalizeH="0" baseline="0">
                <a:ln>
                  <a:noFill/>
                </a:ln>
                <a:solidFill>
                  <a:srgbClr val="A1F30D"/>
                </a:solidFill>
                <a:effectLst/>
                <a:uLnTx/>
                <a:uFillTx/>
                <a:latin typeface="Segoe UI Semibold (Headings)"/>
                <a:cs typeface="Segoe UI" panose="020B0502040204020203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anose="020B0502040204020203" pitchFamily="34" charset="0"/>
              </a:rPr>
              <a:t>Live Migration across Azure Local machines</a:t>
            </a:r>
          </a:p>
        </p:txBody>
      </p:sp>
      <p:pic>
        <p:nvPicPr>
          <p:cNvPr id="261" name="Graphic 260">
            <a:extLst>
              <a:ext uri="{FF2B5EF4-FFF2-40B4-BE49-F238E27FC236}">
                <a16:creationId xmlns:a16="http://schemas.microsoft.com/office/drawing/2014/main" id="{6CB5F121-1A57-34CA-E9C9-D7CAF656539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412682" y="1814365"/>
            <a:ext cx="365760" cy="357016"/>
          </a:xfrm>
          <a:prstGeom prst="rect">
            <a:avLst/>
          </a:prstGeom>
          <a:effectLst/>
        </p:spPr>
      </p:pic>
      <p:pic>
        <p:nvPicPr>
          <p:cNvPr id="262" name="Graphic 261">
            <a:extLst>
              <a:ext uri="{FF2B5EF4-FFF2-40B4-BE49-F238E27FC236}">
                <a16:creationId xmlns:a16="http://schemas.microsoft.com/office/drawing/2014/main" id="{CE3A80F2-9894-638A-57CA-B8FC66C01C9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602329" y="1813535"/>
            <a:ext cx="365760" cy="357016"/>
          </a:xfrm>
          <a:prstGeom prst="rect">
            <a:avLst/>
          </a:prstGeom>
          <a:effectLst/>
        </p:spPr>
      </p:pic>
      <p:sp>
        <p:nvSpPr>
          <p:cNvPr id="263" name="Rectangle: Rounded Corners 262">
            <a:extLst>
              <a:ext uri="{FF2B5EF4-FFF2-40B4-BE49-F238E27FC236}">
                <a16:creationId xmlns:a16="http://schemas.microsoft.com/office/drawing/2014/main" id="{11FC456E-9925-3158-E187-A3E0553CA47A}"/>
              </a:ext>
            </a:extLst>
          </p:cNvPr>
          <p:cNvSpPr/>
          <p:nvPr/>
        </p:nvSpPr>
        <p:spPr bwMode="auto">
          <a:xfrm>
            <a:off x="7199104" y="4097521"/>
            <a:ext cx="741452" cy="289727"/>
          </a:xfrm>
          <a:prstGeom prst="roundRect">
            <a:avLst>
              <a:gd name="adj" fmla="val 7098"/>
            </a:avLst>
          </a:prstGeom>
          <a:solidFill>
            <a:srgbClr val="007D92"/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8661C5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91440" rIns="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rPr>
              <a:t>In-memory read cache</a:t>
            </a:r>
          </a:p>
        </p:txBody>
      </p:sp>
      <p:sp>
        <p:nvSpPr>
          <p:cNvPr id="264" name="Rectangle: Rounded Corners 263">
            <a:extLst>
              <a:ext uri="{FF2B5EF4-FFF2-40B4-BE49-F238E27FC236}">
                <a16:creationId xmlns:a16="http://schemas.microsoft.com/office/drawing/2014/main" id="{5A876DE3-24BE-7DD9-BA8F-D36626EF79B2}"/>
              </a:ext>
            </a:extLst>
          </p:cNvPr>
          <p:cNvSpPr/>
          <p:nvPr/>
        </p:nvSpPr>
        <p:spPr bwMode="auto">
          <a:xfrm>
            <a:off x="10775768" y="4100331"/>
            <a:ext cx="741452" cy="289727"/>
          </a:xfrm>
          <a:prstGeom prst="roundRect">
            <a:avLst>
              <a:gd name="adj" fmla="val 7098"/>
            </a:avLst>
          </a:prstGeom>
          <a:solidFill>
            <a:srgbClr val="007D92"/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8661C5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0" tIns="91440" rIns="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rPr>
              <a:t>In-memory read cache</a:t>
            </a:r>
          </a:p>
        </p:txBody>
      </p:sp>
      <p:cxnSp>
        <p:nvCxnSpPr>
          <p:cNvPr id="265" name="Connector: Elbow 264">
            <a:extLst>
              <a:ext uri="{FF2B5EF4-FFF2-40B4-BE49-F238E27FC236}">
                <a16:creationId xmlns:a16="http://schemas.microsoft.com/office/drawing/2014/main" id="{A26E4393-A77E-AFF3-241C-599353A05736}"/>
              </a:ext>
            </a:extLst>
          </p:cNvPr>
          <p:cNvCxnSpPr>
            <a:cxnSpLocks/>
            <a:endCxn id="262" idx="1"/>
          </p:cNvCxnSpPr>
          <p:nvPr/>
        </p:nvCxnSpPr>
        <p:spPr>
          <a:xfrm flipV="1">
            <a:off x="3551955" y="1992043"/>
            <a:ext cx="1050374" cy="1005157"/>
          </a:xfrm>
          <a:prstGeom prst="bentConnector3">
            <a:avLst>
              <a:gd name="adj1" fmla="val 21465"/>
            </a:avLst>
          </a:prstGeom>
          <a:noFill/>
          <a:ln w="12700" cap="flat" cmpd="sng" algn="ctr">
            <a:solidFill>
              <a:srgbClr val="69EAFF"/>
            </a:solidFill>
            <a:prstDash val="solid"/>
            <a:headEnd type="triangl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010996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B649D6E-4410-B2BD-F26C-1D85D75698A7}"/>
              </a:ext>
            </a:extLst>
          </p:cNvPr>
          <p:cNvSpPr/>
          <p:nvPr/>
        </p:nvSpPr>
        <p:spPr bwMode="auto">
          <a:xfrm rot="10800000">
            <a:off x="401428" y="3100872"/>
            <a:ext cx="11514451" cy="2747903"/>
          </a:xfrm>
          <a:prstGeom prst="roundRect">
            <a:avLst>
              <a:gd name="adj" fmla="val 4645"/>
            </a:avLst>
          </a:prstGeom>
          <a:solidFill>
            <a:srgbClr val="F2F2F2">
              <a:lumMod val="10000"/>
            </a:srgbClr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45720" tIns="91440" rIns="4572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marR="0" lvl="0" indent="-171450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"/>
              <a:cs typeface="Segoe UI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B96530C-91C7-8723-4249-F0038030FC49}"/>
              </a:ext>
            </a:extLst>
          </p:cNvPr>
          <p:cNvSpPr/>
          <p:nvPr/>
        </p:nvSpPr>
        <p:spPr bwMode="auto">
          <a:xfrm>
            <a:off x="6768198" y="4237098"/>
            <a:ext cx="4429878" cy="1373403"/>
          </a:xfrm>
          <a:prstGeom prst="roundRect">
            <a:avLst>
              <a:gd name="adj" fmla="val 4645"/>
            </a:avLst>
          </a:prstGeom>
          <a:solidFill>
            <a:srgbClr val="3C3C41">
              <a:lumMod val="75000"/>
            </a:srgbClr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B246310-D060-3840-0D5F-D9D613B3AD3C}"/>
              </a:ext>
            </a:extLst>
          </p:cNvPr>
          <p:cNvSpPr/>
          <p:nvPr/>
        </p:nvSpPr>
        <p:spPr bwMode="auto">
          <a:xfrm>
            <a:off x="6615798" y="4084698"/>
            <a:ext cx="4429878" cy="1373403"/>
          </a:xfrm>
          <a:prstGeom prst="roundRect">
            <a:avLst>
              <a:gd name="adj" fmla="val 4645"/>
            </a:avLst>
          </a:prstGeom>
          <a:solidFill>
            <a:srgbClr val="3C3C41">
              <a:lumMod val="75000"/>
            </a:srgbClr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610F18F-BFEB-9EA2-698F-89042765B56C}"/>
              </a:ext>
            </a:extLst>
          </p:cNvPr>
          <p:cNvSpPr txBox="1">
            <a:spLocks/>
          </p:cNvSpPr>
          <p:nvPr/>
        </p:nvSpPr>
        <p:spPr>
          <a:xfrm>
            <a:off x="455767" y="0"/>
            <a:ext cx="11136157" cy="3416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40" rtl="0" eaLnBrk="1" latinLnBrk="0" hangingPunct="1">
              <a:lnSpc>
                <a:spcPts val="3137"/>
              </a:lnSpc>
              <a:spcBef>
                <a:spcPct val="0"/>
              </a:spcBef>
              <a:buNone/>
              <a:defRPr lang="en-US" sz="2400" b="0" strike="noStrike" kern="1200" cap="none" spc="-49" baseline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marL="0" marR="0" lvl="0" indent="0" algn="l" defTabSz="914440" rtl="0" eaLnBrk="1" fontAlgn="auto" latinLnBrk="0" hangingPunct="1">
              <a:lnSpc>
                <a:spcPts val="3137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9" normalizeH="0" baseline="0" noProof="0">
                <a:ln w="3175"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Azure Local – Storage Switched 2+ machines, Dual TOR, dedicated Storage, converged Management + Compute, physical connectivity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1DA5D06-BEBF-C239-3E77-E11E99E2E3CD}"/>
              </a:ext>
            </a:extLst>
          </p:cNvPr>
          <p:cNvGrpSpPr/>
          <p:nvPr/>
        </p:nvGrpSpPr>
        <p:grpSpPr>
          <a:xfrm>
            <a:off x="5254452" y="860198"/>
            <a:ext cx="1808407" cy="638061"/>
            <a:chOff x="5416463" y="859087"/>
            <a:chExt cx="1808407" cy="638061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30114FDF-00C6-1B77-4DE8-03C910805C9A}"/>
                </a:ext>
              </a:extLst>
            </p:cNvPr>
            <p:cNvSpPr/>
            <p:nvPr/>
          </p:nvSpPr>
          <p:spPr bwMode="auto">
            <a:xfrm>
              <a:off x="5416463" y="859087"/>
              <a:ext cx="1808407" cy="638061"/>
            </a:xfrm>
            <a:prstGeom prst="roundRect">
              <a:avLst>
                <a:gd name="adj" fmla="val 4645"/>
              </a:avLst>
            </a:prstGeom>
            <a:solidFill>
              <a:srgbClr val="243A5E">
                <a:lumMod val="50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91440" rIns="91440" bIns="4572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Switch / Router / Firewall</a:t>
              </a:r>
            </a:p>
          </p:txBody>
        </p:sp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7ECB4976-C130-7042-2F2A-1AC393EA73D3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6137787" y="912971"/>
              <a:ext cx="365760" cy="365760"/>
            </a:xfrm>
            <a:prstGeom prst="rect">
              <a:avLst/>
            </a:prstGeom>
          </p:spPr>
        </p:pic>
      </p:grp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EBDC1CF8-2AF8-AC6D-4F40-A84207CF86EC}"/>
              </a:ext>
            </a:extLst>
          </p:cNvPr>
          <p:cNvCxnSpPr>
            <a:cxnSpLocks/>
            <a:stCxn id="26" idx="0"/>
            <a:endCxn id="9" idx="1"/>
          </p:cNvCxnSpPr>
          <p:nvPr/>
        </p:nvCxnSpPr>
        <p:spPr>
          <a:xfrm rot="5400000" flipH="1" flipV="1">
            <a:off x="4260145" y="557993"/>
            <a:ext cx="373070" cy="1615543"/>
          </a:xfrm>
          <a:prstGeom prst="bentConnector2">
            <a:avLst/>
          </a:prstGeom>
          <a:noFill/>
          <a:ln w="9525" cap="flat" cmpd="sng" algn="ctr">
            <a:solidFill>
              <a:srgbClr val="FFFFFF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5C041A73-C145-8F18-A259-5F4C4618BB20}"/>
              </a:ext>
            </a:extLst>
          </p:cNvPr>
          <p:cNvCxnSpPr>
            <a:cxnSpLocks/>
            <a:stCxn id="9" idx="3"/>
            <a:endCxn id="19" idx="0"/>
          </p:cNvCxnSpPr>
          <p:nvPr/>
        </p:nvCxnSpPr>
        <p:spPr>
          <a:xfrm>
            <a:off x="7062859" y="1179229"/>
            <a:ext cx="1615544" cy="373070"/>
          </a:xfrm>
          <a:prstGeom prst="bentConnector2">
            <a:avLst/>
          </a:prstGeom>
          <a:noFill/>
          <a:ln w="9525" cap="flat" cmpd="sng" algn="ctr">
            <a:solidFill>
              <a:srgbClr val="FFFFFF"/>
            </a:solidFill>
            <a:prstDash val="solid"/>
            <a:headEnd type="none"/>
            <a:tailEnd type="none"/>
          </a:ln>
          <a:effectLst/>
        </p:spPr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58DBE82-48FC-3727-3972-2EB66AC5F00F}"/>
              </a:ext>
            </a:extLst>
          </p:cNvPr>
          <p:cNvGrpSpPr/>
          <p:nvPr/>
        </p:nvGrpSpPr>
        <p:grpSpPr>
          <a:xfrm>
            <a:off x="457327" y="3187734"/>
            <a:ext cx="925318" cy="762079"/>
            <a:chOff x="157054" y="3400596"/>
            <a:chExt cx="925318" cy="762079"/>
          </a:xfrm>
        </p:grpSpPr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647D902D-56FC-4DB7-87F4-A1567142290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1546" y="3400596"/>
              <a:ext cx="365760" cy="36576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FF3A23A-6E4B-66EB-72ED-0EDA921D1681}"/>
                </a:ext>
              </a:extLst>
            </p:cNvPr>
            <p:cNvSpPr txBox="1"/>
            <p:nvPr/>
          </p:nvSpPr>
          <p:spPr>
            <a:xfrm>
              <a:off x="157054" y="3824121"/>
              <a:ext cx="925318" cy="33855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>
                <a:defRPr/>
              </a:pPr>
              <a:r>
                <a:rPr lang="en-GB" sz="1100">
                  <a:solidFill>
                    <a:srgbClr val="FFFFFF"/>
                  </a:solidFill>
                  <a:latin typeface="Segoe UI Semibold (Headings)"/>
                </a:rPr>
                <a:t>Azure Local instance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254B610-5B2E-3E34-5215-E9A1FEDFA85D}"/>
              </a:ext>
            </a:extLst>
          </p:cNvPr>
          <p:cNvGrpSpPr/>
          <p:nvPr/>
        </p:nvGrpSpPr>
        <p:grpSpPr>
          <a:xfrm>
            <a:off x="2390232" y="1552299"/>
            <a:ext cx="7536847" cy="922987"/>
            <a:chOff x="2440341" y="1313506"/>
            <a:chExt cx="7536847" cy="922987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14DA365-9ABC-8269-9A3B-24C87EBA7151}"/>
                </a:ext>
              </a:extLst>
            </p:cNvPr>
            <p:cNvGrpSpPr/>
            <p:nvPr/>
          </p:nvGrpSpPr>
          <p:grpSpPr>
            <a:xfrm>
              <a:off x="2440341" y="1313506"/>
              <a:ext cx="2497353" cy="922987"/>
              <a:chOff x="2440341" y="1313506"/>
              <a:chExt cx="2497353" cy="922987"/>
            </a:xfrm>
          </p:grpSpPr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id="{C75B7CD3-2157-CF52-E3EC-0B5DAD4786B1}"/>
                  </a:ext>
                </a:extLst>
              </p:cNvPr>
              <p:cNvSpPr/>
              <p:nvPr/>
            </p:nvSpPr>
            <p:spPr bwMode="auto">
              <a:xfrm>
                <a:off x="2440341" y="1313506"/>
                <a:ext cx="2497353" cy="922987"/>
              </a:xfrm>
              <a:prstGeom prst="roundRect">
                <a:avLst>
                  <a:gd name="adj" fmla="val 4645"/>
                </a:avLst>
              </a:prstGeom>
              <a:solidFill>
                <a:srgbClr val="243A5E">
                  <a:lumMod val="50000"/>
                </a:srgbClr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Management, Compute, and Storage TOR 1 Network switch</a:t>
                </a:r>
              </a:p>
            </p:txBody>
          </p: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C2A9E8BC-B861-152B-FAAC-A4D6C278734F}"/>
                  </a:ext>
                </a:extLst>
              </p:cNvPr>
              <p:cNvGrpSpPr/>
              <p:nvPr/>
            </p:nvGrpSpPr>
            <p:grpSpPr>
              <a:xfrm>
                <a:off x="3109235" y="1788803"/>
                <a:ext cx="1159435" cy="335280"/>
                <a:chOff x="7538489" y="1620801"/>
                <a:chExt cx="1159435" cy="335280"/>
              </a:xfrm>
            </p:grpSpPr>
            <p:sp>
              <p:nvSpPr>
                <p:cNvPr id="28" name="Rectangle: Rounded Corners 27">
                  <a:extLst>
                    <a:ext uri="{FF2B5EF4-FFF2-40B4-BE49-F238E27FC236}">
                      <a16:creationId xmlns:a16="http://schemas.microsoft.com/office/drawing/2014/main" id="{222DED8D-A756-407F-8A0F-B731BD71375A}"/>
                    </a:ext>
                  </a:extLst>
                </p:cNvPr>
                <p:cNvSpPr/>
                <p:nvPr/>
              </p:nvSpPr>
              <p:spPr bwMode="auto">
                <a:xfrm rot="10800000">
                  <a:off x="7538489" y="1620801"/>
                  <a:ext cx="1159435" cy="335280"/>
                </a:xfrm>
                <a:prstGeom prst="roundRect">
                  <a:avLst/>
                </a:prstGeom>
                <a:noFill/>
                <a:ln w="9525" cap="flat" cmpd="sng" algn="ctr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32472" eaLnBrk="1" fontAlgn="base" latinLnBrk="0" hangingPunct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err="1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  <p:pic>
              <p:nvPicPr>
                <p:cNvPr id="29" name="Graphic 28">
                  <a:extLst>
                    <a:ext uri="{FF2B5EF4-FFF2-40B4-BE49-F238E27FC236}">
                      <a16:creationId xmlns:a16="http://schemas.microsoft.com/office/drawing/2014/main" id="{98EEDE90-175B-3C06-5CEF-AA7040EC291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8336672" y="1706526"/>
                  <a:ext cx="182880" cy="182880"/>
                </a:xfrm>
                <a:prstGeom prst="rect">
                  <a:avLst/>
                </a:prstGeom>
              </p:spPr>
            </p:pic>
            <p:pic>
              <p:nvPicPr>
                <p:cNvPr id="30" name="Graphic 29">
                  <a:extLst>
                    <a:ext uri="{FF2B5EF4-FFF2-40B4-BE49-F238E27FC236}">
                      <a16:creationId xmlns:a16="http://schemas.microsoft.com/office/drawing/2014/main" id="{DE050281-31CE-2440-F047-72E132D627E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8130068" y="1706526"/>
                  <a:ext cx="182880" cy="182880"/>
                </a:xfrm>
                <a:prstGeom prst="rect">
                  <a:avLst/>
                </a:prstGeom>
              </p:spPr>
            </p:pic>
            <p:pic>
              <p:nvPicPr>
                <p:cNvPr id="31" name="Graphic 30">
                  <a:extLst>
                    <a:ext uri="{FF2B5EF4-FFF2-40B4-BE49-F238E27FC236}">
                      <a16:creationId xmlns:a16="http://schemas.microsoft.com/office/drawing/2014/main" id="{28C98D9D-A90A-0662-E528-BF21055F915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7923464" y="1706526"/>
                  <a:ext cx="182880" cy="182880"/>
                </a:xfrm>
                <a:prstGeom prst="rect">
                  <a:avLst/>
                </a:prstGeom>
              </p:spPr>
            </p:pic>
            <p:pic>
              <p:nvPicPr>
                <p:cNvPr id="32" name="Graphic 31">
                  <a:extLst>
                    <a:ext uri="{FF2B5EF4-FFF2-40B4-BE49-F238E27FC236}">
                      <a16:creationId xmlns:a16="http://schemas.microsoft.com/office/drawing/2014/main" id="{115DF9A1-BEF4-C3E8-E2BD-2ED9DF95C85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7716860" y="1706526"/>
                  <a:ext cx="182880" cy="182880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B11F8CD1-CCE0-4B82-E126-11AF07100B2E}"/>
                </a:ext>
              </a:extLst>
            </p:cNvPr>
            <p:cNvGrpSpPr/>
            <p:nvPr/>
          </p:nvGrpSpPr>
          <p:grpSpPr>
            <a:xfrm>
              <a:off x="7479835" y="1313506"/>
              <a:ext cx="2497353" cy="922987"/>
              <a:chOff x="2440341" y="1313506"/>
              <a:chExt cx="2497353" cy="922987"/>
            </a:xfrm>
          </p:grpSpPr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E248DF54-6143-E07E-3877-9E5BB3099F2C}"/>
                  </a:ext>
                </a:extLst>
              </p:cNvPr>
              <p:cNvSpPr/>
              <p:nvPr/>
            </p:nvSpPr>
            <p:spPr bwMode="auto">
              <a:xfrm>
                <a:off x="2440341" y="1313506"/>
                <a:ext cx="2497353" cy="922987"/>
              </a:xfrm>
              <a:prstGeom prst="roundRect">
                <a:avLst>
                  <a:gd name="adj" fmla="val 4645"/>
                </a:avLst>
              </a:prstGeom>
              <a:solidFill>
                <a:srgbClr val="243A5E">
                  <a:lumMod val="50000"/>
                </a:srgbClr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Management, Compute, and Storage TOR 2 Network switch</a:t>
                </a:r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365B6AF2-862B-748C-9080-30950460374F}"/>
                  </a:ext>
                </a:extLst>
              </p:cNvPr>
              <p:cNvGrpSpPr/>
              <p:nvPr/>
            </p:nvGrpSpPr>
            <p:grpSpPr>
              <a:xfrm>
                <a:off x="3109235" y="1788803"/>
                <a:ext cx="1159435" cy="335280"/>
                <a:chOff x="7538489" y="1620801"/>
                <a:chExt cx="1159435" cy="335280"/>
              </a:xfrm>
            </p:grpSpPr>
            <p:sp>
              <p:nvSpPr>
                <p:cNvPr id="21" name="Rectangle: Rounded Corners 20">
                  <a:extLst>
                    <a:ext uri="{FF2B5EF4-FFF2-40B4-BE49-F238E27FC236}">
                      <a16:creationId xmlns:a16="http://schemas.microsoft.com/office/drawing/2014/main" id="{D2AA069F-E340-CC46-2BAC-6C465ABB3124}"/>
                    </a:ext>
                  </a:extLst>
                </p:cNvPr>
                <p:cNvSpPr/>
                <p:nvPr/>
              </p:nvSpPr>
              <p:spPr bwMode="auto">
                <a:xfrm rot="10800000">
                  <a:off x="7538489" y="1620801"/>
                  <a:ext cx="1159435" cy="335280"/>
                </a:xfrm>
                <a:prstGeom prst="roundRect">
                  <a:avLst/>
                </a:prstGeom>
                <a:noFill/>
                <a:ln w="9525" cap="flat" cmpd="sng" algn="ctr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32472" eaLnBrk="1" fontAlgn="base" latinLnBrk="0" hangingPunct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err="1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  <p:pic>
              <p:nvPicPr>
                <p:cNvPr id="22" name="Graphic 21">
                  <a:extLst>
                    <a:ext uri="{FF2B5EF4-FFF2-40B4-BE49-F238E27FC236}">
                      <a16:creationId xmlns:a16="http://schemas.microsoft.com/office/drawing/2014/main" id="{DC5DA128-5DAC-7D2A-83E1-49DA69D847D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8336672" y="1706526"/>
                  <a:ext cx="182880" cy="182880"/>
                </a:xfrm>
                <a:prstGeom prst="rect">
                  <a:avLst/>
                </a:prstGeom>
              </p:spPr>
            </p:pic>
            <p:pic>
              <p:nvPicPr>
                <p:cNvPr id="23" name="Graphic 22">
                  <a:extLst>
                    <a:ext uri="{FF2B5EF4-FFF2-40B4-BE49-F238E27FC236}">
                      <a16:creationId xmlns:a16="http://schemas.microsoft.com/office/drawing/2014/main" id="{9C8E1356-EDC0-7028-7CBA-27A2B39B5AB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8130068" y="1706526"/>
                  <a:ext cx="182880" cy="182880"/>
                </a:xfrm>
                <a:prstGeom prst="rect">
                  <a:avLst/>
                </a:prstGeom>
              </p:spPr>
            </p:pic>
            <p:pic>
              <p:nvPicPr>
                <p:cNvPr id="24" name="Graphic 23">
                  <a:extLst>
                    <a:ext uri="{FF2B5EF4-FFF2-40B4-BE49-F238E27FC236}">
                      <a16:creationId xmlns:a16="http://schemas.microsoft.com/office/drawing/2014/main" id="{166BED6F-A92B-B4C7-B17B-2E6CD971348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7923464" y="1706526"/>
                  <a:ext cx="182880" cy="182880"/>
                </a:xfrm>
                <a:prstGeom prst="rect">
                  <a:avLst/>
                </a:prstGeom>
              </p:spPr>
            </p:pic>
            <p:pic>
              <p:nvPicPr>
                <p:cNvPr id="25" name="Graphic 24">
                  <a:extLst>
                    <a:ext uri="{FF2B5EF4-FFF2-40B4-BE49-F238E27FC236}">
                      <a16:creationId xmlns:a16="http://schemas.microsoft.com/office/drawing/2014/main" id="{0E163C4F-7389-CAE1-6E85-8053E3EE4B1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7716860" y="1706526"/>
                  <a:ext cx="182880" cy="182880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1646BF6-EEC8-70F2-5231-8188B437CB7F}"/>
              </a:ext>
            </a:extLst>
          </p:cNvPr>
          <p:cNvGrpSpPr/>
          <p:nvPr/>
        </p:nvGrpSpPr>
        <p:grpSpPr>
          <a:xfrm>
            <a:off x="1423904" y="3562787"/>
            <a:ext cx="4429878" cy="1742914"/>
            <a:chOff x="1373860" y="3562787"/>
            <a:chExt cx="4429878" cy="1742914"/>
          </a:xfrm>
        </p:grpSpPr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D59483E3-0626-9A7C-14A7-C6FF7D672F3A}"/>
                </a:ext>
              </a:extLst>
            </p:cNvPr>
            <p:cNvSpPr/>
            <p:nvPr/>
          </p:nvSpPr>
          <p:spPr bwMode="auto">
            <a:xfrm>
              <a:off x="1373860" y="3932298"/>
              <a:ext cx="4429878" cy="1373403"/>
            </a:xfrm>
            <a:prstGeom prst="roundRect">
              <a:avLst>
                <a:gd name="adj" fmla="val 4645"/>
              </a:avLst>
            </a:prstGeom>
            <a:solidFill>
              <a:srgbClr val="3C3C41">
                <a:lumMod val="75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7FC35AFC-FC7B-D467-4AE1-F5D874F8334E}"/>
                </a:ext>
              </a:extLst>
            </p:cNvPr>
            <p:cNvSpPr txBox="1"/>
            <p:nvPr/>
          </p:nvSpPr>
          <p:spPr>
            <a:xfrm>
              <a:off x="2581008" y="4771111"/>
              <a:ext cx="1991858" cy="400110"/>
            </a:xfrm>
            <a:prstGeom prst="rect">
              <a:avLst/>
            </a:prstGeom>
            <a:noFill/>
          </p:spPr>
          <p:txBody>
            <a:bodyPr wrap="square" tIns="91440" bIns="91440" anchor="ctr">
              <a:sp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Azure Local machine 1</a:t>
              </a:r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1B1024BE-ECEE-135B-B4D2-3195A17E72F0}"/>
                </a:ext>
              </a:extLst>
            </p:cNvPr>
            <p:cNvGrpSpPr/>
            <p:nvPr/>
          </p:nvGrpSpPr>
          <p:grpSpPr>
            <a:xfrm>
              <a:off x="3689172" y="3566062"/>
              <a:ext cx="1942728" cy="1068147"/>
              <a:chOff x="3689172" y="3566062"/>
              <a:chExt cx="1942728" cy="1068147"/>
            </a:xfrm>
          </p:grpSpPr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EFF928C-8AF0-85FC-A2C9-D699CD335179}"/>
                  </a:ext>
                </a:extLst>
              </p:cNvPr>
              <p:cNvGrpSpPr/>
              <p:nvPr/>
            </p:nvGrpSpPr>
            <p:grpSpPr>
              <a:xfrm>
                <a:off x="3689172" y="3569128"/>
                <a:ext cx="663301" cy="831436"/>
                <a:chOff x="3678099" y="3259958"/>
                <a:chExt cx="663301" cy="831436"/>
              </a:xfrm>
            </p:grpSpPr>
            <p:sp>
              <p:nvSpPr>
                <p:cNvPr id="49" name="Rectangle: Rounded Corners 48">
                  <a:extLst>
                    <a:ext uri="{FF2B5EF4-FFF2-40B4-BE49-F238E27FC236}">
                      <a16:creationId xmlns:a16="http://schemas.microsoft.com/office/drawing/2014/main" id="{9C1D7CC1-8607-D604-A516-5A0E18A47B5E}"/>
                    </a:ext>
                  </a:extLst>
                </p:cNvPr>
                <p:cNvSpPr/>
                <p:nvPr/>
              </p:nvSpPr>
              <p:spPr bwMode="auto">
                <a:xfrm>
                  <a:off x="3678099" y="3259958"/>
                  <a:ext cx="663301" cy="831436"/>
                </a:xfrm>
                <a:prstGeom prst="roundRect">
                  <a:avLst>
                    <a:gd name="adj" fmla="val 4645"/>
                  </a:avLst>
                </a:prstGeom>
                <a:solidFill>
                  <a:srgbClr val="3C3C41">
                    <a:lumMod val="50000"/>
                  </a:srgbClr>
                </a:solidFill>
                <a:ln w="12700" cap="flat" cmpd="sng" algn="ctr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7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10GB+</a:t>
                  </a: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7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Ethernet Port </a:t>
                  </a: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endParaRP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endParaRP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endParaRP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700" b="0" i="1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SMB1</a:t>
                  </a:r>
                </a:p>
              </p:txBody>
            </p:sp>
            <p:pic>
              <p:nvPicPr>
                <p:cNvPr id="50" name="Graphic 49">
                  <a:extLst>
                    <a:ext uri="{FF2B5EF4-FFF2-40B4-BE49-F238E27FC236}">
                      <a16:creationId xmlns:a16="http://schemas.microsoft.com/office/drawing/2014/main" id="{0E5E14B5-1FE3-47A7-B29D-DF41DAFFC15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853876" y="3515578"/>
                  <a:ext cx="311749" cy="318772"/>
                </a:xfrm>
                <a:prstGeom prst="rect">
                  <a:avLst/>
                </a:prstGeom>
                <a:effectLst/>
              </p:spPr>
            </p:pic>
          </p:grp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049301FA-0D7A-9CBA-CCC8-2B676034A2D7}"/>
                  </a:ext>
                </a:extLst>
              </p:cNvPr>
              <p:cNvGrpSpPr/>
              <p:nvPr/>
            </p:nvGrpSpPr>
            <p:grpSpPr>
              <a:xfrm>
                <a:off x="4968599" y="3566062"/>
                <a:ext cx="663301" cy="831436"/>
                <a:chOff x="3678099" y="3259958"/>
                <a:chExt cx="663301" cy="831436"/>
              </a:xfrm>
            </p:grpSpPr>
            <p:sp>
              <p:nvSpPr>
                <p:cNvPr id="47" name="Rectangle: Rounded Corners 46">
                  <a:extLst>
                    <a:ext uri="{FF2B5EF4-FFF2-40B4-BE49-F238E27FC236}">
                      <a16:creationId xmlns:a16="http://schemas.microsoft.com/office/drawing/2014/main" id="{4184EE5A-F6FE-2763-F45C-2518F6CF793F}"/>
                    </a:ext>
                  </a:extLst>
                </p:cNvPr>
                <p:cNvSpPr/>
                <p:nvPr/>
              </p:nvSpPr>
              <p:spPr bwMode="auto">
                <a:xfrm>
                  <a:off x="3678099" y="3259958"/>
                  <a:ext cx="663301" cy="831436"/>
                </a:xfrm>
                <a:prstGeom prst="roundRect">
                  <a:avLst>
                    <a:gd name="adj" fmla="val 4645"/>
                  </a:avLst>
                </a:prstGeom>
                <a:solidFill>
                  <a:srgbClr val="3C3C41">
                    <a:lumMod val="50000"/>
                  </a:srgbClr>
                </a:solidFill>
                <a:ln w="12700" cap="flat" cmpd="sng" algn="ctr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7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10GB+</a:t>
                  </a: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7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Ethernet Port </a:t>
                  </a: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endParaRP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endParaRP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endParaRP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700" b="0" i="1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SMB2</a:t>
                  </a:r>
                </a:p>
              </p:txBody>
            </p:sp>
            <p:pic>
              <p:nvPicPr>
                <p:cNvPr id="48" name="Graphic 47">
                  <a:extLst>
                    <a:ext uri="{FF2B5EF4-FFF2-40B4-BE49-F238E27FC236}">
                      <a16:creationId xmlns:a16="http://schemas.microsoft.com/office/drawing/2014/main" id="{7C6FBFBB-DE58-8866-BDC9-74AF03F01D1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853876" y="3515578"/>
                  <a:ext cx="311749" cy="318772"/>
                </a:xfrm>
                <a:prstGeom prst="rect">
                  <a:avLst/>
                </a:prstGeom>
                <a:effectLst/>
              </p:spPr>
            </p:pic>
          </p:grpSp>
          <p:sp>
            <p:nvSpPr>
              <p:cNvPr id="46" name="Rectangle: Rounded Corners 45">
                <a:extLst>
                  <a:ext uri="{FF2B5EF4-FFF2-40B4-BE49-F238E27FC236}">
                    <a16:creationId xmlns:a16="http://schemas.microsoft.com/office/drawing/2014/main" id="{8F92F53A-E9C0-936D-2F11-995DCA3F360A}"/>
                  </a:ext>
                </a:extLst>
              </p:cNvPr>
              <p:cNvSpPr/>
              <p:nvPr/>
            </p:nvSpPr>
            <p:spPr bwMode="auto">
              <a:xfrm>
                <a:off x="3689172" y="4318714"/>
                <a:ext cx="1942728" cy="315495"/>
              </a:xfrm>
              <a:prstGeom prst="roundRect">
                <a:avLst>
                  <a:gd name="adj" fmla="val 4645"/>
                </a:avLst>
              </a:prstGeom>
              <a:solidFill>
                <a:srgbClr val="73236D"/>
              </a:solidFill>
              <a:ln w="12700" cap="flat" cmpd="sng" algn="ctr">
                <a:solidFill>
                  <a:srgbClr val="FFFFFF"/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RDMA NICs</a:t>
                </a:r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32002605-9CA9-B2E2-5087-39CD6D76084F}"/>
                </a:ext>
              </a:extLst>
            </p:cNvPr>
            <p:cNvGrpSpPr/>
            <p:nvPr/>
          </p:nvGrpSpPr>
          <p:grpSpPr>
            <a:xfrm>
              <a:off x="1544023" y="3565853"/>
              <a:ext cx="663301" cy="831436"/>
              <a:chOff x="3678099" y="3259958"/>
              <a:chExt cx="663301" cy="831436"/>
            </a:xfrm>
          </p:grpSpPr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8F56A519-EEEA-0BEB-419E-0E2B77B36B49}"/>
                  </a:ext>
                </a:extLst>
              </p:cNvPr>
              <p:cNvSpPr/>
              <p:nvPr/>
            </p:nvSpPr>
            <p:spPr bwMode="auto">
              <a:xfrm>
                <a:off x="3678099" y="3259958"/>
                <a:ext cx="663301" cy="831436"/>
              </a:xfrm>
              <a:prstGeom prst="roundRect">
                <a:avLst>
                  <a:gd name="adj" fmla="val 4645"/>
                </a:avLst>
              </a:prstGeom>
              <a:solidFill>
                <a:srgbClr val="3C3C41">
                  <a:lumMod val="50000"/>
                </a:srgbClr>
              </a:solidFill>
              <a:ln w="12700" cap="flat" cmpd="sng" algn="ctr">
                <a:solidFill>
                  <a:srgbClr val="FFFFFF"/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10GB+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Ethernet Port 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1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</p:txBody>
          </p:sp>
          <p:pic>
            <p:nvPicPr>
              <p:cNvPr id="43" name="Graphic 42">
                <a:extLst>
                  <a:ext uri="{FF2B5EF4-FFF2-40B4-BE49-F238E27FC236}">
                    <a16:creationId xmlns:a16="http://schemas.microsoft.com/office/drawing/2014/main" id="{7BE5472F-1061-D0C5-EA25-EA08EB84D7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3853876" y="3515578"/>
                <a:ext cx="311749" cy="318772"/>
              </a:xfrm>
              <a:prstGeom prst="rect">
                <a:avLst/>
              </a:prstGeom>
              <a:effectLst/>
            </p:spPr>
          </p:pic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44405B0-4A77-E646-1983-ABF18DA09E87}"/>
                </a:ext>
              </a:extLst>
            </p:cNvPr>
            <p:cNvGrpSpPr/>
            <p:nvPr/>
          </p:nvGrpSpPr>
          <p:grpSpPr>
            <a:xfrm>
              <a:off x="2823450" y="3562787"/>
              <a:ext cx="663301" cy="831436"/>
              <a:chOff x="3678099" y="3259958"/>
              <a:chExt cx="663301" cy="831436"/>
            </a:xfrm>
          </p:grpSpPr>
          <p:sp>
            <p:nvSpPr>
              <p:cNvPr id="40" name="Rectangle: Rounded Corners 39">
                <a:extLst>
                  <a:ext uri="{FF2B5EF4-FFF2-40B4-BE49-F238E27FC236}">
                    <a16:creationId xmlns:a16="http://schemas.microsoft.com/office/drawing/2014/main" id="{2B349435-8AD9-B1C6-DFB6-F01E44CD599F}"/>
                  </a:ext>
                </a:extLst>
              </p:cNvPr>
              <p:cNvSpPr/>
              <p:nvPr/>
            </p:nvSpPr>
            <p:spPr bwMode="auto">
              <a:xfrm>
                <a:off x="3678099" y="3259958"/>
                <a:ext cx="663301" cy="831436"/>
              </a:xfrm>
              <a:prstGeom prst="roundRect">
                <a:avLst>
                  <a:gd name="adj" fmla="val 4645"/>
                </a:avLst>
              </a:prstGeom>
              <a:solidFill>
                <a:srgbClr val="3C3C41">
                  <a:lumMod val="50000"/>
                </a:srgbClr>
              </a:solidFill>
              <a:ln w="12700" cap="flat" cmpd="sng" algn="ctr">
                <a:solidFill>
                  <a:srgbClr val="FFFFFF"/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10GB+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Ethernet Port 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1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</p:txBody>
          </p:sp>
          <p:pic>
            <p:nvPicPr>
              <p:cNvPr id="41" name="Graphic 40">
                <a:extLst>
                  <a:ext uri="{FF2B5EF4-FFF2-40B4-BE49-F238E27FC236}">
                    <a16:creationId xmlns:a16="http://schemas.microsoft.com/office/drawing/2014/main" id="{0BE6CB7E-E856-9731-08A6-D3E0FFF284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3853876" y="3515578"/>
                <a:ext cx="311749" cy="318772"/>
              </a:xfrm>
              <a:prstGeom prst="rect">
                <a:avLst/>
              </a:prstGeom>
              <a:effectLst/>
            </p:spPr>
          </p:pic>
        </p:grp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430C2B02-2492-9A0C-925D-4D83A9B4092E}"/>
                </a:ext>
              </a:extLst>
            </p:cNvPr>
            <p:cNvSpPr/>
            <p:nvPr/>
          </p:nvSpPr>
          <p:spPr bwMode="auto">
            <a:xfrm>
              <a:off x="1544023" y="4315439"/>
              <a:ext cx="1942728" cy="318771"/>
            </a:xfrm>
            <a:prstGeom prst="roundRect">
              <a:avLst>
                <a:gd name="adj" fmla="val 4645"/>
              </a:avLst>
            </a:prstGeom>
            <a:solidFill>
              <a:srgbClr val="0078D3">
                <a:lumMod val="75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Management + Compute NICs</a:t>
              </a:r>
              <a:b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</a:b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Switch Embedded Team (SET)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A4EFE9C-E46C-07DA-16FA-5831C82CE1EB}"/>
              </a:ext>
            </a:extLst>
          </p:cNvPr>
          <p:cNvGrpSpPr/>
          <p:nvPr/>
        </p:nvGrpSpPr>
        <p:grpSpPr>
          <a:xfrm>
            <a:off x="6463398" y="3562787"/>
            <a:ext cx="4429878" cy="1742914"/>
            <a:chOff x="1373860" y="3562787"/>
            <a:chExt cx="4429878" cy="1742914"/>
          </a:xfrm>
        </p:grpSpPr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7BC29C40-F32D-FFBA-5F4F-C06CC741149A}"/>
                </a:ext>
              </a:extLst>
            </p:cNvPr>
            <p:cNvSpPr/>
            <p:nvPr/>
          </p:nvSpPr>
          <p:spPr bwMode="auto">
            <a:xfrm>
              <a:off x="1373860" y="3932298"/>
              <a:ext cx="4429878" cy="1373403"/>
            </a:xfrm>
            <a:prstGeom prst="roundRect">
              <a:avLst>
                <a:gd name="adj" fmla="val 4645"/>
              </a:avLst>
            </a:prstGeom>
            <a:solidFill>
              <a:srgbClr val="3C3C41">
                <a:lumMod val="75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AEA9EAE6-0820-4709-9680-FB5AE590A299}"/>
                </a:ext>
              </a:extLst>
            </p:cNvPr>
            <p:cNvSpPr txBox="1"/>
            <p:nvPr/>
          </p:nvSpPr>
          <p:spPr>
            <a:xfrm>
              <a:off x="2463653" y="4664193"/>
              <a:ext cx="2250291" cy="615553"/>
            </a:xfrm>
            <a:prstGeom prst="rect">
              <a:avLst/>
            </a:prstGeom>
            <a:noFill/>
          </p:spPr>
          <p:txBody>
            <a:bodyPr wrap="square" tIns="91440" bIns="91440" anchor="ctr">
              <a:sp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Azure Local machine </a:t>
              </a:r>
              <a:r>
                <a:rPr kumimoji="0" lang="en-US" sz="1400" b="0" i="1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n</a:t>
              </a:r>
            </a:p>
            <a:p>
              <a:pPr marL="0" marR="0" lvl="0" indent="0" algn="ctr" defTabSz="932472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Scale: 2 to 16 machines</a:t>
              </a:r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E6211D6E-0249-F37E-D3D2-1EC6B67C52DB}"/>
                </a:ext>
              </a:extLst>
            </p:cNvPr>
            <p:cNvGrpSpPr/>
            <p:nvPr/>
          </p:nvGrpSpPr>
          <p:grpSpPr>
            <a:xfrm>
              <a:off x="3689172" y="3566062"/>
              <a:ext cx="1942728" cy="1068147"/>
              <a:chOff x="3689172" y="3566062"/>
              <a:chExt cx="1942728" cy="1068147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1DE8284F-E028-F2C8-4FB9-2AAA2F2D82DC}"/>
                  </a:ext>
                </a:extLst>
              </p:cNvPr>
              <p:cNvGrpSpPr/>
              <p:nvPr/>
            </p:nvGrpSpPr>
            <p:grpSpPr>
              <a:xfrm>
                <a:off x="3689172" y="3569128"/>
                <a:ext cx="663301" cy="831436"/>
                <a:chOff x="3678099" y="3259958"/>
                <a:chExt cx="663301" cy="831436"/>
              </a:xfrm>
            </p:grpSpPr>
            <p:sp>
              <p:nvSpPr>
                <p:cNvPr id="67" name="Rectangle: Rounded Corners 66">
                  <a:extLst>
                    <a:ext uri="{FF2B5EF4-FFF2-40B4-BE49-F238E27FC236}">
                      <a16:creationId xmlns:a16="http://schemas.microsoft.com/office/drawing/2014/main" id="{17B90CDC-A26B-9F8C-C385-AC9D4CC6D68E}"/>
                    </a:ext>
                  </a:extLst>
                </p:cNvPr>
                <p:cNvSpPr/>
                <p:nvPr/>
              </p:nvSpPr>
              <p:spPr bwMode="auto">
                <a:xfrm>
                  <a:off x="3678099" y="3259958"/>
                  <a:ext cx="663301" cy="831436"/>
                </a:xfrm>
                <a:prstGeom prst="roundRect">
                  <a:avLst>
                    <a:gd name="adj" fmla="val 4645"/>
                  </a:avLst>
                </a:prstGeom>
                <a:solidFill>
                  <a:srgbClr val="3C3C41">
                    <a:lumMod val="50000"/>
                  </a:srgbClr>
                </a:solidFill>
                <a:ln w="12700" cap="flat" cmpd="sng" algn="ctr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7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10GB+</a:t>
                  </a: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7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Ethernet Port </a:t>
                  </a: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endParaRP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endParaRP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endParaRP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700" b="0" i="1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SMB1</a:t>
                  </a:r>
                </a:p>
              </p:txBody>
            </p:sp>
            <p:pic>
              <p:nvPicPr>
                <p:cNvPr id="68" name="Graphic 67">
                  <a:extLst>
                    <a:ext uri="{FF2B5EF4-FFF2-40B4-BE49-F238E27FC236}">
                      <a16:creationId xmlns:a16="http://schemas.microsoft.com/office/drawing/2014/main" id="{1DEBCD7A-0524-B0DF-A35A-CBFB6900F15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853876" y="3515578"/>
                  <a:ext cx="311749" cy="318772"/>
                </a:xfrm>
                <a:prstGeom prst="rect">
                  <a:avLst/>
                </a:prstGeom>
                <a:effectLst/>
              </p:spPr>
            </p:pic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16AEEA33-2D96-8BC6-71E7-570A3F16622E}"/>
                  </a:ext>
                </a:extLst>
              </p:cNvPr>
              <p:cNvGrpSpPr/>
              <p:nvPr/>
            </p:nvGrpSpPr>
            <p:grpSpPr>
              <a:xfrm>
                <a:off x="4968599" y="3566062"/>
                <a:ext cx="663301" cy="831436"/>
                <a:chOff x="3678099" y="3259958"/>
                <a:chExt cx="663301" cy="831436"/>
              </a:xfrm>
            </p:grpSpPr>
            <p:sp>
              <p:nvSpPr>
                <p:cNvPr id="65" name="Rectangle: Rounded Corners 64">
                  <a:extLst>
                    <a:ext uri="{FF2B5EF4-FFF2-40B4-BE49-F238E27FC236}">
                      <a16:creationId xmlns:a16="http://schemas.microsoft.com/office/drawing/2014/main" id="{67060E02-2CE3-5A88-1F10-5DD2E278A0AB}"/>
                    </a:ext>
                  </a:extLst>
                </p:cNvPr>
                <p:cNvSpPr/>
                <p:nvPr/>
              </p:nvSpPr>
              <p:spPr bwMode="auto">
                <a:xfrm>
                  <a:off x="3678099" y="3259958"/>
                  <a:ext cx="663301" cy="831436"/>
                </a:xfrm>
                <a:prstGeom prst="roundRect">
                  <a:avLst>
                    <a:gd name="adj" fmla="val 4645"/>
                  </a:avLst>
                </a:prstGeom>
                <a:solidFill>
                  <a:srgbClr val="3C3C41">
                    <a:lumMod val="50000"/>
                  </a:srgbClr>
                </a:solidFill>
                <a:ln w="12700" cap="flat" cmpd="sng" algn="ctr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7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10GB+</a:t>
                  </a: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7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Ethernet Port </a:t>
                  </a: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endParaRP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endParaRP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endParaRPr>
                </a:p>
                <a:p>
                  <a:pPr marL="0" marR="0" lvl="0" indent="0" algn="ctr" defTabSz="914341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700" b="0" i="1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Segoe UI Semibold (Headings)"/>
                      <a:cs typeface="Segoe UI" pitchFamily="34" charset="0"/>
                    </a:rPr>
                    <a:t>SMB2</a:t>
                  </a:r>
                </a:p>
              </p:txBody>
            </p:sp>
            <p:pic>
              <p:nvPicPr>
                <p:cNvPr id="66" name="Graphic 65">
                  <a:extLst>
                    <a:ext uri="{FF2B5EF4-FFF2-40B4-BE49-F238E27FC236}">
                      <a16:creationId xmlns:a16="http://schemas.microsoft.com/office/drawing/2014/main" id="{5FCF1E8A-8DBC-C33E-6162-A530D16FCAC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853876" y="3515578"/>
                  <a:ext cx="311749" cy="318772"/>
                </a:xfrm>
                <a:prstGeom prst="rect">
                  <a:avLst/>
                </a:prstGeom>
                <a:effectLst/>
              </p:spPr>
            </p:pic>
          </p:grpSp>
          <p:sp>
            <p:nvSpPr>
              <p:cNvPr id="64" name="Rectangle: Rounded Corners 63">
                <a:extLst>
                  <a:ext uri="{FF2B5EF4-FFF2-40B4-BE49-F238E27FC236}">
                    <a16:creationId xmlns:a16="http://schemas.microsoft.com/office/drawing/2014/main" id="{690CB791-4F8E-73B7-8A98-B1FF55A75057}"/>
                  </a:ext>
                </a:extLst>
              </p:cNvPr>
              <p:cNvSpPr/>
              <p:nvPr/>
            </p:nvSpPr>
            <p:spPr bwMode="auto">
              <a:xfrm>
                <a:off x="3689172" y="4318714"/>
                <a:ext cx="1942728" cy="315495"/>
              </a:xfrm>
              <a:prstGeom prst="roundRect">
                <a:avLst>
                  <a:gd name="adj" fmla="val 4645"/>
                </a:avLst>
              </a:prstGeom>
              <a:solidFill>
                <a:srgbClr val="73236D"/>
              </a:solidFill>
              <a:ln w="12700" cap="flat" cmpd="sng" algn="ctr">
                <a:solidFill>
                  <a:srgbClr val="FFFFFF"/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RDMA NICs</a:t>
                </a:r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4D1AA684-1976-184A-D99E-BEC52C405B4D}"/>
                </a:ext>
              </a:extLst>
            </p:cNvPr>
            <p:cNvGrpSpPr/>
            <p:nvPr/>
          </p:nvGrpSpPr>
          <p:grpSpPr>
            <a:xfrm>
              <a:off x="1544023" y="3565853"/>
              <a:ext cx="663301" cy="831436"/>
              <a:chOff x="3678099" y="3259958"/>
              <a:chExt cx="663301" cy="831436"/>
            </a:xfrm>
          </p:grpSpPr>
          <p:sp>
            <p:nvSpPr>
              <p:cNvPr id="60" name="Rectangle: Rounded Corners 59">
                <a:extLst>
                  <a:ext uri="{FF2B5EF4-FFF2-40B4-BE49-F238E27FC236}">
                    <a16:creationId xmlns:a16="http://schemas.microsoft.com/office/drawing/2014/main" id="{D885B477-2F10-B487-BBE6-30B031A6398E}"/>
                  </a:ext>
                </a:extLst>
              </p:cNvPr>
              <p:cNvSpPr/>
              <p:nvPr/>
            </p:nvSpPr>
            <p:spPr bwMode="auto">
              <a:xfrm>
                <a:off x="3678099" y="3259958"/>
                <a:ext cx="663301" cy="831436"/>
              </a:xfrm>
              <a:prstGeom prst="roundRect">
                <a:avLst>
                  <a:gd name="adj" fmla="val 4645"/>
                </a:avLst>
              </a:prstGeom>
              <a:solidFill>
                <a:srgbClr val="3C3C41">
                  <a:lumMod val="50000"/>
                </a:srgbClr>
              </a:solidFill>
              <a:ln w="12700" cap="flat" cmpd="sng" algn="ctr">
                <a:solidFill>
                  <a:srgbClr val="FFFFFF"/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10GB+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Ethernet Port 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1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</p:txBody>
          </p:sp>
          <p:pic>
            <p:nvPicPr>
              <p:cNvPr id="61" name="Graphic 60">
                <a:extLst>
                  <a:ext uri="{FF2B5EF4-FFF2-40B4-BE49-F238E27FC236}">
                    <a16:creationId xmlns:a16="http://schemas.microsoft.com/office/drawing/2014/main" id="{570AF95F-051F-EF21-72B7-F5B341574E6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3853876" y="3515578"/>
                <a:ext cx="311749" cy="318772"/>
              </a:xfrm>
              <a:prstGeom prst="rect">
                <a:avLst/>
              </a:prstGeom>
              <a:effectLst/>
            </p:spPr>
          </p:pic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B1A95DDA-89F8-5F82-2C7B-C7C233BCEE42}"/>
                </a:ext>
              </a:extLst>
            </p:cNvPr>
            <p:cNvGrpSpPr/>
            <p:nvPr/>
          </p:nvGrpSpPr>
          <p:grpSpPr>
            <a:xfrm>
              <a:off x="2823450" y="3562787"/>
              <a:ext cx="663301" cy="831436"/>
              <a:chOff x="3678099" y="3259958"/>
              <a:chExt cx="663301" cy="831436"/>
            </a:xfrm>
          </p:grpSpPr>
          <p:sp>
            <p:nvSpPr>
              <p:cNvPr id="58" name="Rectangle: Rounded Corners 57">
                <a:extLst>
                  <a:ext uri="{FF2B5EF4-FFF2-40B4-BE49-F238E27FC236}">
                    <a16:creationId xmlns:a16="http://schemas.microsoft.com/office/drawing/2014/main" id="{182D8BC5-8171-099D-FF1A-1505B10B834F}"/>
                  </a:ext>
                </a:extLst>
              </p:cNvPr>
              <p:cNvSpPr/>
              <p:nvPr/>
            </p:nvSpPr>
            <p:spPr bwMode="auto">
              <a:xfrm>
                <a:off x="3678099" y="3259958"/>
                <a:ext cx="663301" cy="831436"/>
              </a:xfrm>
              <a:prstGeom prst="roundRect">
                <a:avLst>
                  <a:gd name="adj" fmla="val 4645"/>
                </a:avLst>
              </a:prstGeom>
              <a:solidFill>
                <a:srgbClr val="3C3C41">
                  <a:lumMod val="50000"/>
                </a:srgbClr>
              </a:solidFill>
              <a:ln w="12700" cap="flat" cmpd="sng" algn="ctr">
                <a:solidFill>
                  <a:srgbClr val="FFFFFF"/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10GB+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Ethernet Port 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1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</p:txBody>
          </p:sp>
          <p:pic>
            <p:nvPicPr>
              <p:cNvPr id="59" name="Graphic 58">
                <a:extLst>
                  <a:ext uri="{FF2B5EF4-FFF2-40B4-BE49-F238E27FC236}">
                    <a16:creationId xmlns:a16="http://schemas.microsoft.com/office/drawing/2014/main" id="{7B88B12F-F5A6-1376-951E-C2F002CE9B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3853876" y="3515578"/>
                <a:ext cx="311749" cy="318772"/>
              </a:xfrm>
              <a:prstGeom prst="rect">
                <a:avLst/>
              </a:prstGeom>
              <a:effectLst/>
            </p:spPr>
          </p:pic>
        </p:grpSp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098188A2-B65B-3265-A988-0D39E7CE45CA}"/>
                </a:ext>
              </a:extLst>
            </p:cNvPr>
            <p:cNvSpPr/>
            <p:nvPr/>
          </p:nvSpPr>
          <p:spPr bwMode="auto">
            <a:xfrm>
              <a:off x="1544023" y="4315439"/>
              <a:ext cx="1942728" cy="318771"/>
            </a:xfrm>
            <a:prstGeom prst="roundRect">
              <a:avLst>
                <a:gd name="adj" fmla="val 4645"/>
              </a:avLst>
            </a:prstGeom>
            <a:solidFill>
              <a:srgbClr val="0078D3">
                <a:lumMod val="75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Management + Compute NICs</a:t>
              </a:r>
              <a:b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</a:b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Switch Embedded Team (SET)</a:t>
              </a:r>
            </a:p>
          </p:txBody>
        </p:sp>
      </p:grp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DD4392B0-5BBE-21A1-D44C-2C598CCF0B02}"/>
              </a:ext>
            </a:extLst>
          </p:cNvPr>
          <p:cNvCxnSpPr>
            <a:cxnSpLocks/>
            <a:endCxn id="26" idx="2"/>
          </p:cNvCxnSpPr>
          <p:nvPr/>
        </p:nvCxnSpPr>
        <p:spPr>
          <a:xfrm flipV="1">
            <a:off x="1925718" y="2475286"/>
            <a:ext cx="1713191" cy="1090567"/>
          </a:xfrm>
          <a:prstGeom prst="line">
            <a:avLst/>
          </a:prstGeom>
          <a:noFill/>
          <a:ln w="12700" cap="flat" cmpd="sng" algn="ctr">
            <a:solidFill>
              <a:srgbClr val="0078D3">
                <a:lumMod val="60000"/>
                <a:lumOff val="40000"/>
              </a:srgbClr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63443272-4891-282B-F973-9DB1BED65CEE}"/>
              </a:ext>
            </a:extLst>
          </p:cNvPr>
          <p:cNvCxnSpPr>
            <a:cxnSpLocks/>
            <a:endCxn id="19" idx="2"/>
          </p:cNvCxnSpPr>
          <p:nvPr/>
        </p:nvCxnSpPr>
        <p:spPr>
          <a:xfrm flipV="1">
            <a:off x="3205145" y="2475286"/>
            <a:ext cx="5473258" cy="1087501"/>
          </a:xfrm>
          <a:prstGeom prst="line">
            <a:avLst/>
          </a:prstGeom>
          <a:noFill/>
          <a:ln w="12700" cap="flat" cmpd="sng" algn="ctr">
            <a:solidFill>
              <a:srgbClr val="0078D3">
                <a:lumMod val="60000"/>
                <a:lumOff val="40000"/>
              </a:srgbClr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4FBA6C82-40A6-FA1C-02F8-C74F074EAB73}"/>
              </a:ext>
            </a:extLst>
          </p:cNvPr>
          <p:cNvCxnSpPr>
            <a:cxnSpLocks/>
            <a:endCxn id="26" idx="2"/>
          </p:cNvCxnSpPr>
          <p:nvPr/>
        </p:nvCxnSpPr>
        <p:spPr>
          <a:xfrm flipH="1" flipV="1">
            <a:off x="3638909" y="2475286"/>
            <a:ext cx="3326303" cy="1090567"/>
          </a:xfrm>
          <a:prstGeom prst="line">
            <a:avLst/>
          </a:prstGeom>
          <a:noFill/>
          <a:ln w="12700" cap="flat" cmpd="sng" algn="ctr">
            <a:solidFill>
              <a:srgbClr val="0078D3">
                <a:lumMod val="60000"/>
                <a:lumOff val="40000"/>
              </a:srgbClr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6EDA754-33D6-90C8-CE65-9790CA7AAE8D}"/>
              </a:ext>
            </a:extLst>
          </p:cNvPr>
          <p:cNvCxnSpPr>
            <a:cxnSpLocks/>
            <a:endCxn id="19" idx="2"/>
          </p:cNvCxnSpPr>
          <p:nvPr/>
        </p:nvCxnSpPr>
        <p:spPr>
          <a:xfrm flipV="1">
            <a:off x="8244639" y="2475286"/>
            <a:ext cx="433764" cy="1087501"/>
          </a:xfrm>
          <a:prstGeom prst="line">
            <a:avLst/>
          </a:prstGeom>
          <a:noFill/>
          <a:ln w="12700" cap="flat" cmpd="sng" algn="ctr">
            <a:solidFill>
              <a:srgbClr val="0078D3">
                <a:lumMod val="60000"/>
                <a:lumOff val="40000"/>
              </a:srgbClr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BB53570C-AAC3-1D4C-6044-3E5CA4E0B4E7}"/>
              </a:ext>
            </a:extLst>
          </p:cNvPr>
          <p:cNvCxnSpPr>
            <a:cxnSpLocks/>
            <a:endCxn id="26" idx="2"/>
          </p:cNvCxnSpPr>
          <p:nvPr/>
        </p:nvCxnSpPr>
        <p:spPr>
          <a:xfrm flipH="1" flipV="1">
            <a:off x="3638909" y="2475286"/>
            <a:ext cx="431958" cy="1093842"/>
          </a:xfrm>
          <a:prstGeom prst="line">
            <a:avLst/>
          </a:prstGeom>
          <a:noFill/>
          <a:ln w="12700" cap="flat" cmpd="sng" algn="ctr">
            <a:solidFill>
              <a:srgbClr val="ED4DF9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A560D054-D093-6CC2-08CB-040820F48698}"/>
              </a:ext>
            </a:extLst>
          </p:cNvPr>
          <p:cNvCxnSpPr>
            <a:cxnSpLocks/>
            <a:endCxn id="19" idx="2"/>
          </p:cNvCxnSpPr>
          <p:nvPr/>
        </p:nvCxnSpPr>
        <p:spPr>
          <a:xfrm flipV="1">
            <a:off x="5350294" y="2475286"/>
            <a:ext cx="3328109" cy="1090776"/>
          </a:xfrm>
          <a:prstGeom prst="line">
            <a:avLst/>
          </a:prstGeom>
          <a:noFill/>
          <a:ln w="12700" cap="flat" cmpd="sng" algn="ctr">
            <a:solidFill>
              <a:srgbClr val="ED4DF9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E1E337C8-6A71-8D0E-3603-DA37127DAA29}"/>
              </a:ext>
            </a:extLst>
          </p:cNvPr>
          <p:cNvCxnSpPr>
            <a:cxnSpLocks/>
            <a:endCxn id="26" idx="2"/>
          </p:cNvCxnSpPr>
          <p:nvPr/>
        </p:nvCxnSpPr>
        <p:spPr>
          <a:xfrm flipH="1" flipV="1">
            <a:off x="3638909" y="2475286"/>
            <a:ext cx="5471452" cy="1093842"/>
          </a:xfrm>
          <a:prstGeom prst="line">
            <a:avLst/>
          </a:prstGeom>
          <a:noFill/>
          <a:ln w="12700" cap="flat" cmpd="sng" algn="ctr">
            <a:solidFill>
              <a:srgbClr val="ED4DF9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93268E10-0872-B1E9-A2BD-69A0E52601E3}"/>
              </a:ext>
            </a:extLst>
          </p:cNvPr>
          <p:cNvCxnSpPr>
            <a:cxnSpLocks/>
            <a:endCxn id="19" idx="2"/>
          </p:cNvCxnSpPr>
          <p:nvPr/>
        </p:nvCxnSpPr>
        <p:spPr>
          <a:xfrm flipH="1" flipV="1">
            <a:off x="8678403" y="2475286"/>
            <a:ext cx="1711385" cy="1090776"/>
          </a:xfrm>
          <a:prstGeom prst="line">
            <a:avLst/>
          </a:prstGeom>
          <a:noFill/>
          <a:ln w="12700" cap="flat" cmpd="sng" algn="ctr">
            <a:solidFill>
              <a:srgbClr val="ED4DF9"/>
            </a:solidFill>
            <a:prstDash val="solid"/>
            <a:headEnd type="none"/>
            <a:tailEnd type="none"/>
          </a:ln>
          <a:effectLst/>
        </p:spPr>
      </p:cxnSp>
      <p:grpSp>
        <p:nvGrpSpPr>
          <p:cNvPr id="77" name="Group 76">
            <a:extLst>
              <a:ext uri="{FF2B5EF4-FFF2-40B4-BE49-F238E27FC236}">
                <a16:creationId xmlns:a16="http://schemas.microsoft.com/office/drawing/2014/main" id="{D15FDD1E-4D05-C4EF-7A90-6C77104E75DF}"/>
              </a:ext>
            </a:extLst>
          </p:cNvPr>
          <p:cNvGrpSpPr/>
          <p:nvPr/>
        </p:nvGrpSpPr>
        <p:grpSpPr>
          <a:xfrm>
            <a:off x="4887584" y="1856281"/>
            <a:ext cx="2542141" cy="308681"/>
            <a:chOff x="4887585" y="1844892"/>
            <a:chExt cx="2542141" cy="308681"/>
          </a:xfrm>
        </p:grpSpPr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0637CBEC-3253-20DC-C1ED-893BB280603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585" y="1844892"/>
              <a:ext cx="2542141" cy="0"/>
            </a:xfrm>
            <a:prstGeom prst="lin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  <a:headEnd type="none"/>
              <a:tailEnd type="none"/>
            </a:ln>
            <a:effectLst/>
          </p:spPr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E715B807-6FC5-EF54-2EF0-7D80856AD4D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585" y="2153573"/>
              <a:ext cx="2542141" cy="0"/>
            </a:xfrm>
            <a:prstGeom prst="lin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  <a:headEnd type="none"/>
              <a:tailEnd type="none"/>
            </a:ln>
            <a:effectLst/>
          </p:spPr>
        </p:cxn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F8962EC2-AE12-DCA2-875F-58F5FBC5168A}"/>
              </a:ext>
            </a:extLst>
          </p:cNvPr>
          <p:cNvSpPr txBox="1"/>
          <p:nvPr/>
        </p:nvSpPr>
        <p:spPr>
          <a:xfrm>
            <a:off x="339716" y="309218"/>
            <a:ext cx="22471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41">
              <a:defRPr/>
            </a:pPr>
            <a:r>
              <a:rPr lang="en-US" sz="1400" spc="-49">
                <a:ln w="3175">
                  <a:noFill/>
                </a:ln>
                <a:solidFill>
                  <a:srgbClr val="FFFFFF"/>
                </a:solidFill>
                <a:latin typeface="Segoe UI Semibold"/>
                <a:cs typeface="Segoe UI" pitchFamily="34" charset="0"/>
              </a:rPr>
              <a:t>(simplified architecture)</a:t>
            </a:r>
          </a:p>
        </p:txBody>
      </p:sp>
      <p:sp>
        <p:nvSpPr>
          <p:cNvPr id="81" name="Cylinder 80">
            <a:extLst>
              <a:ext uri="{FF2B5EF4-FFF2-40B4-BE49-F238E27FC236}">
                <a16:creationId xmlns:a16="http://schemas.microsoft.com/office/drawing/2014/main" id="{3833405F-F017-0FBD-4BBB-305385B8EC24}"/>
              </a:ext>
            </a:extLst>
          </p:cNvPr>
          <p:cNvSpPr/>
          <p:nvPr/>
        </p:nvSpPr>
        <p:spPr bwMode="auto">
          <a:xfrm rot="5400000">
            <a:off x="5933084" y="1364241"/>
            <a:ext cx="472075" cy="1299102"/>
          </a:xfrm>
          <a:prstGeom prst="can">
            <a:avLst/>
          </a:prstGeom>
          <a:solidFill>
            <a:srgbClr val="243A5E">
              <a:lumMod val="50000"/>
            </a:srgbClr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vert270" wrap="square" lIns="91440" tIns="9144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</a:rPr>
              <a:t>Link Aggregation</a:t>
            </a: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279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Rectangle: Rounded Corners 163">
            <a:extLst>
              <a:ext uri="{FF2B5EF4-FFF2-40B4-BE49-F238E27FC236}">
                <a16:creationId xmlns:a16="http://schemas.microsoft.com/office/drawing/2014/main" id="{5A9C66FC-7824-ABAE-E285-BAF1042EAB29}"/>
              </a:ext>
            </a:extLst>
          </p:cNvPr>
          <p:cNvSpPr/>
          <p:nvPr/>
        </p:nvSpPr>
        <p:spPr bwMode="auto">
          <a:xfrm rot="10800000">
            <a:off x="1262718" y="2859793"/>
            <a:ext cx="9790488" cy="3891995"/>
          </a:xfrm>
          <a:prstGeom prst="roundRect">
            <a:avLst>
              <a:gd name="adj" fmla="val 4645"/>
            </a:avLst>
          </a:prstGeom>
          <a:solidFill>
            <a:srgbClr val="F2F2F2">
              <a:lumMod val="10000"/>
            </a:srgbClr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45720" tIns="91440" rIns="4572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marR="0" lvl="0" indent="-171450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"/>
              <a:cs typeface="Segoe UI" pitchFamily="34" charset="0"/>
            </a:endParaRPr>
          </a:p>
        </p:txBody>
      </p:sp>
      <p:sp>
        <p:nvSpPr>
          <p:cNvPr id="165" name="Rectangle: Rounded Corners 164">
            <a:extLst>
              <a:ext uri="{FF2B5EF4-FFF2-40B4-BE49-F238E27FC236}">
                <a16:creationId xmlns:a16="http://schemas.microsoft.com/office/drawing/2014/main" id="{BEABFDCE-18C9-4F78-0C7F-1DE264D82C2E}"/>
              </a:ext>
            </a:extLst>
          </p:cNvPr>
          <p:cNvSpPr/>
          <p:nvPr/>
        </p:nvSpPr>
        <p:spPr bwMode="auto">
          <a:xfrm>
            <a:off x="7525124" y="4116141"/>
            <a:ext cx="2916026" cy="2103994"/>
          </a:xfrm>
          <a:prstGeom prst="roundRect">
            <a:avLst>
              <a:gd name="adj" fmla="val 4645"/>
            </a:avLst>
          </a:prstGeom>
          <a:solidFill>
            <a:srgbClr val="3C3C41">
              <a:lumMod val="75000"/>
            </a:srgbClr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</p:txBody>
      </p:sp>
      <p:sp>
        <p:nvSpPr>
          <p:cNvPr id="166" name="Rectangle: Rounded Corners 165">
            <a:extLst>
              <a:ext uri="{FF2B5EF4-FFF2-40B4-BE49-F238E27FC236}">
                <a16:creationId xmlns:a16="http://schemas.microsoft.com/office/drawing/2014/main" id="{8081FB6D-6CEB-3D12-37F8-F3EC9CADB78B}"/>
              </a:ext>
            </a:extLst>
          </p:cNvPr>
          <p:cNvSpPr/>
          <p:nvPr/>
        </p:nvSpPr>
        <p:spPr bwMode="auto">
          <a:xfrm>
            <a:off x="7372724" y="3963741"/>
            <a:ext cx="2916026" cy="2103994"/>
          </a:xfrm>
          <a:prstGeom prst="roundRect">
            <a:avLst>
              <a:gd name="adj" fmla="val 4645"/>
            </a:avLst>
          </a:prstGeom>
          <a:solidFill>
            <a:srgbClr val="3C3C41">
              <a:lumMod val="75000"/>
            </a:srgbClr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</p:txBody>
      </p:sp>
      <p:sp>
        <p:nvSpPr>
          <p:cNvPr id="167" name="Title 1">
            <a:extLst>
              <a:ext uri="{FF2B5EF4-FFF2-40B4-BE49-F238E27FC236}">
                <a16:creationId xmlns:a16="http://schemas.microsoft.com/office/drawing/2014/main" id="{45218172-5952-79E8-CD7D-C5934E0ECB4D}"/>
              </a:ext>
            </a:extLst>
          </p:cNvPr>
          <p:cNvSpPr txBox="1">
            <a:spLocks/>
          </p:cNvSpPr>
          <p:nvPr/>
        </p:nvSpPr>
        <p:spPr>
          <a:xfrm>
            <a:off x="455768" y="0"/>
            <a:ext cx="10914498" cy="3388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40" rtl="0" eaLnBrk="1" latinLnBrk="0" hangingPunct="1">
              <a:lnSpc>
                <a:spcPts val="3137"/>
              </a:lnSpc>
              <a:spcBef>
                <a:spcPct val="0"/>
              </a:spcBef>
              <a:buNone/>
              <a:defRPr lang="en-US" sz="2400" b="0" strike="noStrike" kern="1200" cap="none" spc="-49" baseline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marL="0" marR="0" lvl="0" indent="0" algn="l" defTabSz="914440" rtl="0" eaLnBrk="1" fontAlgn="auto" latinLnBrk="0" hangingPunct="1">
              <a:lnSpc>
                <a:spcPts val="3137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49" normalizeH="0" baseline="0" noProof="0">
                <a:ln w="3175"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+mn-ea"/>
                <a:cs typeface="Segoe UI" pitchFamily="34" charset="0"/>
              </a:rPr>
              <a:t>Azure Local – Storage Switched 2+ machines, Dual TOR, dedicated Storage, converged Management + Compute, logical connectivity</a:t>
            </a: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CFF83F11-C187-A93B-6332-28EE773CA574}"/>
              </a:ext>
            </a:extLst>
          </p:cNvPr>
          <p:cNvGrpSpPr/>
          <p:nvPr/>
        </p:nvGrpSpPr>
        <p:grpSpPr>
          <a:xfrm>
            <a:off x="5254452" y="825254"/>
            <a:ext cx="1808407" cy="638061"/>
            <a:chOff x="5416463" y="859087"/>
            <a:chExt cx="1808407" cy="638061"/>
          </a:xfrm>
        </p:grpSpPr>
        <p:sp>
          <p:nvSpPr>
            <p:cNvPr id="169" name="Rectangle: Rounded Corners 168">
              <a:extLst>
                <a:ext uri="{FF2B5EF4-FFF2-40B4-BE49-F238E27FC236}">
                  <a16:creationId xmlns:a16="http://schemas.microsoft.com/office/drawing/2014/main" id="{C2204416-A042-361C-DF04-13AE706F07CC}"/>
                </a:ext>
              </a:extLst>
            </p:cNvPr>
            <p:cNvSpPr/>
            <p:nvPr/>
          </p:nvSpPr>
          <p:spPr bwMode="auto">
            <a:xfrm>
              <a:off x="5416463" y="859087"/>
              <a:ext cx="1808407" cy="638061"/>
            </a:xfrm>
            <a:prstGeom prst="roundRect">
              <a:avLst>
                <a:gd name="adj" fmla="val 4645"/>
              </a:avLst>
            </a:prstGeom>
            <a:solidFill>
              <a:srgbClr val="243A5E">
                <a:lumMod val="50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91440" rIns="91440" bIns="4572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Switch / Router / Firewall</a:t>
              </a:r>
            </a:p>
          </p:txBody>
        </p:sp>
        <p:pic>
          <p:nvPicPr>
            <p:cNvPr id="170" name="Graphic 169">
              <a:extLst>
                <a:ext uri="{FF2B5EF4-FFF2-40B4-BE49-F238E27FC236}">
                  <a16:creationId xmlns:a16="http://schemas.microsoft.com/office/drawing/2014/main" id="{DDAB6730-026B-8259-8CBC-5A04437EC7C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6137787" y="912971"/>
              <a:ext cx="365760" cy="365760"/>
            </a:xfrm>
            <a:prstGeom prst="rect">
              <a:avLst/>
            </a:prstGeom>
          </p:spPr>
        </p:pic>
      </p:grpSp>
      <p:cxnSp>
        <p:nvCxnSpPr>
          <p:cNvPr id="171" name="Connector: Elbow 170">
            <a:extLst>
              <a:ext uri="{FF2B5EF4-FFF2-40B4-BE49-F238E27FC236}">
                <a16:creationId xmlns:a16="http://schemas.microsoft.com/office/drawing/2014/main" id="{C81C393C-EADC-B93B-967B-B434E626B027}"/>
              </a:ext>
            </a:extLst>
          </p:cNvPr>
          <p:cNvCxnSpPr>
            <a:cxnSpLocks/>
            <a:stCxn id="186" idx="0"/>
            <a:endCxn id="169" idx="1"/>
          </p:cNvCxnSpPr>
          <p:nvPr/>
        </p:nvCxnSpPr>
        <p:spPr>
          <a:xfrm rot="5400000" flipH="1" flipV="1">
            <a:off x="4260145" y="523049"/>
            <a:ext cx="373070" cy="1615543"/>
          </a:xfrm>
          <a:prstGeom prst="bentConnector2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172" name="Connector: Elbow 171">
            <a:extLst>
              <a:ext uri="{FF2B5EF4-FFF2-40B4-BE49-F238E27FC236}">
                <a16:creationId xmlns:a16="http://schemas.microsoft.com/office/drawing/2014/main" id="{64BF5DB5-C0C0-BE3A-FCA9-76A284A59CAD}"/>
              </a:ext>
            </a:extLst>
          </p:cNvPr>
          <p:cNvCxnSpPr>
            <a:cxnSpLocks/>
            <a:stCxn id="169" idx="3"/>
            <a:endCxn id="179" idx="0"/>
          </p:cNvCxnSpPr>
          <p:nvPr/>
        </p:nvCxnSpPr>
        <p:spPr>
          <a:xfrm>
            <a:off x="7062859" y="1144285"/>
            <a:ext cx="1615544" cy="373070"/>
          </a:xfrm>
          <a:prstGeom prst="bentConnector2">
            <a:avLst/>
          </a:prstGeom>
          <a:noFill/>
          <a:ln w="12700" cap="flat" cmpd="sng" algn="ctr">
            <a:solidFill>
              <a:srgbClr val="FFFFFF"/>
            </a:solidFill>
            <a:prstDash val="solid"/>
            <a:headEnd type="none"/>
            <a:tailEnd type="none"/>
          </a:ln>
          <a:effectLst/>
        </p:spPr>
      </p:cxn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6791FFEF-6691-7329-E31E-495A47085661}"/>
              </a:ext>
            </a:extLst>
          </p:cNvPr>
          <p:cNvGrpSpPr/>
          <p:nvPr/>
        </p:nvGrpSpPr>
        <p:grpSpPr>
          <a:xfrm>
            <a:off x="1288155" y="2954528"/>
            <a:ext cx="925318" cy="762079"/>
            <a:chOff x="157054" y="3400596"/>
            <a:chExt cx="925318" cy="762079"/>
          </a:xfrm>
        </p:grpSpPr>
        <p:pic>
          <p:nvPicPr>
            <p:cNvPr id="174" name="Graphic 173">
              <a:extLst>
                <a:ext uri="{FF2B5EF4-FFF2-40B4-BE49-F238E27FC236}">
                  <a16:creationId xmlns:a16="http://schemas.microsoft.com/office/drawing/2014/main" id="{142CA194-F775-7C4C-FA41-326F2B9F4BA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1546" y="3400596"/>
              <a:ext cx="365760" cy="365760"/>
            </a:xfrm>
            <a:prstGeom prst="rect">
              <a:avLst/>
            </a:prstGeom>
          </p:spPr>
        </p:pic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C9F47FF3-F9AD-C9F6-8AEC-E9AFAB203D63}"/>
                </a:ext>
              </a:extLst>
            </p:cNvPr>
            <p:cNvSpPr txBox="1"/>
            <p:nvPr/>
          </p:nvSpPr>
          <p:spPr>
            <a:xfrm>
              <a:off x="157054" y="3824121"/>
              <a:ext cx="925318" cy="33855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ctr">
                <a:defRPr/>
              </a:pPr>
              <a:r>
                <a:rPr lang="en-GB" sz="1100">
                  <a:solidFill>
                    <a:srgbClr val="FFFFFF"/>
                  </a:solidFill>
                  <a:latin typeface="Segoe UI Semibold (Headings)"/>
                </a:rPr>
                <a:t>Azure Local instance</a:t>
              </a:r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8AB90187-5B6A-05E2-363C-4CFDF0511EC6}"/>
              </a:ext>
            </a:extLst>
          </p:cNvPr>
          <p:cNvGrpSpPr/>
          <p:nvPr/>
        </p:nvGrpSpPr>
        <p:grpSpPr>
          <a:xfrm>
            <a:off x="2390232" y="1517355"/>
            <a:ext cx="7536847" cy="986798"/>
            <a:chOff x="2440341" y="1313506"/>
            <a:chExt cx="7536847" cy="98679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650D4C05-2970-521B-93DA-3FCF04D17C00}"/>
                </a:ext>
              </a:extLst>
            </p:cNvPr>
            <p:cNvGrpSpPr/>
            <p:nvPr/>
          </p:nvGrpSpPr>
          <p:grpSpPr>
            <a:xfrm>
              <a:off x="2440341" y="1313506"/>
              <a:ext cx="2497353" cy="986798"/>
              <a:chOff x="2440341" y="1313506"/>
              <a:chExt cx="2497353" cy="986798"/>
            </a:xfrm>
          </p:grpSpPr>
          <p:sp>
            <p:nvSpPr>
              <p:cNvPr id="186" name="Rectangle: Rounded Corners 185">
                <a:extLst>
                  <a:ext uri="{FF2B5EF4-FFF2-40B4-BE49-F238E27FC236}">
                    <a16:creationId xmlns:a16="http://schemas.microsoft.com/office/drawing/2014/main" id="{6E98A37F-66F7-D9F8-39BC-F21A6A6D928F}"/>
                  </a:ext>
                </a:extLst>
              </p:cNvPr>
              <p:cNvSpPr/>
              <p:nvPr/>
            </p:nvSpPr>
            <p:spPr bwMode="auto">
              <a:xfrm>
                <a:off x="2440341" y="1313506"/>
                <a:ext cx="2497353" cy="986798"/>
              </a:xfrm>
              <a:prstGeom prst="roundRect">
                <a:avLst>
                  <a:gd name="adj" fmla="val 4645"/>
                </a:avLst>
              </a:prstGeom>
              <a:solidFill>
                <a:srgbClr val="243A5E">
                  <a:lumMod val="50000"/>
                </a:srgbClr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Management, Compute, and Storage TOR 1 Network switch</a:t>
                </a:r>
              </a:p>
            </p:txBody>
          </p:sp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8BA398AC-3AEA-08C9-CC01-EF6B7F0DB217}"/>
                  </a:ext>
                </a:extLst>
              </p:cNvPr>
              <p:cNvGrpSpPr/>
              <p:nvPr/>
            </p:nvGrpSpPr>
            <p:grpSpPr>
              <a:xfrm>
                <a:off x="3109235" y="1788803"/>
                <a:ext cx="1159435" cy="335280"/>
                <a:chOff x="7538489" y="1620801"/>
                <a:chExt cx="1159435" cy="335280"/>
              </a:xfrm>
            </p:grpSpPr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BED553F5-4544-BC19-1A6B-8EF89A4F2E5F}"/>
                    </a:ext>
                  </a:extLst>
                </p:cNvPr>
                <p:cNvSpPr/>
                <p:nvPr/>
              </p:nvSpPr>
              <p:spPr bwMode="auto">
                <a:xfrm rot="10800000">
                  <a:off x="7538489" y="1620801"/>
                  <a:ext cx="1159435" cy="335280"/>
                </a:xfrm>
                <a:prstGeom prst="roundRect">
                  <a:avLst/>
                </a:prstGeom>
                <a:noFill/>
                <a:ln w="9525" cap="flat" cmpd="sng" algn="ctr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32472" eaLnBrk="1" fontAlgn="base" latinLnBrk="0" hangingPunct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err="1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  <p:pic>
              <p:nvPicPr>
                <p:cNvPr id="189" name="Graphic 188">
                  <a:extLst>
                    <a:ext uri="{FF2B5EF4-FFF2-40B4-BE49-F238E27FC236}">
                      <a16:creationId xmlns:a16="http://schemas.microsoft.com/office/drawing/2014/main" id="{C18971D9-1384-0365-5072-71EE3DA5F26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8336672" y="1706526"/>
                  <a:ext cx="182880" cy="182880"/>
                </a:xfrm>
                <a:prstGeom prst="rect">
                  <a:avLst/>
                </a:prstGeom>
              </p:spPr>
            </p:pic>
            <p:pic>
              <p:nvPicPr>
                <p:cNvPr id="190" name="Graphic 189">
                  <a:extLst>
                    <a:ext uri="{FF2B5EF4-FFF2-40B4-BE49-F238E27FC236}">
                      <a16:creationId xmlns:a16="http://schemas.microsoft.com/office/drawing/2014/main" id="{E47BC590-CFC6-4A92-688A-7FF1DC17FA2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8130068" y="1706526"/>
                  <a:ext cx="182880" cy="182880"/>
                </a:xfrm>
                <a:prstGeom prst="rect">
                  <a:avLst/>
                </a:prstGeom>
              </p:spPr>
            </p:pic>
            <p:pic>
              <p:nvPicPr>
                <p:cNvPr id="191" name="Graphic 190">
                  <a:extLst>
                    <a:ext uri="{FF2B5EF4-FFF2-40B4-BE49-F238E27FC236}">
                      <a16:creationId xmlns:a16="http://schemas.microsoft.com/office/drawing/2014/main" id="{7356FA9F-3040-02EB-6A99-CE132F7D47D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7923464" y="1706526"/>
                  <a:ext cx="182880" cy="182880"/>
                </a:xfrm>
                <a:prstGeom prst="rect">
                  <a:avLst/>
                </a:prstGeom>
              </p:spPr>
            </p:pic>
            <p:pic>
              <p:nvPicPr>
                <p:cNvPr id="192" name="Graphic 191">
                  <a:extLst>
                    <a:ext uri="{FF2B5EF4-FFF2-40B4-BE49-F238E27FC236}">
                      <a16:creationId xmlns:a16="http://schemas.microsoft.com/office/drawing/2014/main" id="{4EB984FA-8DAC-ED8E-636F-6E15BB1269B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7716860" y="1706526"/>
                  <a:ext cx="182880" cy="182880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51C468D9-3EF0-85BF-317F-19A7A4CFB091}"/>
                </a:ext>
              </a:extLst>
            </p:cNvPr>
            <p:cNvGrpSpPr/>
            <p:nvPr/>
          </p:nvGrpSpPr>
          <p:grpSpPr>
            <a:xfrm>
              <a:off x="7479835" y="1313506"/>
              <a:ext cx="2497353" cy="986798"/>
              <a:chOff x="2440341" y="1313506"/>
              <a:chExt cx="2497353" cy="986798"/>
            </a:xfrm>
          </p:grpSpPr>
          <p:sp>
            <p:nvSpPr>
              <p:cNvPr id="179" name="Rectangle: Rounded Corners 178">
                <a:extLst>
                  <a:ext uri="{FF2B5EF4-FFF2-40B4-BE49-F238E27FC236}">
                    <a16:creationId xmlns:a16="http://schemas.microsoft.com/office/drawing/2014/main" id="{E6A637AE-C4E3-5B0E-02F1-9A4B4167C3C4}"/>
                  </a:ext>
                </a:extLst>
              </p:cNvPr>
              <p:cNvSpPr/>
              <p:nvPr/>
            </p:nvSpPr>
            <p:spPr bwMode="auto">
              <a:xfrm>
                <a:off x="2440341" y="1313506"/>
                <a:ext cx="2497353" cy="986798"/>
              </a:xfrm>
              <a:prstGeom prst="roundRect">
                <a:avLst>
                  <a:gd name="adj" fmla="val 4645"/>
                </a:avLst>
              </a:prstGeom>
              <a:solidFill>
                <a:srgbClr val="243A5E">
                  <a:lumMod val="50000"/>
                </a:srgbClr>
              </a:solidFill>
              <a:ln w="12700" cap="flat" cmpd="sng" algn="ctr">
                <a:gradFill>
                  <a:gsLst>
                    <a:gs pos="0">
                      <a:srgbClr val="50E6FF">
                        <a:lumMod val="5000"/>
                        <a:lumOff val="95000"/>
                      </a:srgbClr>
                    </a:gs>
                    <a:gs pos="100000">
                      <a:srgbClr val="00B0F0"/>
                    </a:gs>
                  </a:gsLst>
                  <a:lin ang="2700000" scaled="0"/>
                </a:gra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91440" tIns="45720" rIns="91440" bIns="9144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Management, Compute, and Storage TOR 2 Network switch</a:t>
                </a:r>
              </a:p>
            </p:txBody>
          </p:sp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578EF656-6901-D03C-1C90-A9E2FD84B216}"/>
                  </a:ext>
                </a:extLst>
              </p:cNvPr>
              <p:cNvGrpSpPr/>
              <p:nvPr/>
            </p:nvGrpSpPr>
            <p:grpSpPr>
              <a:xfrm>
                <a:off x="3109235" y="1788803"/>
                <a:ext cx="1159435" cy="335280"/>
                <a:chOff x="7538489" y="1620801"/>
                <a:chExt cx="1159435" cy="335280"/>
              </a:xfrm>
            </p:grpSpPr>
            <p:sp>
              <p:nvSpPr>
                <p:cNvPr id="181" name="Rectangle: Rounded Corners 180">
                  <a:extLst>
                    <a:ext uri="{FF2B5EF4-FFF2-40B4-BE49-F238E27FC236}">
                      <a16:creationId xmlns:a16="http://schemas.microsoft.com/office/drawing/2014/main" id="{BD0B8CBB-37ED-B501-096A-66359EEC33F5}"/>
                    </a:ext>
                  </a:extLst>
                </p:cNvPr>
                <p:cNvSpPr/>
                <p:nvPr/>
              </p:nvSpPr>
              <p:spPr bwMode="auto">
                <a:xfrm rot="10800000">
                  <a:off x="7538489" y="1620801"/>
                  <a:ext cx="1159435" cy="335280"/>
                </a:xfrm>
                <a:prstGeom prst="roundRect">
                  <a:avLst/>
                </a:prstGeom>
                <a:noFill/>
                <a:ln w="9525" cap="flat" cmpd="sng" algn="ctr">
                  <a:solidFill>
                    <a:srgbClr val="FFFFFF"/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ctr" defTabSz="932472" eaLnBrk="1" fontAlgn="base" latinLnBrk="0" hangingPunct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 err="1">
                    <a:ln>
                      <a:noFill/>
                    </a:ln>
                    <a:gradFill>
                      <a:gsLst>
                        <a:gs pos="0">
                          <a:srgbClr val="FFFFFF"/>
                        </a:gs>
                        <a:gs pos="100000">
                          <a:srgbClr val="FFFFFF"/>
                        </a:gs>
                      </a:gsLst>
                      <a:lin ang="5400000" scaled="0"/>
                    </a:gradFill>
                    <a:effectLst/>
                    <a:uLnTx/>
                    <a:uFillTx/>
                    <a:latin typeface="Segoe UI"/>
                    <a:ea typeface="Segoe UI" pitchFamily="34" charset="0"/>
                    <a:cs typeface="Segoe UI" pitchFamily="34" charset="0"/>
                  </a:endParaRPr>
                </a:p>
              </p:txBody>
            </p:sp>
            <p:pic>
              <p:nvPicPr>
                <p:cNvPr id="182" name="Graphic 181">
                  <a:extLst>
                    <a:ext uri="{FF2B5EF4-FFF2-40B4-BE49-F238E27FC236}">
                      <a16:creationId xmlns:a16="http://schemas.microsoft.com/office/drawing/2014/main" id="{423652D6-1064-7379-46DE-8BCCCF9559E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8336672" y="1706526"/>
                  <a:ext cx="182880" cy="182880"/>
                </a:xfrm>
                <a:prstGeom prst="rect">
                  <a:avLst/>
                </a:prstGeom>
              </p:spPr>
            </p:pic>
            <p:pic>
              <p:nvPicPr>
                <p:cNvPr id="183" name="Graphic 182">
                  <a:extLst>
                    <a:ext uri="{FF2B5EF4-FFF2-40B4-BE49-F238E27FC236}">
                      <a16:creationId xmlns:a16="http://schemas.microsoft.com/office/drawing/2014/main" id="{97D4CB3A-6FA5-80E7-6284-D8BDB095810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8130068" y="1706526"/>
                  <a:ext cx="182880" cy="182880"/>
                </a:xfrm>
                <a:prstGeom prst="rect">
                  <a:avLst/>
                </a:prstGeom>
              </p:spPr>
            </p:pic>
            <p:pic>
              <p:nvPicPr>
                <p:cNvPr id="184" name="Graphic 183">
                  <a:extLst>
                    <a:ext uri="{FF2B5EF4-FFF2-40B4-BE49-F238E27FC236}">
                      <a16:creationId xmlns:a16="http://schemas.microsoft.com/office/drawing/2014/main" id="{F5281ACD-BB3A-C80D-B937-38F1077EECD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7923464" y="1706526"/>
                  <a:ext cx="182880" cy="182880"/>
                </a:xfrm>
                <a:prstGeom prst="rect">
                  <a:avLst/>
                </a:prstGeom>
              </p:spPr>
            </p:pic>
            <p:pic>
              <p:nvPicPr>
                <p:cNvPr id="185" name="Graphic 184">
                  <a:extLst>
                    <a:ext uri="{FF2B5EF4-FFF2-40B4-BE49-F238E27FC236}">
                      <a16:creationId xmlns:a16="http://schemas.microsoft.com/office/drawing/2014/main" id="{17CFB975-DBDD-8064-0583-2B91C8A957D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  <a:stretch>
                  <a:fillRect/>
                </a:stretch>
              </p:blipFill>
              <p:spPr>
                <a:xfrm rot="10800000">
                  <a:off x="7716860" y="1706526"/>
                  <a:ext cx="182880" cy="182880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FDD9BBD3-09EB-B6DB-85CE-47DB4EF713C0}"/>
              </a:ext>
            </a:extLst>
          </p:cNvPr>
          <p:cNvGrpSpPr/>
          <p:nvPr/>
        </p:nvGrpSpPr>
        <p:grpSpPr>
          <a:xfrm>
            <a:off x="4887584" y="1702583"/>
            <a:ext cx="2542141" cy="308681"/>
            <a:chOff x="4887585" y="1844892"/>
            <a:chExt cx="2542141" cy="308681"/>
          </a:xfrm>
        </p:grpSpPr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02EAA73A-051B-162A-4943-4083D93DC4E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585" y="1844892"/>
              <a:ext cx="2542141" cy="0"/>
            </a:xfrm>
            <a:prstGeom prst="lin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  <a:headEnd type="none"/>
              <a:tailEnd type="none"/>
            </a:ln>
            <a:effectLst/>
          </p:spPr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9AB92FE8-4CC6-97E8-1CD0-2658F9AF3974}"/>
                </a:ext>
              </a:extLst>
            </p:cNvPr>
            <p:cNvCxnSpPr>
              <a:cxnSpLocks/>
            </p:cNvCxnSpPr>
            <p:nvPr/>
          </p:nvCxnSpPr>
          <p:spPr>
            <a:xfrm>
              <a:off x="4887585" y="2153573"/>
              <a:ext cx="2542141" cy="0"/>
            </a:xfrm>
            <a:prstGeom prst="lin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  <a:headEnd type="none"/>
              <a:tailEnd type="none"/>
            </a:ln>
            <a:effectLst/>
          </p:spPr>
        </p:cxnSp>
      </p:grpSp>
      <p:sp>
        <p:nvSpPr>
          <p:cNvPr id="196" name="TextBox 195">
            <a:extLst>
              <a:ext uri="{FF2B5EF4-FFF2-40B4-BE49-F238E27FC236}">
                <a16:creationId xmlns:a16="http://schemas.microsoft.com/office/drawing/2014/main" id="{A453543A-3861-FF19-D878-4C18CF965C0F}"/>
              </a:ext>
            </a:extLst>
          </p:cNvPr>
          <p:cNvSpPr txBox="1"/>
          <p:nvPr/>
        </p:nvSpPr>
        <p:spPr>
          <a:xfrm>
            <a:off x="339716" y="309218"/>
            <a:ext cx="22471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41">
              <a:defRPr/>
            </a:pPr>
            <a:r>
              <a:rPr lang="en-US" sz="1400" spc="-49">
                <a:ln w="3175">
                  <a:noFill/>
                </a:ln>
                <a:solidFill>
                  <a:srgbClr val="FFFFFF"/>
                </a:solidFill>
                <a:latin typeface="Segoe UI Semibold"/>
                <a:cs typeface="Segoe UI" pitchFamily="34" charset="0"/>
              </a:rPr>
              <a:t>(simplified architecture)</a:t>
            </a:r>
          </a:p>
        </p:txBody>
      </p:sp>
      <p:sp>
        <p:nvSpPr>
          <p:cNvPr id="197" name="Cylinder 196">
            <a:extLst>
              <a:ext uri="{FF2B5EF4-FFF2-40B4-BE49-F238E27FC236}">
                <a16:creationId xmlns:a16="http://schemas.microsoft.com/office/drawing/2014/main" id="{7B27183D-B05B-CAC6-54C3-F18C8B3E92E8}"/>
              </a:ext>
            </a:extLst>
          </p:cNvPr>
          <p:cNvSpPr/>
          <p:nvPr/>
        </p:nvSpPr>
        <p:spPr bwMode="auto">
          <a:xfrm rot="5400000">
            <a:off x="5933084" y="1210543"/>
            <a:ext cx="472075" cy="1299102"/>
          </a:xfrm>
          <a:prstGeom prst="can">
            <a:avLst/>
          </a:prstGeom>
          <a:solidFill>
            <a:srgbClr val="243A5E">
              <a:lumMod val="50000"/>
            </a:srgbClr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vert270" wrap="square" lIns="91440" tIns="9144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</a:rPr>
              <a:t>Link Aggregation</a:t>
            </a: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</p:txBody>
      </p: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7900C8DA-9446-5498-4E74-3E214F71D15D}"/>
              </a:ext>
            </a:extLst>
          </p:cNvPr>
          <p:cNvGrpSpPr/>
          <p:nvPr/>
        </p:nvGrpSpPr>
        <p:grpSpPr>
          <a:xfrm>
            <a:off x="2180830" y="3241897"/>
            <a:ext cx="2916026" cy="3166950"/>
            <a:chOff x="7732265" y="2859556"/>
            <a:chExt cx="2916026" cy="3166950"/>
          </a:xfrm>
        </p:grpSpPr>
        <p:sp>
          <p:nvSpPr>
            <p:cNvPr id="199" name="Rectangle: Rounded Corners 198">
              <a:extLst>
                <a:ext uri="{FF2B5EF4-FFF2-40B4-BE49-F238E27FC236}">
                  <a16:creationId xmlns:a16="http://schemas.microsoft.com/office/drawing/2014/main" id="{D5DC0C70-7B2A-1019-A0BF-87A9CD694821}"/>
                </a:ext>
              </a:extLst>
            </p:cNvPr>
            <p:cNvSpPr/>
            <p:nvPr/>
          </p:nvSpPr>
          <p:spPr bwMode="auto">
            <a:xfrm>
              <a:off x="7732265" y="3429000"/>
              <a:ext cx="2916026" cy="2103994"/>
            </a:xfrm>
            <a:prstGeom prst="roundRect">
              <a:avLst>
                <a:gd name="adj" fmla="val 4645"/>
              </a:avLst>
            </a:prstGeom>
            <a:solidFill>
              <a:srgbClr val="3C3C41">
                <a:lumMod val="75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</p:txBody>
        </p: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B1A6A991-F2FE-494D-8F92-042A44563B37}"/>
                </a:ext>
              </a:extLst>
            </p:cNvPr>
            <p:cNvGrpSpPr/>
            <p:nvPr/>
          </p:nvGrpSpPr>
          <p:grpSpPr>
            <a:xfrm>
              <a:off x="8218914" y="2971819"/>
              <a:ext cx="663301" cy="831436"/>
              <a:chOff x="3678099" y="3259958"/>
              <a:chExt cx="663301" cy="831436"/>
            </a:xfrm>
          </p:grpSpPr>
          <p:sp>
            <p:nvSpPr>
              <p:cNvPr id="216" name="Rectangle: Rounded Corners 215">
                <a:extLst>
                  <a:ext uri="{FF2B5EF4-FFF2-40B4-BE49-F238E27FC236}">
                    <a16:creationId xmlns:a16="http://schemas.microsoft.com/office/drawing/2014/main" id="{990595E3-EC8B-F0BA-7100-8799B8E4E7B6}"/>
                  </a:ext>
                </a:extLst>
              </p:cNvPr>
              <p:cNvSpPr/>
              <p:nvPr/>
            </p:nvSpPr>
            <p:spPr bwMode="auto">
              <a:xfrm>
                <a:off x="3678099" y="3259958"/>
                <a:ext cx="663301" cy="831436"/>
              </a:xfrm>
              <a:prstGeom prst="roundRect">
                <a:avLst>
                  <a:gd name="adj" fmla="val 4645"/>
                </a:avLst>
              </a:prstGeom>
              <a:solidFill>
                <a:srgbClr val="3C3C41">
                  <a:lumMod val="50000"/>
                </a:srgbClr>
              </a:solidFill>
              <a:ln w="12700" cap="flat" cmpd="sng" algn="ctr">
                <a:solidFill>
                  <a:srgbClr val="FFFFFF"/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10GB+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Ethernet Port 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1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</p:txBody>
          </p:sp>
          <p:pic>
            <p:nvPicPr>
              <p:cNvPr id="217" name="Graphic 216">
                <a:extLst>
                  <a:ext uri="{FF2B5EF4-FFF2-40B4-BE49-F238E27FC236}">
                    <a16:creationId xmlns:a16="http://schemas.microsoft.com/office/drawing/2014/main" id="{382488EC-25CD-B2FC-096C-A65A399A02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3853876" y="3515578"/>
                <a:ext cx="311749" cy="318772"/>
              </a:xfrm>
              <a:prstGeom prst="rect">
                <a:avLst/>
              </a:prstGeom>
              <a:effectLst/>
            </p:spPr>
          </p:pic>
        </p:grpSp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23F58271-04E5-3ECA-5D1E-DCB9582DE395}"/>
                </a:ext>
              </a:extLst>
            </p:cNvPr>
            <p:cNvGrpSpPr/>
            <p:nvPr/>
          </p:nvGrpSpPr>
          <p:grpSpPr>
            <a:xfrm>
              <a:off x="9498341" y="2968753"/>
              <a:ext cx="663301" cy="831436"/>
              <a:chOff x="3678099" y="3259958"/>
              <a:chExt cx="663301" cy="831436"/>
            </a:xfrm>
          </p:grpSpPr>
          <p:sp>
            <p:nvSpPr>
              <p:cNvPr id="214" name="Rectangle: Rounded Corners 213">
                <a:extLst>
                  <a:ext uri="{FF2B5EF4-FFF2-40B4-BE49-F238E27FC236}">
                    <a16:creationId xmlns:a16="http://schemas.microsoft.com/office/drawing/2014/main" id="{D54C75B0-81FA-DAA8-D89C-2A1146D13EB1}"/>
                  </a:ext>
                </a:extLst>
              </p:cNvPr>
              <p:cNvSpPr/>
              <p:nvPr/>
            </p:nvSpPr>
            <p:spPr bwMode="auto">
              <a:xfrm>
                <a:off x="3678099" y="3259958"/>
                <a:ext cx="663301" cy="831436"/>
              </a:xfrm>
              <a:prstGeom prst="roundRect">
                <a:avLst>
                  <a:gd name="adj" fmla="val 4645"/>
                </a:avLst>
              </a:prstGeom>
              <a:solidFill>
                <a:srgbClr val="3C3C41">
                  <a:lumMod val="50000"/>
                </a:srgbClr>
              </a:solidFill>
              <a:ln w="12700" cap="flat" cmpd="sng" algn="ctr">
                <a:solidFill>
                  <a:srgbClr val="FFFFFF"/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10GB+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Ethernet Port 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1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</p:txBody>
          </p:sp>
          <p:pic>
            <p:nvPicPr>
              <p:cNvPr id="215" name="Graphic 214">
                <a:extLst>
                  <a:ext uri="{FF2B5EF4-FFF2-40B4-BE49-F238E27FC236}">
                    <a16:creationId xmlns:a16="http://schemas.microsoft.com/office/drawing/2014/main" id="{0AE4333E-0D96-9D32-0F14-B67E0CB24F2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3853876" y="3515578"/>
                <a:ext cx="311749" cy="318772"/>
              </a:xfrm>
              <a:prstGeom prst="rect">
                <a:avLst/>
              </a:prstGeom>
              <a:effectLst/>
            </p:spPr>
          </p:pic>
        </p:grpSp>
        <p:sp>
          <p:nvSpPr>
            <p:cNvPr id="202" name="Rectangle: Rounded Corners 201">
              <a:extLst>
                <a:ext uri="{FF2B5EF4-FFF2-40B4-BE49-F238E27FC236}">
                  <a16:creationId xmlns:a16="http://schemas.microsoft.com/office/drawing/2014/main" id="{843B08DF-78A1-212C-94E9-950EF2CE3D21}"/>
                </a:ext>
              </a:extLst>
            </p:cNvPr>
            <p:cNvSpPr/>
            <p:nvPr/>
          </p:nvSpPr>
          <p:spPr bwMode="auto">
            <a:xfrm>
              <a:off x="8218914" y="3721405"/>
              <a:ext cx="1942728" cy="455001"/>
            </a:xfrm>
            <a:prstGeom prst="roundRect">
              <a:avLst>
                <a:gd name="adj" fmla="val 4645"/>
              </a:avLst>
            </a:prstGeom>
            <a:solidFill>
              <a:srgbClr val="0078D3">
                <a:lumMod val="75000"/>
              </a:srgbClr>
            </a:solidFill>
            <a:ln w="12700" cap="flat" cmpd="sng" algn="ctr">
              <a:gradFill>
                <a:gsLst>
                  <a:gs pos="0">
                    <a:srgbClr val="50E6FF">
                      <a:lumMod val="5000"/>
                      <a:lumOff val="95000"/>
                    </a:srgbClr>
                  </a:gs>
                  <a:gs pos="100000">
                    <a:srgbClr val="00B0F0"/>
                  </a:gs>
                </a:gsLst>
                <a:lin ang="2700000" scaled="0"/>
              </a:gra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Management + Compute NICs</a:t>
              </a:r>
              <a:b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</a:b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Switch Embedded Team (SET) and </a:t>
              </a:r>
              <a:b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</a:b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Virtual Filtering Platform (VFP)</a:t>
              </a:r>
            </a:p>
          </p:txBody>
        </p: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77594B0F-3DC0-E06B-9FC4-03CA6EE1F4BD}"/>
                </a:ext>
              </a:extLst>
            </p:cNvPr>
            <p:cNvGrpSpPr/>
            <p:nvPr/>
          </p:nvGrpSpPr>
          <p:grpSpPr>
            <a:xfrm>
              <a:off x="8218914" y="5195070"/>
              <a:ext cx="663301" cy="831436"/>
              <a:chOff x="6877311" y="4467146"/>
              <a:chExt cx="663301" cy="831436"/>
            </a:xfrm>
          </p:grpSpPr>
          <p:sp>
            <p:nvSpPr>
              <p:cNvPr id="212" name="Rectangle: Rounded Corners 211">
                <a:extLst>
                  <a:ext uri="{FF2B5EF4-FFF2-40B4-BE49-F238E27FC236}">
                    <a16:creationId xmlns:a16="http://schemas.microsoft.com/office/drawing/2014/main" id="{81F80F1D-50C4-EB65-2193-105B38742186}"/>
                  </a:ext>
                </a:extLst>
              </p:cNvPr>
              <p:cNvSpPr/>
              <p:nvPr/>
            </p:nvSpPr>
            <p:spPr bwMode="auto">
              <a:xfrm>
                <a:off x="6877311" y="4467146"/>
                <a:ext cx="663301" cy="831436"/>
              </a:xfrm>
              <a:prstGeom prst="roundRect">
                <a:avLst>
                  <a:gd name="adj" fmla="val 4645"/>
                </a:avLst>
              </a:prstGeom>
              <a:solidFill>
                <a:srgbClr val="3C3C41">
                  <a:lumMod val="50000"/>
                </a:srgbClr>
              </a:solidFill>
              <a:ln w="12700" cap="flat" cmpd="sng" algn="ctr">
                <a:solidFill>
                  <a:srgbClr val="FFFFFF"/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137160" rIns="0" bIns="9144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10GB+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Ethernet Port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1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SMB1</a:t>
                </a:r>
                <a:endParaRPr kumimoji="0" lang="en-US" sz="700" b="0" i="1" u="none" strike="noStrike" kern="0" cap="none" spc="0" normalizeH="0" baseline="0" noProof="0">
                  <a:ln>
                    <a:noFill/>
                  </a:ln>
                  <a:solidFill>
                    <a:srgbClr val="65E76B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</p:txBody>
          </p:sp>
          <p:pic>
            <p:nvPicPr>
              <p:cNvPr id="213" name="Graphic 212">
                <a:extLst>
                  <a:ext uri="{FF2B5EF4-FFF2-40B4-BE49-F238E27FC236}">
                    <a16:creationId xmlns:a16="http://schemas.microsoft.com/office/drawing/2014/main" id="{8D13A55C-1705-A64D-EF35-5FED81E134F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053086" y="4810181"/>
                <a:ext cx="311749" cy="318772"/>
              </a:xfrm>
              <a:prstGeom prst="rect">
                <a:avLst/>
              </a:prstGeom>
              <a:effectLst/>
            </p:spPr>
          </p:pic>
        </p:grp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CFADFA1E-D4D7-ECD8-7CA6-5191C7166EBF}"/>
                </a:ext>
              </a:extLst>
            </p:cNvPr>
            <p:cNvGrpSpPr/>
            <p:nvPr/>
          </p:nvGrpSpPr>
          <p:grpSpPr>
            <a:xfrm>
              <a:off x="9497086" y="5195070"/>
              <a:ext cx="663301" cy="831436"/>
              <a:chOff x="7613690" y="4467670"/>
              <a:chExt cx="663301" cy="831436"/>
            </a:xfrm>
          </p:grpSpPr>
          <p:sp>
            <p:nvSpPr>
              <p:cNvPr id="210" name="Rectangle: Rounded Corners 209">
                <a:extLst>
                  <a:ext uri="{FF2B5EF4-FFF2-40B4-BE49-F238E27FC236}">
                    <a16:creationId xmlns:a16="http://schemas.microsoft.com/office/drawing/2014/main" id="{8116144C-3B93-F309-307F-7BAFB66A30EC}"/>
                  </a:ext>
                </a:extLst>
              </p:cNvPr>
              <p:cNvSpPr/>
              <p:nvPr/>
            </p:nvSpPr>
            <p:spPr bwMode="auto">
              <a:xfrm>
                <a:off x="7613690" y="4467670"/>
                <a:ext cx="663301" cy="831436"/>
              </a:xfrm>
              <a:prstGeom prst="roundRect">
                <a:avLst>
                  <a:gd name="adj" fmla="val 4645"/>
                </a:avLst>
              </a:prstGeom>
              <a:solidFill>
                <a:srgbClr val="3C3C41">
                  <a:lumMod val="50000"/>
                </a:srgbClr>
              </a:solidFill>
              <a:ln w="12700" cap="flat" cmpd="sng" algn="ctr">
                <a:solidFill>
                  <a:srgbClr val="FFFFFF"/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137160" rIns="0" bIns="9144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10GB+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Ethernet Port</a:t>
                </a: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1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SMB2</a:t>
                </a:r>
                <a:endParaRPr kumimoji="0" lang="en-US" sz="700" b="0" i="1" u="none" strike="noStrike" kern="0" cap="none" spc="0" normalizeH="0" baseline="0" noProof="0">
                  <a:ln>
                    <a:noFill/>
                  </a:ln>
                  <a:solidFill>
                    <a:srgbClr val="FA44D3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</p:txBody>
          </p:sp>
          <p:pic>
            <p:nvPicPr>
              <p:cNvPr id="211" name="Graphic 210">
                <a:extLst>
                  <a:ext uri="{FF2B5EF4-FFF2-40B4-BE49-F238E27FC236}">
                    <a16:creationId xmlns:a16="http://schemas.microsoft.com/office/drawing/2014/main" id="{04A1CE65-EF1E-2B3C-CFD1-5F5ED67523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7795620" y="4810181"/>
                <a:ext cx="311749" cy="318772"/>
              </a:xfrm>
              <a:prstGeom prst="rect">
                <a:avLst/>
              </a:prstGeom>
              <a:effectLst/>
            </p:spPr>
          </p:pic>
        </p:grpSp>
        <p:sp>
          <p:nvSpPr>
            <p:cNvPr id="205" name="Rectangle: Rounded Corners 204">
              <a:extLst>
                <a:ext uri="{FF2B5EF4-FFF2-40B4-BE49-F238E27FC236}">
                  <a16:creationId xmlns:a16="http://schemas.microsoft.com/office/drawing/2014/main" id="{410DC78F-B17C-2432-F31B-D4ED920F217F}"/>
                </a:ext>
              </a:extLst>
            </p:cNvPr>
            <p:cNvSpPr/>
            <p:nvPr/>
          </p:nvSpPr>
          <p:spPr bwMode="auto">
            <a:xfrm>
              <a:off x="8218914" y="4961946"/>
              <a:ext cx="1942728" cy="320040"/>
            </a:xfrm>
            <a:prstGeom prst="roundRect">
              <a:avLst>
                <a:gd name="adj" fmla="val 4645"/>
              </a:avLst>
            </a:prstGeom>
            <a:solidFill>
              <a:srgbClr val="73236D"/>
            </a:solidFill>
            <a:ln w="12700" cap="flat" cmpd="sng" algn="ctr">
              <a:solidFill>
                <a:srgbClr val="FFFFFF"/>
              </a:soli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RDMA NICs | Storage Intent</a:t>
              </a:r>
            </a:p>
          </p:txBody>
        </p: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4BF78C5C-E6DB-B8B8-93DA-B700D2248FF1}"/>
                </a:ext>
              </a:extLst>
            </p:cNvPr>
            <p:cNvGrpSpPr/>
            <p:nvPr/>
          </p:nvGrpSpPr>
          <p:grpSpPr>
            <a:xfrm>
              <a:off x="8858628" y="2859556"/>
              <a:ext cx="663301" cy="645404"/>
              <a:chOff x="3678099" y="3259958"/>
              <a:chExt cx="663301" cy="645404"/>
            </a:xfrm>
          </p:grpSpPr>
          <p:sp>
            <p:nvSpPr>
              <p:cNvPr id="208" name="Rectangle: Rounded Corners 207">
                <a:extLst>
                  <a:ext uri="{FF2B5EF4-FFF2-40B4-BE49-F238E27FC236}">
                    <a16:creationId xmlns:a16="http://schemas.microsoft.com/office/drawing/2014/main" id="{D99B7147-3368-DFAF-2470-176CC32345F5}"/>
                  </a:ext>
                </a:extLst>
              </p:cNvPr>
              <p:cNvSpPr/>
              <p:nvPr/>
            </p:nvSpPr>
            <p:spPr bwMode="auto">
              <a:xfrm>
                <a:off x="3678099" y="3259958"/>
                <a:ext cx="663301" cy="645404"/>
              </a:xfrm>
              <a:prstGeom prst="roundRect">
                <a:avLst>
                  <a:gd name="adj" fmla="val 4645"/>
                </a:avLst>
              </a:prstGeom>
              <a:solidFill>
                <a:srgbClr val="0078D3">
                  <a:lumMod val="75000"/>
                </a:srgbClr>
              </a:solidFill>
              <a:ln w="12700" cap="flat" cmpd="sng" algn="ctr">
                <a:solidFill>
                  <a:srgbClr val="FFFFFF"/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34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Management</a:t>
                </a:r>
                <a:b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</a:br>
                <a:r>
                  <a:rPr kumimoji="0" lang="en-US" sz="7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Segoe UI Semibold (Headings)"/>
                    <a:cs typeface="Segoe UI" pitchFamily="34" charset="0"/>
                  </a:rPr>
                  <a:t>vNIC</a:t>
                </a:r>
                <a:endParaRPr kumimoji="0" lang="en-US" sz="700" b="0" i="1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endParaRPr>
              </a:p>
            </p:txBody>
          </p:sp>
          <p:pic>
            <p:nvPicPr>
              <p:cNvPr id="209" name="Graphic 208">
                <a:extLst>
                  <a:ext uri="{FF2B5EF4-FFF2-40B4-BE49-F238E27FC236}">
                    <a16:creationId xmlns:a16="http://schemas.microsoft.com/office/drawing/2014/main" id="{729BA8B1-33ED-077A-C2A5-3BD98BE7E1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3853876" y="3515578"/>
                <a:ext cx="311749" cy="318772"/>
              </a:xfrm>
              <a:prstGeom prst="rect">
                <a:avLst/>
              </a:prstGeom>
              <a:effectLst/>
            </p:spPr>
          </p:pic>
        </p:grp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2CEDCC41-F5FF-143F-0D4D-8702832801EF}"/>
                </a:ext>
              </a:extLst>
            </p:cNvPr>
            <p:cNvSpPr txBox="1"/>
            <p:nvPr/>
          </p:nvSpPr>
          <p:spPr>
            <a:xfrm>
              <a:off x="8170084" y="4369633"/>
              <a:ext cx="2064110" cy="400110"/>
            </a:xfrm>
            <a:prstGeom prst="rect">
              <a:avLst/>
            </a:prstGeom>
            <a:noFill/>
          </p:spPr>
          <p:txBody>
            <a:bodyPr wrap="square" tIns="91440" bIns="91440" anchor="ctr">
              <a:sp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Azure Local machine 1</a:t>
              </a:r>
            </a:p>
          </p:txBody>
        </p:sp>
      </p:grpSp>
      <p:sp>
        <p:nvSpPr>
          <p:cNvPr id="218" name="Rectangle: Rounded Corners 217">
            <a:extLst>
              <a:ext uri="{FF2B5EF4-FFF2-40B4-BE49-F238E27FC236}">
                <a16:creationId xmlns:a16="http://schemas.microsoft.com/office/drawing/2014/main" id="{C3305F86-2323-554A-9988-074BED45E5B0}"/>
              </a:ext>
            </a:extLst>
          </p:cNvPr>
          <p:cNvSpPr/>
          <p:nvPr/>
        </p:nvSpPr>
        <p:spPr bwMode="auto">
          <a:xfrm>
            <a:off x="7220324" y="3811341"/>
            <a:ext cx="2916026" cy="2103994"/>
          </a:xfrm>
          <a:prstGeom prst="roundRect">
            <a:avLst>
              <a:gd name="adj" fmla="val 4645"/>
            </a:avLst>
          </a:prstGeom>
          <a:solidFill>
            <a:srgbClr val="3C3C41">
              <a:lumMod val="75000"/>
            </a:srgbClr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146304" rIns="18288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</p:txBody>
      </p: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A000EB2F-EDA9-0D02-28C8-6F30344498A7}"/>
              </a:ext>
            </a:extLst>
          </p:cNvPr>
          <p:cNvGrpSpPr/>
          <p:nvPr/>
        </p:nvGrpSpPr>
        <p:grpSpPr>
          <a:xfrm>
            <a:off x="7706973" y="3354160"/>
            <a:ext cx="663301" cy="831436"/>
            <a:chOff x="3678099" y="3259958"/>
            <a:chExt cx="663301" cy="831436"/>
          </a:xfrm>
        </p:grpSpPr>
        <p:sp>
          <p:nvSpPr>
            <p:cNvPr id="220" name="Rectangle: Rounded Corners 219">
              <a:extLst>
                <a:ext uri="{FF2B5EF4-FFF2-40B4-BE49-F238E27FC236}">
                  <a16:creationId xmlns:a16="http://schemas.microsoft.com/office/drawing/2014/main" id="{CA098CB8-9964-8B89-806C-DF376F2B5872}"/>
                </a:ext>
              </a:extLst>
            </p:cNvPr>
            <p:cNvSpPr/>
            <p:nvPr/>
          </p:nvSpPr>
          <p:spPr bwMode="auto">
            <a:xfrm>
              <a:off x="3678099" y="3259958"/>
              <a:ext cx="663301" cy="831436"/>
            </a:xfrm>
            <a:prstGeom prst="roundRect">
              <a:avLst>
                <a:gd name="adj" fmla="val 4645"/>
              </a:avLst>
            </a:prstGeom>
            <a:solidFill>
              <a:srgbClr val="3C3C41">
                <a:lumMod val="50000"/>
              </a:srgbClr>
            </a:solidFill>
            <a:ln w="12700" cap="flat" cmpd="sng" algn="ctr">
              <a:solidFill>
                <a:srgbClr val="FFFFFF"/>
              </a:soli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10GB+</a:t>
              </a: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Ethernet Port </a:t>
              </a: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1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</p:txBody>
        </p:sp>
        <p:pic>
          <p:nvPicPr>
            <p:cNvPr id="221" name="Graphic 220">
              <a:extLst>
                <a:ext uri="{FF2B5EF4-FFF2-40B4-BE49-F238E27FC236}">
                  <a16:creationId xmlns:a16="http://schemas.microsoft.com/office/drawing/2014/main" id="{921588F0-3775-474F-8841-846348C85F9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853876" y="3515578"/>
              <a:ext cx="311749" cy="318772"/>
            </a:xfrm>
            <a:prstGeom prst="rect">
              <a:avLst/>
            </a:prstGeom>
            <a:effectLst/>
          </p:spPr>
        </p:pic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FE882977-56C3-CC17-913A-1F43BF1DA151}"/>
              </a:ext>
            </a:extLst>
          </p:cNvPr>
          <p:cNvGrpSpPr/>
          <p:nvPr/>
        </p:nvGrpSpPr>
        <p:grpSpPr>
          <a:xfrm>
            <a:off x="8986400" y="3351094"/>
            <a:ext cx="663301" cy="831436"/>
            <a:chOff x="3678099" y="3259958"/>
            <a:chExt cx="663301" cy="831436"/>
          </a:xfrm>
        </p:grpSpPr>
        <p:sp>
          <p:nvSpPr>
            <p:cNvPr id="223" name="Rectangle: Rounded Corners 222">
              <a:extLst>
                <a:ext uri="{FF2B5EF4-FFF2-40B4-BE49-F238E27FC236}">
                  <a16:creationId xmlns:a16="http://schemas.microsoft.com/office/drawing/2014/main" id="{41D166B8-8EE3-81BC-FEE1-9C47706145E6}"/>
                </a:ext>
              </a:extLst>
            </p:cNvPr>
            <p:cNvSpPr/>
            <p:nvPr/>
          </p:nvSpPr>
          <p:spPr bwMode="auto">
            <a:xfrm>
              <a:off x="3678099" y="3259958"/>
              <a:ext cx="663301" cy="831436"/>
            </a:xfrm>
            <a:prstGeom prst="roundRect">
              <a:avLst>
                <a:gd name="adj" fmla="val 4645"/>
              </a:avLst>
            </a:prstGeom>
            <a:solidFill>
              <a:srgbClr val="3C3C41">
                <a:lumMod val="50000"/>
              </a:srgbClr>
            </a:solidFill>
            <a:ln w="12700" cap="flat" cmpd="sng" algn="ctr">
              <a:solidFill>
                <a:srgbClr val="FFFFFF"/>
              </a:soli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10GB+</a:t>
              </a: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Ethernet Port </a:t>
              </a: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1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</p:txBody>
        </p:sp>
        <p:pic>
          <p:nvPicPr>
            <p:cNvPr id="224" name="Graphic 223">
              <a:extLst>
                <a:ext uri="{FF2B5EF4-FFF2-40B4-BE49-F238E27FC236}">
                  <a16:creationId xmlns:a16="http://schemas.microsoft.com/office/drawing/2014/main" id="{5F36EFC5-9BD0-4CE8-5C83-6F80B9A7471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853876" y="3515578"/>
              <a:ext cx="311749" cy="318772"/>
            </a:xfrm>
            <a:prstGeom prst="rect">
              <a:avLst/>
            </a:prstGeom>
            <a:effectLst/>
          </p:spPr>
        </p:pic>
      </p:grpSp>
      <p:sp>
        <p:nvSpPr>
          <p:cNvPr id="225" name="Rectangle: Rounded Corners 224">
            <a:extLst>
              <a:ext uri="{FF2B5EF4-FFF2-40B4-BE49-F238E27FC236}">
                <a16:creationId xmlns:a16="http://schemas.microsoft.com/office/drawing/2014/main" id="{64905FDF-2E3D-A9B6-283F-F3397798C659}"/>
              </a:ext>
            </a:extLst>
          </p:cNvPr>
          <p:cNvSpPr/>
          <p:nvPr/>
        </p:nvSpPr>
        <p:spPr bwMode="auto">
          <a:xfrm>
            <a:off x="7706973" y="4103746"/>
            <a:ext cx="1942728" cy="455001"/>
          </a:xfrm>
          <a:prstGeom prst="roundRect">
            <a:avLst>
              <a:gd name="adj" fmla="val 4645"/>
            </a:avLst>
          </a:prstGeom>
          <a:solidFill>
            <a:srgbClr val="0078D3">
              <a:lumMod val="75000"/>
            </a:srgbClr>
          </a:solidFill>
          <a:ln w="12700" cap="flat" cmpd="sng" algn="ctr">
            <a:gradFill>
              <a:gsLst>
                <a:gs pos="0">
                  <a:srgbClr val="50E6FF">
                    <a:lumMod val="5000"/>
                    <a:lumOff val="95000"/>
                  </a:srgbClr>
                </a:gs>
                <a:gs pos="100000">
                  <a:srgbClr val="00B0F0"/>
                </a:gs>
              </a:gsLst>
              <a:lin ang="2700000" scaled="0"/>
            </a:gra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rPr>
              <a:t>Management + Compute NICs</a:t>
            </a:r>
            <a:b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rPr>
            </a:b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rPr>
              <a:t>Switch Embedded Team (SET) and </a:t>
            </a:r>
            <a:b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rPr>
            </a:b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rPr>
              <a:t>Virtual Filtering Platform (VFP)</a:t>
            </a:r>
          </a:p>
        </p:txBody>
      </p: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1A72A1FB-983A-DB39-A33D-CCD4D192DCB5}"/>
              </a:ext>
            </a:extLst>
          </p:cNvPr>
          <p:cNvGrpSpPr/>
          <p:nvPr/>
        </p:nvGrpSpPr>
        <p:grpSpPr>
          <a:xfrm>
            <a:off x="7706973" y="5577411"/>
            <a:ext cx="663301" cy="831436"/>
            <a:chOff x="6877311" y="4467146"/>
            <a:chExt cx="663301" cy="831436"/>
          </a:xfrm>
        </p:grpSpPr>
        <p:sp>
          <p:nvSpPr>
            <p:cNvPr id="227" name="Rectangle: Rounded Corners 226">
              <a:extLst>
                <a:ext uri="{FF2B5EF4-FFF2-40B4-BE49-F238E27FC236}">
                  <a16:creationId xmlns:a16="http://schemas.microsoft.com/office/drawing/2014/main" id="{9FE60D42-FE39-8A3F-0427-5CC99E04C8E4}"/>
                </a:ext>
              </a:extLst>
            </p:cNvPr>
            <p:cNvSpPr/>
            <p:nvPr/>
          </p:nvSpPr>
          <p:spPr bwMode="auto">
            <a:xfrm>
              <a:off x="6877311" y="4467146"/>
              <a:ext cx="663301" cy="831436"/>
            </a:xfrm>
            <a:prstGeom prst="roundRect">
              <a:avLst>
                <a:gd name="adj" fmla="val 4645"/>
              </a:avLst>
            </a:prstGeom>
            <a:solidFill>
              <a:srgbClr val="3C3C41">
                <a:lumMod val="50000"/>
              </a:srgbClr>
            </a:solidFill>
            <a:ln w="12700" cap="flat" cmpd="sng" algn="ctr">
              <a:solidFill>
                <a:srgbClr val="FFFFFF"/>
              </a:soli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0" tIns="137160" rIns="0" bIns="9144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10GB+</a:t>
              </a: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Ethernet Port</a:t>
              </a: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1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SMB1</a:t>
              </a:r>
              <a:endParaRPr kumimoji="0" lang="en-US" sz="700" b="0" i="1" u="none" strike="noStrike" kern="0" cap="none" spc="0" normalizeH="0" baseline="0" noProof="0">
                <a:ln>
                  <a:noFill/>
                </a:ln>
                <a:solidFill>
                  <a:srgbClr val="65E76B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</p:txBody>
        </p:sp>
        <p:pic>
          <p:nvPicPr>
            <p:cNvPr id="228" name="Graphic 227">
              <a:extLst>
                <a:ext uri="{FF2B5EF4-FFF2-40B4-BE49-F238E27FC236}">
                  <a16:creationId xmlns:a16="http://schemas.microsoft.com/office/drawing/2014/main" id="{A7490C2D-08E9-4028-CF19-EB614C891B90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053086" y="4810181"/>
              <a:ext cx="311749" cy="318772"/>
            </a:xfrm>
            <a:prstGeom prst="rect">
              <a:avLst/>
            </a:prstGeom>
            <a:effectLst/>
          </p:spPr>
        </p:pic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A524881A-06C1-C7FA-CDDE-A47B638F1422}"/>
              </a:ext>
            </a:extLst>
          </p:cNvPr>
          <p:cNvGrpSpPr/>
          <p:nvPr/>
        </p:nvGrpSpPr>
        <p:grpSpPr>
          <a:xfrm>
            <a:off x="8985145" y="5577411"/>
            <a:ext cx="663301" cy="831436"/>
            <a:chOff x="7613690" y="4467670"/>
            <a:chExt cx="663301" cy="831436"/>
          </a:xfrm>
        </p:grpSpPr>
        <p:sp>
          <p:nvSpPr>
            <p:cNvPr id="230" name="Rectangle: Rounded Corners 229">
              <a:extLst>
                <a:ext uri="{FF2B5EF4-FFF2-40B4-BE49-F238E27FC236}">
                  <a16:creationId xmlns:a16="http://schemas.microsoft.com/office/drawing/2014/main" id="{C901F348-92B1-88BF-EE05-0EE289E2291C}"/>
                </a:ext>
              </a:extLst>
            </p:cNvPr>
            <p:cNvSpPr/>
            <p:nvPr/>
          </p:nvSpPr>
          <p:spPr bwMode="auto">
            <a:xfrm>
              <a:off x="7613690" y="4467670"/>
              <a:ext cx="663301" cy="831436"/>
            </a:xfrm>
            <a:prstGeom prst="roundRect">
              <a:avLst>
                <a:gd name="adj" fmla="val 4645"/>
              </a:avLst>
            </a:prstGeom>
            <a:solidFill>
              <a:srgbClr val="3C3C41">
                <a:lumMod val="50000"/>
              </a:srgbClr>
            </a:solidFill>
            <a:ln w="12700" cap="flat" cmpd="sng" algn="ctr">
              <a:solidFill>
                <a:srgbClr val="FFFFFF"/>
              </a:soli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0" tIns="137160" rIns="0" bIns="9144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10GB+</a:t>
              </a: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Ethernet Port</a:t>
              </a: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1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SMB2</a:t>
              </a:r>
              <a:endParaRPr kumimoji="0" lang="en-US" sz="700" b="0" i="1" u="none" strike="noStrike" kern="0" cap="none" spc="0" normalizeH="0" baseline="0" noProof="0">
                <a:ln>
                  <a:noFill/>
                </a:ln>
                <a:solidFill>
                  <a:srgbClr val="FA44D3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</p:txBody>
        </p:sp>
        <p:pic>
          <p:nvPicPr>
            <p:cNvPr id="231" name="Graphic 230">
              <a:extLst>
                <a:ext uri="{FF2B5EF4-FFF2-40B4-BE49-F238E27FC236}">
                  <a16:creationId xmlns:a16="http://schemas.microsoft.com/office/drawing/2014/main" id="{BA3725EA-CB5B-92C0-B7A4-CB93B5BEA00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7795620" y="4810181"/>
              <a:ext cx="311749" cy="318772"/>
            </a:xfrm>
            <a:prstGeom prst="rect">
              <a:avLst/>
            </a:prstGeom>
            <a:effectLst/>
          </p:spPr>
        </p:pic>
      </p:grpSp>
      <p:sp>
        <p:nvSpPr>
          <p:cNvPr id="232" name="Rectangle: Rounded Corners 231">
            <a:extLst>
              <a:ext uri="{FF2B5EF4-FFF2-40B4-BE49-F238E27FC236}">
                <a16:creationId xmlns:a16="http://schemas.microsoft.com/office/drawing/2014/main" id="{88F5A125-94DA-3A16-E3BC-627F1E07DF3E}"/>
              </a:ext>
            </a:extLst>
          </p:cNvPr>
          <p:cNvSpPr/>
          <p:nvPr/>
        </p:nvSpPr>
        <p:spPr bwMode="auto">
          <a:xfrm>
            <a:off x="7706973" y="5344287"/>
            <a:ext cx="1942728" cy="320040"/>
          </a:xfrm>
          <a:prstGeom prst="roundRect">
            <a:avLst>
              <a:gd name="adj" fmla="val 4645"/>
            </a:avLst>
          </a:prstGeom>
          <a:solidFill>
            <a:srgbClr val="73236D"/>
          </a:solidFill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4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rPr>
              <a:t>RDMA NICs | Storage Intent</a:t>
            </a:r>
          </a:p>
        </p:txBody>
      </p:sp>
      <p:grpSp>
        <p:nvGrpSpPr>
          <p:cNvPr id="233" name="Group 232">
            <a:extLst>
              <a:ext uri="{FF2B5EF4-FFF2-40B4-BE49-F238E27FC236}">
                <a16:creationId xmlns:a16="http://schemas.microsoft.com/office/drawing/2014/main" id="{010DA079-D744-5BD7-68F9-224764823230}"/>
              </a:ext>
            </a:extLst>
          </p:cNvPr>
          <p:cNvGrpSpPr/>
          <p:nvPr/>
        </p:nvGrpSpPr>
        <p:grpSpPr>
          <a:xfrm>
            <a:off x="8346687" y="3241897"/>
            <a:ext cx="663301" cy="645404"/>
            <a:chOff x="3678099" y="3259958"/>
            <a:chExt cx="663301" cy="645404"/>
          </a:xfrm>
        </p:grpSpPr>
        <p:sp>
          <p:nvSpPr>
            <p:cNvPr id="234" name="Rectangle: Rounded Corners 233">
              <a:extLst>
                <a:ext uri="{FF2B5EF4-FFF2-40B4-BE49-F238E27FC236}">
                  <a16:creationId xmlns:a16="http://schemas.microsoft.com/office/drawing/2014/main" id="{26F6A961-5D78-6091-5E71-DB602D2795FB}"/>
                </a:ext>
              </a:extLst>
            </p:cNvPr>
            <p:cNvSpPr/>
            <p:nvPr/>
          </p:nvSpPr>
          <p:spPr bwMode="auto">
            <a:xfrm>
              <a:off x="3678099" y="3259958"/>
              <a:ext cx="663301" cy="645404"/>
            </a:xfrm>
            <a:prstGeom prst="roundRect">
              <a:avLst>
                <a:gd name="adj" fmla="val 4645"/>
              </a:avLst>
            </a:prstGeom>
            <a:solidFill>
              <a:srgbClr val="0078D3">
                <a:lumMod val="75000"/>
              </a:srgbClr>
            </a:solidFill>
            <a:ln w="12700" cap="flat" cmpd="sng" algn="ctr">
              <a:solidFill>
                <a:srgbClr val="FFFFFF"/>
              </a:solidFill>
              <a:prstDash val="solid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0" tIns="4572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3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Management</a:t>
              </a:r>
              <a:b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</a:br>
              <a:r>
                <a:rPr kumimoji="0" lang="en-US" sz="7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 (Headings)"/>
                  <a:cs typeface="Segoe UI" pitchFamily="34" charset="0"/>
                </a:rPr>
                <a:t>vNIC</a:t>
              </a:r>
              <a:endParaRPr kumimoji="0" lang="en-US" sz="700" b="0" i="1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 (Headings)"/>
                <a:cs typeface="Segoe UI" pitchFamily="34" charset="0"/>
              </a:endParaRPr>
            </a:p>
          </p:txBody>
        </p:sp>
        <p:pic>
          <p:nvPicPr>
            <p:cNvPr id="235" name="Graphic 234">
              <a:extLst>
                <a:ext uri="{FF2B5EF4-FFF2-40B4-BE49-F238E27FC236}">
                  <a16:creationId xmlns:a16="http://schemas.microsoft.com/office/drawing/2014/main" id="{B31B374C-E1EF-9EA3-8952-4BF5336141A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853876" y="3515578"/>
              <a:ext cx="311749" cy="318772"/>
            </a:xfrm>
            <a:prstGeom prst="rect">
              <a:avLst/>
            </a:prstGeom>
            <a:effectLst/>
          </p:spPr>
        </p:pic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4715C8DB-F7B2-0C1E-221B-203984447C58}"/>
              </a:ext>
            </a:extLst>
          </p:cNvPr>
          <p:cNvSpPr txBox="1"/>
          <p:nvPr/>
        </p:nvSpPr>
        <p:spPr>
          <a:xfrm>
            <a:off x="7627410" y="4642777"/>
            <a:ext cx="2101853" cy="615553"/>
          </a:xfrm>
          <a:prstGeom prst="rect">
            <a:avLst/>
          </a:prstGeom>
          <a:noFill/>
        </p:spPr>
        <p:txBody>
          <a:bodyPr wrap="square" tIns="91440" bIns="91440" anchor="ctr">
            <a:spAutoFit/>
          </a:bodyPr>
          <a:lstStyle/>
          <a:p>
            <a:pPr algn="ctr" defTabSz="914341">
              <a:defRPr/>
            </a:pPr>
            <a:r>
              <a:rPr lang="en-US" sz="1400">
                <a:solidFill>
                  <a:srgbClr val="FFFFFF"/>
                </a:solidFill>
                <a:latin typeface="Segoe UI Semibold (Headings)"/>
                <a:cs typeface="Segoe UI" pitchFamily="34" charset="0"/>
              </a:rPr>
              <a:t>Azure Local machine </a:t>
            </a:r>
            <a:r>
              <a:rPr lang="en-US" sz="1400" i="1">
                <a:solidFill>
                  <a:srgbClr val="FFFFFF"/>
                </a:solidFill>
                <a:latin typeface="Segoe UI Semibold (Headings)"/>
                <a:cs typeface="Segoe UI" pitchFamily="34" charset="0"/>
              </a:rPr>
              <a:t>n</a:t>
            </a:r>
          </a:p>
          <a:p>
            <a:pPr algn="ctr" defTabSz="914341">
              <a:defRPr/>
            </a:pPr>
            <a:r>
              <a:rPr lang="en-US" sz="1400">
                <a:solidFill>
                  <a:srgbClr val="FFFFFF"/>
                </a:solidFill>
                <a:latin typeface="Segoe UI Semibold (Headings)"/>
                <a:cs typeface="Segoe UI" pitchFamily="34" charset="0"/>
              </a:rPr>
              <a:t>Scale: 2 to 16 machines</a:t>
            </a:r>
          </a:p>
        </p:txBody>
      </p:sp>
      <p:sp>
        <p:nvSpPr>
          <p:cNvPr id="237" name="Rectangle: Rounded Corners 236">
            <a:extLst>
              <a:ext uri="{FF2B5EF4-FFF2-40B4-BE49-F238E27FC236}">
                <a16:creationId xmlns:a16="http://schemas.microsoft.com/office/drawing/2014/main" id="{B3949C6B-2B3F-EE86-FF72-98F22D6911A4}"/>
              </a:ext>
            </a:extLst>
          </p:cNvPr>
          <p:cNvSpPr/>
          <p:nvPr/>
        </p:nvSpPr>
        <p:spPr bwMode="auto">
          <a:xfrm rot="10800000">
            <a:off x="2530561" y="3150929"/>
            <a:ext cx="7256058" cy="1515481"/>
          </a:xfrm>
          <a:prstGeom prst="roundRect">
            <a:avLst>
              <a:gd name="adj" fmla="val 4645"/>
            </a:avLst>
          </a:prstGeom>
          <a:noFill/>
          <a:ln w="19050" cap="flat" cmpd="sng" algn="ctr">
            <a:solidFill>
              <a:srgbClr val="F2F2F2"/>
            </a:solidFill>
            <a:prstDash val="sysDash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45720" rIns="18288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</p:txBody>
      </p:sp>
      <p:sp>
        <p:nvSpPr>
          <p:cNvPr id="238" name="Rectangle: Rounded Corners 237">
            <a:extLst>
              <a:ext uri="{FF2B5EF4-FFF2-40B4-BE49-F238E27FC236}">
                <a16:creationId xmlns:a16="http://schemas.microsoft.com/office/drawing/2014/main" id="{436CB2DC-C1C7-18A9-8A76-B96C4C1542FD}"/>
              </a:ext>
            </a:extLst>
          </p:cNvPr>
          <p:cNvSpPr/>
          <p:nvPr/>
        </p:nvSpPr>
        <p:spPr bwMode="auto">
          <a:xfrm rot="10800000">
            <a:off x="2530561" y="5264869"/>
            <a:ext cx="7256058" cy="1250745"/>
          </a:xfrm>
          <a:prstGeom prst="roundRect">
            <a:avLst>
              <a:gd name="adj" fmla="val 4645"/>
            </a:avLst>
          </a:prstGeom>
          <a:noFill/>
          <a:ln w="19050" cap="flat" cmpd="sng" algn="ctr">
            <a:solidFill>
              <a:srgbClr val="F2F2F2"/>
            </a:solidFill>
            <a:prstDash val="sysDash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45720" rIns="182880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32472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0" cap="none" spc="0" normalizeH="0" baseline="0" noProof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Segoe UI Semibold (Headings)"/>
              <a:cs typeface="Segoe UI" pitchFamily="34" charset="0"/>
            </a:endParaRPr>
          </a:p>
        </p:txBody>
      </p:sp>
      <p:sp>
        <p:nvSpPr>
          <p:cNvPr id="239" name="Rectangle: Rounded Corners 238">
            <a:extLst>
              <a:ext uri="{FF2B5EF4-FFF2-40B4-BE49-F238E27FC236}">
                <a16:creationId xmlns:a16="http://schemas.microsoft.com/office/drawing/2014/main" id="{F352BF6A-BC8C-9BFF-54D8-02EAC3B8D29D}"/>
              </a:ext>
            </a:extLst>
          </p:cNvPr>
          <p:cNvSpPr/>
          <p:nvPr/>
        </p:nvSpPr>
        <p:spPr bwMode="auto">
          <a:xfrm>
            <a:off x="5231548" y="6402657"/>
            <a:ext cx="1852828" cy="225915"/>
          </a:xfrm>
          <a:prstGeom prst="roundRect">
            <a:avLst>
              <a:gd name="adj" fmla="val 4645"/>
            </a:avLst>
          </a:prstGeom>
          <a:solidFill>
            <a:srgbClr val="8661C5">
              <a:lumMod val="75000"/>
            </a:srgbClr>
          </a:solidFill>
          <a:ln w="12700" cap="flat" cmpd="sng" algn="ctr">
            <a:solidFill>
              <a:srgbClr val="FFFFFF"/>
            </a:solidFill>
            <a:prstDash val="sysDash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cs typeface="Segoe UI" pitchFamily="34" charset="0"/>
              </a:rPr>
              <a:t>Network ATC: Storage Intent</a:t>
            </a:r>
          </a:p>
        </p:txBody>
      </p:sp>
      <p:sp>
        <p:nvSpPr>
          <p:cNvPr id="240" name="Rectangle: Rounded Corners 239">
            <a:extLst>
              <a:ext uri="{FF2B5EF4-FFF2-40B4-BE49-F238E27FC236}">
                <a16:creationId xmlns:a16="http://schemas.microsoft.com/office/drawing/2014/main" id="{9AC2DECB-67A0-670F-34F7-1DA2CDFB0DFD}"/>
              </a:ext>
            </a:extLst>
          </p:cNvPr>
          <p:cNvSpPr/>
          <p:nvPr/>
        </p:nvSpPr>
        <p:spPr bwMode="auto">
          <a:xfrm>
            <a:off x="4676220" y="3037971"/>
            <a:ext cx="2963484" cy="228600"/>
          </a:xfrm>
          <a:prstGeom prst="roundRect">
            <a:avLst>
              <a:gd name="adj" fmla="val 4645"/>
            </a:avLst>
          </a:prstGeom>
          <a:solidFill>
            <a:srgbClr val="8661C5">
              <a:lumMod val="75000"/>
            </a:srgbClr>
          </a:solidFill>
          <a:ln w="12700" cap="flat" cmpd="sng" algn="ctr">
            <a:solidFill>
              <a:srgbClr val="FFFFFF"/>
            </a:solidFill>
            <a:prstDash val="sysDash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cs typeface="Segoe UI" pitchFamily="34" charset="0"/>
              </a:rPr>
              <a:t>Network ATC: Management and Compute Intent</a:t>
            </a:r>
          </a:p>
        </p:txBody>
      </p:sp>
      <p:sp>
        <p:nvSpPr>
          <p:cNvPr id="241" name="Rectangle: Rounded Corners 240">
            <a:extLst>
              <a:ext uri="{FF2B5EF4-FFF2-40B4-BE49-F238E27FC236}">
                <a16:creationId xmlns:a16="http://schemas.microsoft.com/office/drawing/2014/main" id="{0B77FFC9-7F4B-3A7A-EF82-A701F65D9A1F}"/>
              </a:ext>
            </a:extLst>
          </p:cNvPr>
          <p:cNvSpPr/>
          <p:nvPr/>
        </p:nvSpPr>
        <p:spPr bwMode="auto">
          <a:xfrm>
            <a:off x="4614258" y="2187833"/>
            <a:ext cx="2963484" cy="228600"/>
          </a:xfrm>
          <a:prstGeom prst="roundRect">
            <a:avLst>
              <a:gd name="adj" fmla="val 4645"/>
            </a:avLst>
          </a:prstGeom>
          <a:solidFill>
            <a:srgbClr val="243A5E">
              <a:lumMod val="50000"/>
            </a:srgbClr>
          </a:solidFill>
          <a:ln w="12700" cap="flat" cmpd="sng" algn="ctr">
            <a:solidFill>
              <a:srgbClr val="FFFFFF"/>
            </a:solidFill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82880" tIns="91440" rIns="18288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cs typeface="Segoe UI" pitchFamily="34" charset="0"/>
              </a:rPr>
              <a:t>Management, Compute, and Storage VLANs</a:t>
            </a:r>
          </a:p>
        </p:txBody>
      </p:sp>
      <p:cxnSp>
        <p:nvCxnSpPr>
          <p:cNvPr id="242" name="Connector: Elbow 241">
            <a:extLst>
              <a:ext uri="{FF2B5EF4-FFF2-40B4-BE49-F238E27FC236}">
                <a16:creationId xmlns:a16="http://schemas.microsoft.com/office/drawing/2014/main" id="{B9D1B42B-834E-04B7-28C5-156226DF25E8}"/>
              </a:ext>
            </a:extLst>
          </p:cNvPr>
          <p:cNvCxnSpPr>
            <a:cxnSpLocks/>
            <a:stCxn id="164" idx="2"/>
            <a:endCxn id="186" idx="2"/>
          </p:cNvCxnSpPr>
          <p:nvPr/>
        </p:nvCxnSpPr>
        <p:spPr>
          <a:xfrm rot="16200000" flipV="1">
            <a:off x="4720616" y="1422446"/>
            <a:ext cx="355640" cy="2519053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ED4DF9"/>
            </a:solidFill>
            <a:prstDash val="solid"/>
            <a:headEnd type="none"/>
            <a:tailEnd type="none"/>
          </a:ln>
          <a:effectLst/>
        </p:spPr>
      </p:cxnSp>
      <p:cxnSp>
        <p:nvCxnSpPr>
          <p:cNvPr id="243" name="Connector: Elbow 242">
            <a:extLst>
              <a:ext uri="{FF2B5EF4-FFF2-40B4-BE49-F238E27FC236}">
                <a16:creationId xmlns:a16="http://schemas.microsoft.com/office/drawing/2014/main" id="{60639F52-B000-05DF-1829-78849D7A8744}"/>
              </a:ext>
            </a:extLst>
          </p:cNvPr>
          <p:cNvCxnSpPr>
            <a:cxnSpLocks/>
            <a:stCxn id="164" idx="2"/>
            <a:endCxn id="179" idx="2"/>
          </p:cNvCxnSpPr>
          <p:nvPr/>
        </p:nvCxnSpPr>
        <p:spPr>
          <a:xfrm rot="5400000" flipH="1" flipV="1">
            <a:off x="7240362" y="1421753"/>
            <a:ext cx="355640" cy="2520441"/>
          </a:xfrm>
          <a:prstGeom prst="bentConnector3">
            <a:avLst>
              <a:gd name="adj1" fmla="val 50000"/>
            </a:avLst>
          </a:prstGeom>
          <a:noFill/>
          <a:ln w="12700" cap="flat" cmpd="sng" algn="ctr">
            <a:solidFill>
              <a:srgbClr val="ED4DF9"/>
            </a:solidFill>
            <a:prstDash val="solid"/>
            <a:headEnd type="none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2909039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7867195-f2b8-4ac2-b0b6-6bb73cb33afc}" enabled="1" method="Privilege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703</Words>
  <Application>Microsoft Office PowerPoint</Application>
  <PresentationFormat>Widescreen</PresentationFormat>
  <Paragraphs>230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Aptos</vt:lpstr>
      <vt:lpstr>Aptos Display</vt:lpstr>
      <vt:lpstr>Arial</vt:lpstr>
      <vt:lpstr>Segoe UI</vt:lpstr>
      <vt:lpstr>Segoe UI Semibold</vt:lpstr>
      <vt:lpstr>Segoe UI Semibold (Headings)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2026-05-11T19:31:14Z</dcterms:created>
  <dcterms:modified xsi:type="dcterms:W3CDTF">2026-05-11T19:31:25Z</dcterms:modified>
</cp:coreProperties>
</file>