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076137294" r:id="rId2"/>
    <p:sldId id="2076137290" r:id="rId3"/>
    <p:sldId id="2076137282" r:id="rId4"/>
    <p:sldId id="2076137285" r:id="rId5"/>
    <p:sldId id="2076137298" r:id="rId6"/>
    <p:sldId id="207613729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se a DNS forwarder VM" id="{032DD2D5-FBCB-4ED1-8D2D-DFD919CCD90E}">
          <p14:sldIdLst>
            <p14:sldId id="2076137294"/>
          </p14:sldIdLst>
        </p14:section>
        <p14:section name="Use Azure DNS Private Resolver" id="{DF441DB2-9571-4A7B-9550-132F89314979}">
          <p14:sldIdLst>
            <p14:sldId id="2076137290"/>
          </p14:sldIdLst>
        </p14:section>
        <p14:section name="Traffic flow for an on-premises DNS query" id="{D7D3F2F2-7CBA-4179-B9B1-558E7C824F70}">
          <p14:sldIdLst>
            <p14:sldId id="2076137282"/>
          </p14:sldIdLst>
        </p14:section>
        <p14:section name="Traffic flow for a spoke DNS query (Usecase 1)" id="{1384CFF4-41F0-4434-84AB-6310466AE393}">
          <p14:sldIdLst>
            <p14:sldId id="2076137285"/>
          </p14:sldIdLst>
        </p14:section>
        <p14:section name="Usecase 2" id="{32392B56-BAE9-49A0-8589-B20F585EBEBD}">
          <p14:sldIdLst>
            <p14:sldId id="2076137298"/>
          </p14:sldIdLst>
        </p14:section>
        <p14:section name="Usecase 3" id="{8C08932D-5EDB-4690-B828-6A0BDAAD85C9}">
          <p14:sldIdLst>
            <p14:sldId id="207613729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F8F8F8"/>
    <a:srgbClr val="107C1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200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DB418A-02DA-4D3A-90B3-1796243192AE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FEB7C3-9183-43FC-A268-FF9AAEAAA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6855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FEB7C3-9183-43FC-A268-FF9AAEAAAA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5095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FEB7C3-9183-43FC-A268-FF9AAEAAAA5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4488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FEB7C3-9183-43FC-A268-FF9AAEAAAA5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1493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FEB7C3-9183-43FC-A268-FF9AAEAAAA5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7408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FEB7C3-9183-43FC-A268-FF9AAEAAAA5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061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EC064-E23D-DB0A-B6CE-8F2DD9AB48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A857A7-B4B3-43F2-7BB5-0976C70309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7246D7-EB88-B4E3-DFE1-FD65BD5DF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31B86-5B13-469D-8710-5B001F9B8958}" type="datetimeFigureOut">
              <a:rPr lang="en-SG" smtClean="0"/>
              <a:t>21/3/2024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A1FDD0-7B2E-206C-0372-759914B8E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C52B4B-0D45-921B-A00A-B8248E890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3C351-26B4-4DF9-A621-40E0940A8AD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772254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2721B1-87AE-1EEC-AF08-3417BD2C5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E77DCB-D38D-D868-C151-32A13F31AA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236018-000E-18B0-E93C-B8C25EFE7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31B86-5B13-469D-8710-5B001F9B8958}" type="datetimeFigureOut">
              <a:rPr lang="en-SG" smtClean="0"/>
              <a:t>21/3/2024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207F40-0A30-4329-381C-2CFD157CC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F0E349-353C-D913-5AD7-1C485FFDC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3C351-26B4-4DF9-A621-40E0940A8AD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575107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AC7CE3-3FC9-1EDB-2573-3E610BD481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DAB36D-AD6B-46D3-EF61-56EEB0C2AB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9B6049-FBEF-FD80-FA4D-EDB30CEF0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31B86-5B13-469D-8710-5B001F9B8958}" type="datetimeFigureOut">
              <a:rPr lang="en-SG" smtClean="0"/>
              <a:t>21/3/2024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FD561F-C588-888E-4A19-B450E96FC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778696-6509-99CE-C90F-EF1CB9896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3C351-26B4-4DF9-A621-40E0940A8AD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349017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3B170-5BF2-34E5-165F-88033D0AF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D99417-97AF-E7CD-3AA5-806AEE71E7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98A6C5-0EC0-A890-2C50-F114F874B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31B86-5B13-469D-8710-5B001F9B8958}" type="datetimeFigureOut">
              <a:rPr lang="en-SG" smtClean="0"/>
              <a:t>21/3/2024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BC4611-0F23-C1B2-189F-8C28AFF2B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3232B3-3A06-DF52-27CA-9D29710C7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3C351-26B4-4DF9-A621-40E0940A8AD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142109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EA8C5-1DF3-20CC-A1A1-7FD0DBB629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BFA380-196D-F1B3-D728-DFFAA47ACD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CCFE4A-EDAC-35CF-54D8-884B65F5F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31B86-5B13-469D-8710-5B001F9B8958}" type="datetimeFigureOut">
              <a:rPr lang="en-SG" smtClean="0"/>
              <a:t>21/3/2024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BF17CB-9C2B-C8C7-1D0E-224AF805D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2C98A7-3FA4-2FE8-BA49-D89B6282C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3C351-26B4-4DF9-A621-40E0940A8AD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958077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79A4E-D0D4-260E-C76D-91D1022F8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A0980A-99F5-A8FC-4013-79DEA4ECD9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CA045F-1BD9-12AA-B1DE-A6BF156E11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B15456-AE4D-57B2-7A2C-79161E220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31B86-5B13-469D-8710-5B001F9B8958}" type="datetimeFigureOut">
              <a:rPr lang="en-SG" smtClean="0"/>
              <a:t>21/3/2024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1AF5ED-B21A-8D8A-303C-9C527BCC8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258CA2-78F4-CEDD-42A9-98A79189B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3C351-26B4-4DF9-A621-40E0940A8AD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164545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050F1-B9FC-DBA8-809B-F5DCBAD05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80E654-1F94-F384-4CA4-E3FBFD4313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B13DAA-081D-37D4-4DE2-ED941DE9C3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497A02-B858-679E-2605-995314FF40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975A84-A7B0-D952-2A4A-8F6E2D794A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A4F71B-EA88-487A-24E9-9F3FD292E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31B86-5B13-469D-8710-5B001F9B8958}" type="datetimeFigureOut">
              <a:rPr lang="en-SG" smtClean="0"/>
              <a:t>21/3/2024</a:t>
            </a:fld>
            <a:endParaRPr lang="en-S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5B1B7E8-B8CB-B8F2-1233-A0418E50A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A09AAE-566E-971C-9C6D-81BEED0B8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3C351-26B4-4DF9-A621-40E0940A8AD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240600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92BE5-046F-12D5-C57A-2996A03CA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49F542-2314-3DE2-2019-D4C091F0E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31B86-5B13-469D-8710-5B001F9B8958}" type="datetimeFigureOut">
              <a:rPr lang="en-SG" smtClean="0"/>
              <a:t>21/3/2024</a:t>
            </a:fld>
            <a:endParaRPr lang="en-S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D3C4E1-AACA-67FA-865C-51DD2A4F5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AB353C-87D0-7119-6A85-A8F391F72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3C351-26B4-4DF9-A621-40E0940A8AD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405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C29F3A-CABC-9914-941B-F2F26A9A4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31B86-5B13-469D-8710-5B001F9B8958}" type="datetimeFigureOut">
              <a:rPr lang="en-SG" smtClean="0"/>
              <a:t>21/3/2024</a:t>
            </a:fld>
            <a:endParaRPr lang="en-S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2694BF-19CB-6D90-A510-0B0C29B02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1E2E23-0CB8-55CF-538F-E595B300D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3C351-26B4-4DF9-A621-40E0940A8AD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492137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B85C62-19F8-970E-3AB9-F038F3A5A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74C08-142C-CD42-098A-C85B80EA30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E79A0D-722E-C1AB-0D3C-1C98E69E89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45625C-F0FE-2A44-DAF7-6889F45A8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31B86-5B13-469D-8710-5B001F9B8958}" type="datetimeFigureOut">
              <a:rPr lang="en-SG" smtClean="0"/>
              <a:t>21/3/2024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ED7FD3-7D98-A7F8-970F-EA979FAFE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D4A800-0D1E-8FE2-70D9-45A774B35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3C351-26B4-4DF9-A621-40E0940A8AD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07617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4D4DE-C9DF-E91E-7CA0-C87AB11FE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446064-0ADE-4FE6-6AAD-D09A783B6B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DE2E80-3733-E1B0-073E-45B86A4FDF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92C00A-70B4-8C53-5ECC-7328F40AA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31B86-5B13-469D-8710-5B001F9B8958}" type="datetimeFigureOut">
              <a:rPr lang="en-SG" smtClean="0"/>
              <a:t>21/3/2024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865018-9F7A-C3AE-134E-15C691BAB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0A2057-A263-2BA9-D876-517E71DE3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3C351-26B4-4DF9-A621-40E0940A8AD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90915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7A9CBA-9360-313A-4C4E-22F900BF1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D14B9B-B843-A530-B0E7-E8E7144EDD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991DB2-9DAE-0B8C-EFAC-AB12F0FA5F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31B86-5B13-469D-8710-5B001F9B8958}" type="datetimeFigureOut">
              <a:rPr lang="en-SG" smtClean="0"/>
              <a:t>21/3/2024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824F8A-9394-EFEA-86AA-8DC239075C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9AA367-3931-AD27-EEFB-6815523F71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3C351-26B4-4DF9-A621-40E0940A8AD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855271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6" Type="http://schemas.openxmlformats.org/officeDocument/2006/relationships/image" Target="../media/image15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6.png"/><Relationship Id="rId3" Type="http://schemas.openxmlformats.org/officeDocument/2006/relationships/image" Target="../media/image16.emf"/><Relationship Id="rId7" Type="http://schemas.openxmlformats.org/officeDocument/2006/relationships/image" Target="../media/image20.emf"/><Relationship Id="rId12" Type="http://schemas.openxmlformats.org/officeDocument/2006/relationships/image" Target="../media/image25.svg"/><Relationship Id="rId17" Type="http://schemas.openxmlformats.org/officeDocument/2006/relationships/image" Target="../media/image15.emf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29.sv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9.emf"/><Relationship Id="rId11" Type="http://schemas.openxmlformats.org/officeDocument/2006/relationships/image" Target="../media/image24.png"/><Relationship Id="rId5" Type="http://schemas.openxmlformats.org/officeDocument/2006/relationships/image" Target="../media/image18.emf"/><Relationship Id="rId15" Type="http://schemas.openxmlformats.org/officeDocument/2006/relationships/image" Target="../media/image28.png"/><Relationship Id="rId10" Type="http://schemas.openxmlformats.org/officeDocument/2006/relationships/image" Target="../media/image23.png"/><Relationship Id="rId4" Type="http://schemas.openxmlformats.org/officeDocument/2006/relationships/image" Target="../media/image17.emf"/><Relationship Id="rId9" Type="http://schemas.openxmlformats.org/officeDocument/2006/relationships/image" Target="../media/image22.png"/><Relationship Id="rId14" Type="http://schemas.openxmlformats.org/officeDocument/2006/relationships/image" Target="../media/image2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8.png"/><Relationship Id="rId3" Type="http://schemas.openxmlformats.org/officeDocument/2006/relationships/image" Target="../media/image16.emf"/><Relationship Id="rId7" Type="http://schemas.openxmlformats.org/officeDocument/2006/relationships/image" Target="../media/image20.emf"/><Relationship Id="rId12" Type="http://schemas.openxmlformats.org/officeDocument/2006/relationships/image" Target="../media/image27.png"/><Relationship Id="rId17" Type="http://schemas.openxmlformats.org/officeDocument/2006/relationships/image" Target="../media/image22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2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9.emf"/><Relationship Id="rId11" Type="http://schemas.openxmlformats.org/officeDocument/2006/relationships/image" Target="../media/image26.png"/><Relationship Id="rId5" Type="http://schemas.openxmlformats.org/officeDocument/2006/relationships/image" Target="../media/image18.emf"/><Relationship Id="rId15" Type="http://schemas.openxmlformats.org/officeDocument/2006/relationships/image" Target="../media/image15.emf"/><Relationship Id="rId10" Type="http://schemas.openxmlformats.org/officeDocument/2006/relationships/image" Target="../media/image25.svg"/><Relationship Id="rId4" Type="http://schemas.openxmlformats.org/officeDocument/2006/relationships/image" Target="../media/image17.emf"/><Relationship Id="rId9" Type="http://schemas.openxmlformats.org/officeDocument/2006/relationships/image" Target="../media/image24.png"/><Relationship Id="rId14" Type="http://schemas.openxmlformats.org/officeDocument/2006/relationships/image" Target="../media/image29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8.png"/><Relationship Id="rId3" Type="http://schemas.openxmlformats.org/officeDocument/2006/relationships/image" Target="../media/image16.emf"/><Relationship Id="rId7" Type="http://schemas.openxmlformats.org/officeDocument/2006/relationships/image" Target="../media/image20.emf"/><Relationship Id="rId12" Type="http://schemas.openxmlformats.org/officeDocument/2006/relationships/image" Target="../media/image27.png"/><Relationship Id="rId17" Type="http://schemas.openxmlformats.org/officeDocument/2006/relationships/image" Target="../media/image22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2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9.emf"/><Relationship Id="rId11" Type="http://schemas.openxmlformats.org/officeDocument/2006/relationships/image" Target="../media/image26.png"/><Relationship Id="rId5" Type="http://schemas.openxmlformats.org/officeDocument/2006/relationships/image" Target="../media/image18.emf"/><Relationship Id="rId15" Type="http://schemas.openxmlformats.org/officeDocument/2006/relationships/image" Target="../media/image15.emf"/><Relationship Id="rId10" Type="http://schemas.openxmlformats.org/officeDocument/2006/relationships/image" Target="../media/image25.svg"/><Relationship Id="rId4" Type="http://schemas.openxmlformats.org/officeDocument/2006/relationships/image" Target="../media/image17.emf"/><Relationship Id="rId9" Type="http://schemas.openxmlformats.org/officeDocument/2006/relationships/image" Target="../media/image24.png"/><Relationship Id="rId14" Type="http://schemas.openxmlformats.org/officeDocument/2006/relationships/image" Target="../media/image29.sv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8.png"/><Relationship Id="rId3" Type="http://schemas.openxmlformats.org/officeDocument/2006/relationships/image" Target="../media/image16.emf"/><Relationship Id="rId7" Type="http://schemas.openxmlformats.org/officeDocument/2006/relationships/image" Target="../media/image20.emf"/><Relationship Id="rId12" Type="http://schemas.openxmlformats.org/officeDocument/2006/relationships/image" Target="../media/image27.png"/><Relationship Id="rId17" Type="http://schemas.openxmlformats.org/officeDocument/2006/relationships/image" Target="../media/image22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2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9.emf"/><Relationship Id="rId11" Type="http://schemas.openxmlformats.org/officeDocument/2006/relationships/image" Target="../media/image26.png"/><Relationship Id="rId5" Type="http://schemas.openxmlformats.org/officeDocument/2006/relationships/image" Target="../media/image18.emf"/><Relationship Id="rId15" Type="http://schemas.openxmlformats.org/officeDocument/2006/relationships/image" Target="../media/image15.emf"/><Relationship Id="rId10" Type="http://schemas.openxmlformats.org/officeDocument/2006/relationships/image" Target="../media/image25.svg"/><Relationship Id="rId4" Type="http://schemas.openxmlformats.org/officeDocument/2006/relationships/image" Target="../media/image17.emf"/><Relationship Id="rId9" Type="http://schemas.openxmlformats.org/officeDocument/2006/relationships/image" Target="../media/image24.png"/><Relationship Id="rId14" Type="http://schemas.openxmlformats.org/officeDocument/2006/relationships/image" Target="../media/image29.sv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8.png"/><Relationship Id="rId3" Type="http://schemas.openxmlformats.org/officeDocument/2006/relationships/image" Target="../media/image16.emf"/><Relationship Id="rId7" Type="http://schemas.openxmlformats.org/officeDocument/2006/relationships/image" Target="../media/image20.emf"/><Relationship Id="rId12" Type="http://schemas.openxmlformats.org/officeDocument/2006/relationships/image" Target="../media/image27.png"/><Relationship Id="rId17" Type="http://schemas.openxmlformats.org/officeDocument/2006/relationships/image" Target="../media/image22.png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2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9.emf"/><Relationship Id="rId11" Type="http://schemas.openxmlformats.org/officeDocument/2006/relationships/image" Target="../media/image26.png"/><Relationship Id="rId5" Type="http://schemas.openxmlformats.org/officeDocument/2006/relationships/image" Target="../media/image18.emf"/><Relationship Id="rId15" Type="http://schemas.openxmlformats.org/officeDocument/2006/relationships/image" Target="../media/image15.emf"/><Relationship Id="rId10" Type="http://schemas.openxmlformats.org/officeDocument/2006/relationships/image" Target="../media/image25.svg"/><Relationship Id="rId4" Type="http://schemas.openxmlformats.org/officeDocument/2006/relationships/image" Target="../media/image17.emf"/><Relationship Id="rId9" Type="http://schemas.openxmlformats.org/officeDocument/2006/relationships/image" Target="../media/image24.png"/><Relationship Id="rId14" Type="http://schemas.openxmlformats.org/officeDocument/2006/relationships/image" Target="../media/image29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extLst>
              <a:ext uri="{FF2B5EF4-FFF2-40B4-BE49-F238E27FC236}">
                <a16:creationId xmlns:a16="http://schemas.microsoft.com/office/drawing/2014/main" id="{CAEFCC6C-EC3A-30FB-6813-13DD7FFA9BEE}"/>
              </a:ext>
            </a:extLst>
          </p:cNvPr>
          <p:cNvSpPr/>
          <p:nvPr/>
        </p:nvSpPr>
        <p:spPr>
          <a:xfrm>
            <a:off x="5515389" y="2917618"/>
            <a:ext cx="2796786" cy="1409522"/>
          </a:xfrm>
          <a:prstGeom prst="rect">
            <a:avLst/>
          </a:prstGeom>
          <a:solidFill>
            <a:srgbClr val="F8F8F8"/>
          </a:solidFill>
          <a:ln w="31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6" name="Rectangle: Rounded Corners 85">
            <a:extLst>
              <a:ext uri="{FF2B5EF4-FFF2-40B4-BE49-F238E27FC236}">
                <a16:creationId xmlns:a16="http://schemas.microsoft.com/office/drawing/2014/main" id="{76C3FF9C-20B9-7244-26E2-829BDBDE72BB}"/>
              </a:ext>
            </a:extLst>
          </p:cNvPr>
          <p:cNvSpPr/>
          <p:nvPr/>
        </p:nvSpPr>
        <p:spPr>
          <a:xfrm>
            <a:off x="5170999" y="2272427"/>
            <a:ext cx="3446108" cy="2231401"/>
          </a:xfrm>
          <a:prstGeom prst="roundRect">
            <a:avLst>
              <a:gd name="adj" fmla="val 2807"/>
            </a:avLst>
          </a:prstGeom>
          <a:noFill/>
          <a:ln>
            <a:solidFill>
              <a:srgbClr val="4472C4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04AA53AD-4B57-CD13-D16D-C68EC6427E46}"/>
              </a:ext>
            </a:extLst>
          </p:cNvPr>
          <p:cNvSpPr/>
          <p:nvPr/>
        </p:nvSpPr>
        <p:spPr>
          <a:xfrm>
            <a:off x="5397052" y="4412830"/>
            <a:ext cx="419956" cy="184442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C5614B15-2E38-BD1C-F30F-69FB93A2A274}"/>
              </a:ext>
            </a:extLst>
          </p:cNvPr>
          <p:cNvSpPr/>
          <p:nvPr/>
        </p:nvSpPr>
        <p:spPr>
          <a:xfrm>
            <a:off x="5964187" y="1736841"/>
            <a:ext cx="1439376" cy="6986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42723E4D-55A2-34C4-2502-DBFE298732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187260" y="-243311"/>
            <a:ext cx="1228335" cy="1259432"/>
          </a:xfrm>
          <a:prstGeom prst="rect">
            <a:avLst/>
          </a:prstGeom>
        </p:spPr>
      </p:pic>
      <p:pic>
        <p:nvPicPr>
          <p:cNvPr id="3" name="Graphic 2">
            <a:extLst>
              <a:ext uri="{FF2B5EF4-FFF2-40B4-BE49-F238E27FC236}">
                <a16:creationId xmlns:a16="http://schemas.microsoft.com/office/drawing/2014/main" id="{7E82E79F-F66F-51AE-2222-4867186CC1B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302089" y="3022862"/>
            <a:ext cx="723390" cy="723390"/>
          </a:xfrm>
          <a:prstGeom prst="rect">
            <a:avLst/>
          </a:prstGeom>
        </p:spPr>
      </p:pic>
      <p:pic>
        <p:nvPicPr>
          <p:cNvPr id="11" name="Graphic 10">
            <a:extLst>
              <a:ext uri="{FF2B5EF4-FFF2-40B4-BE49-F238E27FC236}">
                <a16:creationId xmlns:a16="http://schemas.microsoft.com/office/drawing/2014/main" id="{99457AF0-C022-256E-3745-6799C4E033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84450" y="311381"/>
            <a:ext cx="1228335" cy="1259432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B809EEE0-986E-6E9E-F303-576B09D7057D}"/>
              </a:ext>
            </a:extLst>
          </p:cNvPr>
          <p:cNvSpPr txBox="1"/>
          <p:nvPr/>
        </p:nvSpPr>
        <p:spPr>
          <a:xfrm>
            <a:off x="7049512" y="106380"/>
            <a:ext cx="2419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latin typeface="Segoe UI" panose="020B0502040204020203" pitchFamily="34" charset="0"/>
                <a:cs typeface="Segoe UI" panose="020B0502040204020203" pitchFamily="34" charset="0"/>
              </a:rPr>
              <a:t>Private DNS zone</a:t>
            </a:r>
          </a:p>
          <a:p>
            <a:r>
              <a:rPr lang="en-US" sz="1200">
                <a:latin typeface="Segoe UI" panose="020B0502040204020203" pitchFamily="34" charset="0"/>
                <a:cs typeface="Segoe UI" panose="020B0502040204020203" pitchFamily="34" charset="0"/>
              </a:rPr>
              <a:t>privatelink.database.windows.net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945715B-73E0-63C6-FEFF-78BC9F81933A}"/>
              </a:ext>
            </a:extLst>
          </p:cNvPr>
          <p:cNvSpPr txBox="1"/>
          <p:nvPr/>
        </p:nvSpPr>
        <p:spPr>
          <a:xfrm>
            <a:off x="7415595" y="1761849"/>
            <a:ext cx="15975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latin typeface="Segoe UI" panose="020B0502040204020203" pitchFamily="34" charset="0"/>
                <a:cs typeface="Segoe UI" panose="020B0502040204020203" pitchFamily="34" charset="0"/>
              </a:rPr>
              <a:t>Azure-provided DNS</a:t>
            </a:r>
          </a:p>
          <a:p>
            <a:r>
              <a:rPr lang="en-US" sz="1200">
                <a:latin typeface="Segoe UI" panose="020B0502040204020203" pitchFamily="34" charset="0"/>
                <a:cs typeface="Segoe UI" panose="020B0502040204020203" pitchFamily="34" charset="0"/>
              </a:rPr>
              <a:t>168.63.129.16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B3B216A-41C9-A775-BFAF-970250BD67B5}"/>
              </a:ext>
            </a:extLst>
          </p:cNvPr>
          <p:cNvSpPr txBox="1"/>
          <p:nvPr/>
        </p:nvSpPr>
        <p:spPr>
          <a:xfrm>
            <a:off x="8676852" y="3688731"/>
            <a:ext cx="23723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latin typeface="Segoe UI" panose="020B0502040204020203" pitchFamily="34" charset="0"/>
                <a:cs typeface="Segoe UI" panose="020B0502040204020203" pitchFamily="34" charset="0"/>
              </a:rPr>
              <a:t>azsql1.database.windows.net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84692A1-1E43-8E0F-2EFC-2157F14C1DB1}"/>
              </a:ext>
            </a:extLst>
          </p:cNvPr>
          <p:cNvSpPr txBox="1"/>
          <p:nvPr/>
        </p:nvSpPr>
        <p:spPr>
          <a:xfrm>
            <a:off x="8588518" y="4568227"/>
            <a:ext cx="11264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latin typeface="Segoe UI" panose="020B0502040204020203" pitchFamily="34" charset="0"/>
                <a:cs typeface="Segoe UI" panose="020B0502040204020203" pitchFamily="34" charset="0"/>
              </a:rPr>
              <a:t>VPN / </a:t>
            </a:r>
          </a:p>
          <a:p>
            <a:r>
              <a:rPr lang="en-US" sz="1200">
                <a:latin typeface="Segoe UI" panose="020B0502040204020203" pitchFamily="34" charset="0"/>
                <a:cs typeface="Segoe UI" panose="020B0502040204020203" pitchFamily="34" charset="0"/>
              </a:rPr>
              <a:t>ExpressRoute</a:t>
            </a:r>
          </a:p>
        </p:txBody>
      </p:sp>
      <p:pic>
        <p:nvPicPr>
          <p:cNvPr id="24" name="Graphic 23">
            <a:extLst>
              <a:ext uri="{FF2B5EF4-FFF2-40B4-BE49-F238E27FC236}">
                <a16:creationId xmlns:a16="http://schemas.microsoft.com/office/drawing/2014/main" id="{EB0AF3D4-3193-97DF-EAEE-DF57425A2DA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882176" y="4185209"/>
            <a:ext cx="832762" cy="797646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92C57E82-D979-BFBC-0E26-EF756ECF5B4F}"/>
              </a:ext>
            </a:extLst>
          </p:cNvPr>
          <p:cNvSpPr txBox="1"/>
          <p:nvPr/>
        </p:nvSpPr>
        <p:spPr>
          <a:xfrm>
            <a:off x="7192992" y="2673729"/>
            <a:ext cx="12283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err="1">
                <a:latin typeface="Segoe UI" panose="020B0502040204020203" pitchFamily="34" charset="0"/>
                <a:cs typeface="Segoe UI" panose="020B0502040204020203" pitchFamily="34" charset="0"/>
              </a:rPr>
              <a:t>snet</a:t>
            </a:r>
            <a:r>
              <a:rPr lang="en-US" sz="1200">
                <a:latin typeface="Segoe UI" panose="020B0502040204020203" pitchFamily="34" charset="0"/>
                <a:cs typeface="Segoe UI" panose="020B0502040204020203" pitchFamily="34" charset="0"/>
              </a:rPr>
              <a:t>-consumer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9733F1D-BCC7-C3FE-4C97-5B5918EE0C5E}"/>
              </a:ext>
            </a:extLst>
          </p:cNvPr>
          <p:cNvGrpSpPr/>
          <p:nvPr/>
        </p:nvGrpSpPr>
        <p:grpSpPr>
          <a:xfrm>
            <a:off x="7187444" y="5042359"/>
            <a:ext cx="1758471" cy="1176538"/>
            <a:chOff x="5599860" y="5042359"/>
            <a:chExt cx="1758471" cy="1176538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D5460068-9D60-2541-0B36-8C69D0C6FD4D}"/>
                </a:ext>
              </a:extLst>
            </p:cNvPr>
            <p:cNvSpPr/>
            <p:nvPr/>
          </p:nvSpPr>
          <p:spPr>
            <a:xfrm>
              <a:off x="5840428" y="5315418"/>
              <a:ext cx="1517902" cy="853493"/>
            </a:xfrm>
            <a:prstGeom prst="rect">
              <a:avLst/>
            </a:prstGeom>
            <a:solidFill>
              <a:srgbClr val="F8F8F8"/>
            </a:solidFill>
            <a:ln w="3175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pic>
          <p:nvPicPr>
            <p:cNvPr id="6" name="Graphic 5">
              <a:extLst>
                <a:ext uri="{FF2B5EF4-FFF2-40B4-BE49-F238E27FC236}">
                  <a16:creationId xmlns:a16="http://schemas.microsoft.com/office/drawing/2014/main" id="{9E6CA176-A26B-A1B2-F92F-AEECD4959E55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5599860" y="5042359"/>
              <a:ext cx="1228335" cy="1176538"/>
            </a:xfrm>
            <a:prstGeom prst="rect">
              <a:avLst/>
            </a:prstGeom>
          </p:spPr>
        </p:pic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B04DC3FE-12C3-F8D4-8423-7B8F1F4BE7DF}"/>
                </a:ext>
              </a:extLst>
            </p:cNvPr>
            <p:cNvSpPr txBox="1"/>
            <p:nvPr/>
          </p:nvSpPr>
          <p:spPr>
            <a:xfrm>
              <a:off x="6525269" y="5390659"/>
              <a:ext cx="83306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>
                  <a:latin typeface="Segoe UI" panose="020B0502040204020203" pitchFamily="34" charset="0"/>
                  <a:cs typeface="Segoe UI" panose="020B0502040204020203" pitchFamily="34" charset="0"/>
                </a:rPr>
                <a:t>Client VM</a:t>
              </a:r>
            </a:p>
            <a:p>
              <a:r>
                <a:rPr lang="en-US" sz="1200">
                  <a:latin typeface="Segoe UI" panose="020B0502040204020203" pitchFamily="34" charset="0"/>
                  <a:cs typeface="Segoe UI" panose="020B0502040204020203" pitchFamily="34" charset="0"/>
                </a:rPr>
                <a:t>10.0.0.10</a:t>
              </a:r>
            </a:p>
          </p:txBody>
        </p:sp>
      </p:grpSp>
      <p:grpSp>
        <p:nvGrpSpPr>
          <p:cNvPr id="167" name="Group 166">
            <a:extLst>
              <a:ext uri="{FF2B5EF4-FFF2-40B4-BE49-F238E27FC236}">
                <a16:creationId xmlns:a16="http://schemas.microsoft.com/office/drawing/2014/main" id="{ABBC7BC0-3E4A-F5EE-8516-AC66DD9053F5}"/>
              </a:ext>
            </a:extLst>
          </p:cNvPr>
          <p:cNvGrpSpPr/>
          <p:nvPr/>
        </p:nvGrpSpPr>
        <p:grpSpPr>
          <a:xfrm>
            <a:off x="6313053" y="1808702"/>
            <a:ext cx="789773" cy="578585"/>
            <a:chOff x="5124817" y="1880363"/>
            <a:chExt cx="789773" cy="578585"/>
          </a:xfrm>
        </p:grpSpPr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4A53B7CB-588F-E4C6-0292-FE3A49C937D1}"/>
                </a:ext>
              </a:extLst>
            </p:cNvPr>
            <p:cNvSpPr/>
            <p:nvPr/>
          </p:nvSpPr>
          <p:spPr>
            <a:xfrm>
              <a:off x="5446322" y="1880363"/>
              <a:ext cx="468268" cy="403395"/>
            </a:xfrm>
            <a:custGeom>
              <a:avLst/>
              <a:gdLst>
                <a:gd name="connsiteX0" fmla="*/ 567139 w 567138"/>
                <a:gd name="connsiteY0" fmla="*/ 313309 h 566948"/>
                <a:gd name="connsiteX1" fmla="*/ 567139 w 567138"/>
                <a:gd name="connsiteY1" fmla="*/ 253639 h 566948"/>
                <a:gd name="connsiteX2" fmla="*/ 505529 w 567138"/>
                <a:gd name="connsiteY2" fmla="*/ 253639 h 566948"/>
                <a:gd name="connsiteX3" fmla="*/ 461602 w 567138"/>
                <a:gd name="connsiteY3" fmla="*/ 147713 h 566948"/>
                <a:gd name="connsiteX4" fmla="*/ 505332 w 567138"/>
                <a:gd name="connsiteY4" fmla="*/ 103982 h 566948"/>
                <a:gd name="connsiteX5" fmla="*/ 463158 w 567138"/>
                <a:gd name="connsiteY5" fmla="*/ 61807 h 566948"/>
                <a:gd name="connsiteX6" fmla="*/ 419425 w 567138"/>
                <a:gd name="connsiteY6" fmla="*/ 105538 h 566948"/>
                <a:gd name="connsiteX7" fmla="*/ 313501 w 567138"/>
                <a:gd name="connsiteY7" fmla="*/ 61612 h 566948"/>
                <a:gd name="connsiteX8" fmla="*/ 313501 w 567138"/>
                <a:gd name="connsiteY8" fmla="*/ 0 h 566948"/>
                <a:gd name="connsiteX9" fmla="*/ 253832 w 567138"/>
                <a:gd name="connsiteY9" fmla="*/ 0 h 566948"/>
                <a:gd name="connsiteX10" fmla="*/ 253832 w 567138"/>
                <a:gd name="connsiteY10" fmla="*/ 61612 h 566948"/>
                <a:gd name="connsiteX11" fmla="*/ 147907 w 567138"/>
                <a:gd name="connsiteY11" fmla="*/ 105538 h 566948"/>
                <a:gd name="connsiteX12" fmla="*/ 104175 w 567138"/>
                <a:gd name="connsiteY12" fmla="*/ 61807 h 566948"/>
                <a:gd name="connsiteX13" fmla="*/ 61804 w 567138"/>
                <a:gd name="connsiteY13" fmla="*/ 103982 h 566948"/>
                <a:gd name="connsiteX14" fmla="*/ 105537 w 567138"/>
                <a:gd name="connsiteY14" fmla="*/ 147713 h 566948"/>
                <a:gd name="connsiteX15" fmla="*/ 61610 w 567138"/>
                <a:gd name="connsiteY15" fmla="*/ 253639 h 566948"/>
                <a:gd name="connsiteX16" fmla="*/ 0 w 567138"/>
                <a:gd name="connsiteY16" fmla="*/ 253639 h 566948"/>
                <a:gd name="connsiteX17" fmla="*/ 0 w 567138"/>
                <a:gd name="connsiteY17" fmla="*/ 313309 h 566948"/>
                <a:gd name="connsiteX18" fmla="*/ 61610 w 567138"/>
                <a:gd name="connsiteY18" fmla="*/ 313309 h 566948"/>
                <a:gd name="connsiteX19" fmla="*/ 105537 w 567138"/>
                <a:gd name="connsiteY19" fmla="*/ 419235 h 566948"/>
                <a:gd name="connsiteX20" fmla="*/ 61804 w 567138"/>
                <a:gd name="connsiteY20" fmla="*/ 462965 h 566948"/>
                <a:gd name="connsiteX21" fmla="*/ 103981 w 567138"/>
                <a:gd name="connsiteY21" fmla="*/ 505142 h 566948"/>
                <a:gd name="connsiteX22" fmla="*/ 147711 w 567138"/>
                <a:gd name="connsiteY22" fmla="*/ 461410 h 566948"/>
                <a:gd name="connsiteX23" fmla="*/ 253638 w 567138"/>
                <a:gd name="connsiteY23" fmla="*/ 505336 h 566948"/>
                <a:gd name="connsiteX24" fmla="*/ 253638 w 567138"/>
                <a:gd name="connsiteY24" fmla="*/ 566949 h 566948"/>
                <a:gd name="connsiteX25" fmla="*/ 313307 w 567138"/>
                <a:gd name="connsiteY25" fmla="*/ 566949 h 566948"/>
                <a:gd name="connsiteX26" fmla="*/ 313307 w 567138"/>
                <a:gd name="connsiteY26" fmla="*/ 505336 h 566948"/>
                <a:gd name="connsiteX27" fmla="*/ 419232 w 567138"/>
                <a:gd name="connsiteY27" fmla="*/ 461410 h 566948"/>
                <a:gd name="connsiteX28" fmla="*/ 462964 w 567138"/>
                <a:gd name="connsiteY28" fmla="*/ 505142 h 566948"/>
                <a:gd name="connsiteX29" fmla="*/ 505139 w 567138"/>
                <a:gd name="connsiteY29" fmla="*/ 462965 h 566948"/>
                <a:gd name="connsiteX30" fmla="*/ 461408 w 567138"/>
                <a:gd name="connsiteY30" fmla="*/ 419235 h 566948"/>
                <a:gd name="connsiteX31" fmla="*/ 505332 w 567138"/>
                <a:gd name="connsiteY31" fmla="*/ 313309 h 566948"/>
                <a:gd name="connsiteX32" fmla="*/ 567139 w 567138"/>
                <a:gd name="connsiteY32" fmla="*/ 313309 h 566948"/>
                <a:gd name="connsiteX33" fmla="*/ 283568 w 567138"/>
                <a:gd name="connsiteY33" fmla="*/ 391052 h 566948"/>
                <a:gd name="connsiteX34" fmla="*/ 176088 w 567138"/>
                <a:gd name="connsiteY34" fmla="*/ 283572 h 566948"/>
                <a:gd name="connsiteX35" fmla="*/ 283568 w 567138"/>
                <a:gd name="connsiteY35" fmla="*/ 176090 h 566948"/>
                <a:gd name="connsiteX36" fmla="*/ 391051 w 567138"/>
                <a:gd name="connsiteY36" fmla="*/ 283572 h 566948"/>
                <a:gd name="connsiteX37" fmla="*/ 283568 w 567138"/>
                <a:gd name="connsiteY37" fmla="*/ 391052 h 566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567138" h="566948">
                  <a:moveTo>
                    <a:pt x="567139" y="313309"/>
                  </a:moveTo>
                  <a:lnTo>
                    <a:pt x="567139" y="253639"/>
                  </a:lnTo>
                  <a:lnTo>
                    <a:pt x="505529" y="253639"/>
                  </a:lnTo>
                  <a:cubicBezTo>
                    <a:pt x="500280" y="214184"/>
                    <a:pt x="484731" y="177839"/>
                    <a:pt x="461602" y="147713"/>
                  </a:cubicBezTo>
                  <a:lnTo>
                    <a:pt x="505332" y="103982"/>
                  </a:lnTo>
                  <a:lnTo>
                    <a:pt x="463158" y="61807"/>
                  </a:lnTo>
                  <a:lnTo>
                    <a:pt x="419425" y="105538"/>
                  </a:lnTo>
                  <a:cubicBezTo>
                    <a:pt x="389301" y="82409"/>
                    <a:pt x="352954" y="66860"/>
                    <a:pt x="313501" y="61612"/>
                  </a:cubicBezTo>
                  <a:lnTo>
                    <a:pt x="313501" y="0"/>
                  </a:lnTo>
                  <a:lnTo>
                    <a:pt x="253832" y="0"/>
                  </a:lnTo>
                  <a:lnTo>
                    <a:pt x="253832" y="61612"/>
                  </a:lnTo>
                  <a:cubicBezTo>
                    <a:pt x="214378" y="66860"/>
                    <a:pt x="178032" y="82409"/>
                    <a:pt x="147907" y="105538"/>
                  </a:cubicBezTo>
                  <a:lnTo>
                    <a:pt x="104175" y="61807"/>
                  </a:lnTo>
                  <a:lnTo>
                    <a:pt x="61804" y="103982"/>
                  </a:lnTo>
                  <a:lnTo>
                    <a:pt x="105537" y="147713"/>
                  </a:lnTo>
                  <a:cubicBezTo>
                    <a:pt x="82408" y="177839"/>
                    <a:pt x="66859" y="214184"/>
                    <a:pt x="61610" y="253639"/>
                  </a:cubicBezTo>
                  <a:lnTo>
                    <a:pt x="0" y="253639"/>
                  </a:lnTo>
                  <a:lnTo>
                    <a:pt x="0" y="313309"/>
                  </a:lnTo>
                  <a:lnTo>
                    <a:pt x="61610" y="313309"/>
                  </a:lnTo>
                  <a:cubicBezTo>
                    <a:pt x="66859" y="352764"/>
                    <a:pt x="82408" y="389109"/>
                    <a:pt x="105537" y="419235"/>
                  </a:cubicBezTo>
                  <a:lnTo>
                    <a:pt x="61804" y="462965"/>
                  </a:lnTo>
                  <a:lnTo>
                    <a:pt x="103981" y="505142"/>
                  </a:lnTo>
                  <a:lnTo>
                    <a:pt x="147711" y="461410"/>
                  </a:lnTo>
                  <a:cubicBezTo>
                    <a:pt x="177838" y="484539"/>
                    <a:pt x="214182" y="500088"/>
                    <a:pt x="253638" y="505336"/>
                  </a:cubicBezTo>
                  <a:lnTo>
                    <a:pt x="253638" y="566949"/>
                  </a:lnTo>
                  <a:lnTo>
                    <a:pt x="313307" y="566949"/>
                  </a:lnTo>
                  <a:lnTo>
                    <a:pt x="313307" y="505336"/>
                  </a:lnTo>
                  <a:cubicBezTo>
                    <a:pt x="352761" y="500088"/>
                    <a:pt x="389107" y="484539"/>
                    <a:pt x="419232" y="461410"/>
                  </a:cubicBezTo>
                  <a:lnTo>
                    <a:pt x="462964" y="505142"/>
                  </a:lnTo>
                  <a:lnTo>
                    <a:pt x="505139" y="462965"/>
                  </a:lnTo>
                  <a:lnTo>
                    <a:pt x="461408" y="419235"/>
                  </a:lnTo>
                  <a:cubicBezTo>
                    <a:pt x="484537" y="389109"/>
                    <a:pt x="500086" y="352764"/>
                    <a:pt x="505332" y="313309"/>
                  </a:cubicBezTo>
                  <a:lnTo>
                    <a:pt x="567139" y="313309"/>
                  </a:lnTo>
                  <a:close/>
                  <a:moveTo>
                    <a:pt x="283568" y="391052"/>
                  </a:moveTo>
                  <a:cubicBezTo>
                    <a:pt x="224289" y="391052"/>
                    <a:pt x="176088" y="342851"/>
                    <a:pt x="176088" y="283572"/>
                  </a:cubicBezTo>
                  <a:cubicBezTo>
                    <a:pt x="176088" y="224290"/>
                    <a:pt x="224289" y="176090"/>
                    <a:pt x="283568" y="176090"/>
                  </a:cubicBezTo>
                  <a:cubicBezTo>
                    <a:pt x="342850" y="176090"/>
                    <a:pt x="391051" y="224290"/>
                    <a:pt x="391051" y="283572"/>
                  </a:cubicBezTo>
                  <a:cubicBezTo>
                    <a:pt x="391051" y="342851"/>
                    <a:pt x="342850" y="391052"/>
                    <a:pt x="283568" y="391052"/>
                  </a:cubicBezTo>
                  <a:close/>
                </a:path>
              </a:pathLst>
            </a:custGeom>
            <a:solidFill>
              <a:srgbClr val="0078D4"/>
            </a:solidFill>
            <a:ln w="230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C6F3153D-B489-73BB-F218-475C8C5A8ED5}"/>
                </a:ext>
              </a:extLst>
            </p:cNvPr>
            <p:cNvSpPr/>
            <p:nvPr/>
          </p:nvSpPr>
          <p:spPr>
            <a:xfrm>
              <a:off x="5240906" y="2210300"/>
              <a:ext cx="288697" cy="248648"/>
            </a:xfrm>
            <a:custGeom>
              <a:avLst/>
              <a:gdLst>
                <a:gd name="connsiteX0" fmla="*/ 349653 w 349653"/>
                <a:gd name="connsiteY0" fmla="*/ 203690 h 349460"/>
                <a:gd name="connsiteX1" fmla="*/ 349653 w 349653"/>
                <a:gd name="connsiteY1" fmla="*/ 145576 h 349460"/>
                <a:gd name="connsiteX2" fmla="*/ 287653 w 349653"/>
                <a:gd name="connsiteY2" fmla="*/ 145576 h 349460"/>
                <a:gd name="connsiteX3" fmla="*/ 275212 w 349653"/>
                <a:gd name="connsiteY3" fmla="*/ 115450 h 349460"/>
                <a:gd name="connsiteX4" fmla="*/ 319139 w 349653"/>
                <a:gd name="connsiteY4" fmla="*/ 71526 h 349460"/>
                <a:gd name="connsiteX5" fmla="*/ 277934 w 349653"/>
                <a:gd name="connsiteY5" fmla="*/ 30320 h 349460"/>
                <a:gd name="connsiteX6" fmla="*/ 234010 w 349653"/>
                <a:gd name="connsiteY6" fmla="*/ 74441 h 349460"/>
                <a:gd name="connsiteX7" fmla="*/ 203883 w 349653"/>
                <a:gd name="connsiteY7" fmla="*/ 62003 h 349460"/>
                <a:gd name="connsiteX8" fmla="*/ 203883 w 349653"/>
                <a:gd name="connsiteY8" fmla="*/ 0 h 349460"/>
                <a:gd name="connsiteX9" fmla="*/ 145769 w 349653"/>
                <a:gd name="connsiteY9" fmla="*/ 0 h 349460"/>
                <a:gd name="connsiteX10" fmla="*/ 145769 w 349653"/>
                <a:gd name="connsiteY10" fmla="*/ 62197 h 349460"/>
                <a:gd name="connsiteX11" fmla="*/ 115839 w 349653"/>
                <a:gd name="connsiteY11" fmla="*/ 74635 h 349460"/>
                <a:gd name="connsiteX12" fmla="*/ 71913 w 349653"/>
                <a:gd name="connsiteY12" fmla="*/ 30711 h 349460"/>
                <a:gd name="connsiteX13" fmla="*/ 30709 w 349653"/>
                <a:gd name="connsiteY13" fmla="*/ 71526 h 349460"/>
                <a:gd name="connsiteX14" fmla="*/ 74634 w 349653"/>
                <a:gd name="connsiteY14" fmla="*/ 115450 h 349460"/>
                <a:gd name="connsiteX15" fmla="*/ 62195 w 349653"/>
                <a:gd name="connsiteY15" fmla="*/ 145382 h 349460"/>
                <a:gd name="connsiteX16" fmla="*/ 0 w 349653"/>
                <a:gd name="connsiteY16" fmla="*/ 145382 h 349460"/>
                <a:gd name="connsiteX17" fmla="*/ 0 w 349653"/>
                <a:gd name="connsiteY17" fmla="*/ 203690 h 349460"/>
                <a:gd name="connsiteX18" fmla="*/ 62195 w 349653"/>
                <a:gd name="connsiteY18" fmla="*/ 203690 h 349460"/>
                <a:gd name="connsiteX19" fmla="*/ 74634 w 349653"/>
                <a:gd name="connsiteY19" fmla="*/ 233620 h 349460"/>
                <a:gd name="connsiteX20" fmla="*/ 30709 w 349653"/>
                <a:gd name="connsiteY20" fmla="*/ 277547 h 349460"/>
                <a:gd name="connsiteX21" fmla="*/ 71913 w 349653"/>
                <a:gd name="connsiteY21" fmla="*/ 318752 h 349460"/>
                <a:gd name="connsiteX22" fmla="*/ 115839 w 349653"/>
                <a:gd name="connsiteY22" fmla="*/ 274826 h 349460"/>
                <a:gd name="connsiteX23" fmla="*/ 145769 w 349653"/>
                <a:gd name="connsiteY23" fmla="*/ 287266 h 349460"/>
                <a:gd name="connsiteX24" fmla="*/ 145769 w 349653"/>
                <a:gd name="connsiteY24" fmla="*/ 349460 h 349460"/>
                <a:gd name="connsiteX25" fmla="*/ 203883 w 349653"/>
                <a:gd name="connsiteY25" fmla="*/ 349460 h 349460"/>
                <a:gd name="connsiteX26" fmla="*/ 203883 w 349653"/>
                <a:gd name="connsiteY26" fmla="*/ 287460 h 349460"/>
                <a:gd name="connsiteX27" fmla="*/ 234010 w 349653"/>
                <a:gd name="connsiteY27" fmla="*/ 275019 h 349460"/>
                <a:gd name="connsiteX28" fmla="*/ 277934 w 349653"/>
                <a:gd name="connsiteY28" fmla="*/ 318946 h 349460"/>
                <a:gd name="connsiteX29" fmla="*/ 319139 w 349653"/>
                <a:gd name="connsiteY29" fmla="*/ 277741 h 349460"/>
                <a:gd name="connsiteX30" fmla="*/ 275212 w 349653"/>
                <a:gd name="connsiteY30" fmla="*/ 233817 h 349460"/>
                <a:gd name="connsiteX31" fmla="*/ 287653 w 349653"/>
                <a:gd name="connsiteY31" fmla="*/ 203690 h 349460"/>
                <a:gd name="connsiteX32" fmla="*/ 349653 w 349653"/>
                <a:gd name="connsiteY32" fmla="*/ 203690 h 349460"/>
                <a:gd name="connsiteX33" fmla="*/ 349653 w 349653"/>
                <a:gd name="connsiteY33" fmla="*/ 203690 h 349460"/>
                <a:gd name="connsiteX34" fmla="*/ 174924 w 349653"/>
                <a:gd name="connsiteY34" fmla="*/ 232845 h 349460"/>
                <a:gd name="connsiteX35" fmla="*/ 116810 w 349653"/>
                <a:gd name="connsiteY35" fmla="*/ 174731 h 349460"/>
                <a:gd name="connsiteX36" fmla="*/ 174924 w 349653"/>
                <a:gd name="connsiteY36" fmla="*/ 116617 h 349460"/>
                <a:gd name="connsiteX37" fmla="*/ 233038 w 349653"/>
                <a:gd name="connsiteY37" fmla="*/ 174731 h 349460"/>
                <a:gd name="connsiteX38" fmla="*/ 174924 w 349653"/>
                <a:gd name="connsiteY38" fmla="*/ 232845 h 349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349653" h="349460">
                  <a:moveTo>
                    <a:pt x="349653" y="203690"/>
                  </a:moveTo>
                  <a:lnTo>
                    <a:pt x="349653" y="145576"/>
                  </a:lnTo>
                  <a:lnTo>
                    <a:pt x="287653" y="145576"/>
                  </a:lnTo>
                  <a:cubicBezTo>
                    <a:pt x="284931" y="134885"/>
                    <a:pt x="280655" y="124781"/>
                    <a:pt x="275212" y="115450"/>
                  </a:cubicBezTo>
                  <a:lnTo>
                    <a:pt x="319139" y="71526"/>
                  </a:lnTo>
                  <a:lnTo>
                    <a:pt x="277934" y="30320"/>
                  </a:lnTo>
                  <a:lnTo>
                    <a:pt x="234010" y="74441"/>
                  </a:lnTo>
                  <a:cubicBezTo>
                    <a:pt x="224680" y="68998"/>
                    <a:pt x="214574" y="64722"/>
                    <a:pt x="203883" y="62003"/>
                  </a:cubicBezTo>
                  <a:lnTo>
                    <a:pt x="203883" y="0"/>
                  </a:lnTo>
                  <a:lnTo>
                    <a:pt x="145769" y="0"/>
                  </a:lnTo>
                  <a:lnTo>
                    <a:pt x="145769" y="62197"/>
                  </a:lnTo>
                  <a:cubicBezTo>
                    <a:pt x="135081" y="64918"/>
                    <a:pt x="124974" y="69192"/>
                    <a:pt x="115839" y="74635"/>
                  </a:cubicBezTo>
                  <a:lnTo>
                    <a:pt x="71913" y="30711"/>
                  </a:lnTo>
                  <a:lnTo>
                    <a:pt x="30709" y="71526"/>
                  </a:lnTo>
                  <a:lnTo>
                    <a:pt x="74634" y="115450"/>
                  </a:lnTo>
                  <a:cubicBezTo>
                    <a:pt x="69192" y="124781"/>
                    <a:pt x="64916" y="134692"/>
                    <a:pt x="62195" y="145382"/>
                  </a:cubicBezTo>
                  <a:lnTo>
                    <a:pt x="0" y="145382"/>
                  </a:lnTo>
                  <a:lnTo>
                    <a:pt x="0" y="203690"/>
                  </a:lnTo>
                  <a:lnTo>
                    <a:pt x="62195" y="203690"/>
                  </a:lnTo>
                  <a:cubicBezTo>
                    <a:pt x="64916" y="214381"/>
                    <a:pt x="69192" y="224488"/>
                    <a:pt x="74634" y="233620"/>
                  </a:cubicBezTo>
                  <a:lnTo>
                    <a:pt x="30709" y="277547"/>
                  </a:lnTo>
                  <a:lnTo>
                    <a:pt x="71913" y="318752"/>
                  </a:lnTo>
                  <a:lnTo>
                    <a:pt x="115839" y="274826"/>
                  </a:lnTo>
                  <a:cubicBezTo>
                    <a:pt x="125168" y="280268"/>
                    <a:pt x="135081" y="284545"/>
                    <a:pt x="145769" y="287266"/>
                  </a:cubicBezTo>
                  <a:lnTo>
                    <a:pt x="145769" y="349460"/>
                  </a:lnTo>
                  <a:lnTo>
                    <a:pt x="203883" y="349460"/>
                  </a:lnTo>
                  <a:lnTo>
                    <a:pt x="203883" y="287460"/>
                  </a:lnTo>
                  <a:cubicBezTo>
                    <a:pt x="214574" y="284738"/>
                    <a:pt x="224680" y="280462"/>
                    <a:pt x="234010" y="275019"/>
                  </a:cubicBezTo>
                  <a:lnTo>
                    <a:pt x="277934" y="318946"/>
                  </a:lnTo>
                  <a:lnTo>
                    <a:pt x="319139" y="277741"/>
                  </a:lnTo>
                  <a:lnTo>
                    <a:pt x="275212" y="233817"/>
                  </a:lnTo>
                  <a:cubicBezTo>
                    <a:pt x="280655" y="224488"/>
                    <a:pt x="284931" y="214381"/>
                    <a:pt x="287653" y="203690"/>
                  </a:cubicBezTo>
                  <a:lnTo>
                    <a:pt x="349653" y="203690"/>
                  </a:lnTo>
                  <a:lnTo>
                    <a:pt x="349653" y="203690"/>
                  </a:lnTo>
                  <a:close/>
                  <a:moveTo>
                    <a:pt x="174924" y="232845"/>
                  </a:moveTo>
                  <a:cubicBezTo>
                    <a:pt x="142854" y="232845"/>
                    <a:pt x="116810" y="206799"/>
                    <a:pt x="116810" y="174731"/>
                  </a:cubicBezTo>
                  <a:cubicBezTo>
                    <a:pt x="116810" y="142661"/>
                    <a:pt x="142854" y="116617"/>
                    <a:pt x="174924" y="116617"/>
                  </a:cubicBezTo>
                  <a:cubicBezTo>
                    <a:pt x="206992" y="116617"/>
                    <a:pt x="233038" y="142661"/>
                    <a:pt x="233038" y="174731"/>
                  </a:cubicBezTo>
                  <a:cubicBezTo>
                    <a:pt x="233232" y="206799"/>
                    <a:pt x="206992" y="232845"/>
                    <a:pt x="174924" y="232845"/>
                  </a:cubicBezTo>
                  <a:close/>
                </a:path>
              </a:pathLst>
            </a:custGeom>
            <a:solidFill>
              <a:srgbClr val="0078D4"/>
            </a:solidFill>
            <a:ln w="230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DEC11D2C-202C-F60B-1820-9717BCAB91BA}"/>
                </a:ext>
              </a:extLst>
            </p:cNvPr>
            <p:cNvSpPr/>
            <p:nvPr/>
          </p:nvSpPr>
          <p:spPr>
            <a:xfrm>
              <a:off x="5124817" y="1951980"/>
              <a:ext cx="322329" cy="277130"/>
            </a:xfrm>
            <a:custGeom>
              <a:avLst/>
              <a:gdLst>
                <a:gd name="connsiteX0" fmla="*/ 390387 w 390386"/>
                <a:gd name="connsiteY0" fmla="*/ 215221 h 389490"/>
                <a:gd name="connsiteX1" fmla="*/ 390387 w 390386"/>
                <a:gd name="connsiteY1" fmla="*/ 174269 h 389490"/>
                <a:gd name="connsiteX2" fmla="*/ 347940 w 390386"/>
                <a:gd name="connsiteY2" fmla="*/ 174269 h 389490"/>
                <a:gd name="connsiteX3" fmla="*/ 317750 w 390386"/>
                <a:gd name="connsiteY3" fmla="*/ 101632 h 389490"/>
                <a:gd name="connsiteX4" fmla="*/ 347642 w 390386"/>
                <a:gd name="connsiteY4" fmla="*/ 71740 h 389490"/>
                <a:gd name="connsiteX5" fmla="*/ 318648 w 390386"/>
                <a:gd name="connsiteY5" fmla="*/ 42745 h 389490"/>
                <a:gd name="connsiteX6" fmla="*/ 288456 w 390386"/>
                <a:gd name="connsiteY6" fmla="*/ 72637 h 389490"/>
                <a:gd name="connsiteX7" fmla="*/ 215520 w 390386"/>
                <a:gd name="connsiteY7" fmla="*/ 42446 h 389490"/>
                <a:gd name="connsiteX8" fmla="*/ 215520 w 390386"/>
                <a:gd name="connsiteY8" fmla="*/ 0 h 389490"/>
                <a:gd name="connsiteX9" fmla="*/ 174568 w 390386"/>
                <a:gd name="connsiteY9" fmla="*/ 0 h 389490"/>
                <a:gd name="connsiteX10" fmla="*/ 174568 w 390386"/>
                <a:gd name="connsiteY10" fmla="*/ 42446 h 389490"/>
                <a:gd name="connsiteX11" fmla="*/ 101632 w 390386"/>
                <a:gd name="connsiteY11" fmla="*/ 72637 h 389490"/>
                <a:gd name="connsiteX12" fmla="*/ 71740 w 390386"/>
                <a:gd name="connsiteY12" fmla="*/ 42745 h 389490"/>
                <a:gd name="connsiteX13" fmla="*/ 42745 w 390386"/>
                <a:gd name="connsiteY13" fmla="*/ 71740 h 389490"/>
                <a:gd name="connsiteX14" fmla="*/ 72637 w 390386"/>
                <a:gd name="connsiteY14" fmla="*/ 101632 h 389490"/>
                <a:gd name="connsiteX15" fmla="*/ 42446 w 390386"/>
                <a:gd name="connsiteY15" fmla="*/ 174269 h 389490"/>
                <a:gd name="connsiteX16" fmla="*/ 0 w 390386"/>
                <a:gd name="connsiteY16" fmla="*/ 174269 h 389490"/>
                <a:gd name="connsiteX17" fmla="*/ 0 w 390386"/>
                <a:gd name="connsiteY17" fmla="*/ 215221 h 389490"/>
                <a:gd name="connsiteX18" fmla="*/ 42446 w 390386"/>
                <a:gd name="connsiteY18" fmla="*/ 215221 h 389490"/>
                <a:gd name="connsiteX19" fmla="*/ 72637 w 390386"/>
                <a:gd name="connsiteY19" fmla="*/ 287858 h 389490"/>
                <a:gd name="connsiteX20" fmla="*/ 42745 w 390386"/>
                <a:gd name="connsiteY20" fmla="*/ 317749 h 389490"/>
                <a:gd name="connsiteX21" fmla="*/ 71740 w 390386"/>
                <a:gd name="connsiteY21" fmla="*/ 346746 h 389490"/>
                <a:gd name="connsiteX22" fmla="*/ 101632 w 390386"/>
                <a:gd name="connsiteY22" fmla="*/ 316854 h 389490"/>
                <a:gd name="connsiteX23" fmla="*/ 174568 w 390386"/>
                <a:gd name="connsiteY23" fmla="*/ 347044 h 389490"/>
                <a:gd name="connsiteX24" fmla="*/ 174568 w 390386"/>
                <a:gd name="connsiteY24" fmla="*/ 389491 h 389490"/>
                <a:gd name="connsiteX25" fmla="*/ 215819 w 390386"/>
                <a:gd name="connsiteY25" fmla="*/ 389491 h 389490"/>
                <a:gd name="connsiteX26" fmla="*/ 215819 w 390386"/>
                <a:gd name="connsiteY26" fmla="*/ 347044 h 389490"/>
                <a:gd name="connsiteX27" fmla="*/ 288755 w 390386"/>
                <a:gd name="connsiteY27" fmla="*/ 316854 h 389490"/>
                <a:gd name="connsiteX28" fmla="*/ 318648 w 390386"/>
                <a:gd name="connsiteY28" fmla="*/ 346746 h 389490"/>
                <a:gd name="connsiteX29" fmla="*/ 347642 w 390386"/>
                <a:gd name="connsiteY29" fmla="*/ 317749 h 389490"/>
                <a:gd name="connsiteX30" fmla="*/ 317750 w 390386"/>
                <a:gd name="connsiteY30" fmla="*/ 287858 h 389490"/>
                <a:gd name="connsiteX31" fmla="*/ 347940 w 390386"/>
                <a:gd name="connsiteY31" fmla="*/ 215221 h 389490"/>
                <a:gd name="connsiteX32" fmla="*/ 390387 w 390386"/>
                <a:gd name="connsiteY32" fmla="*/ 215221 h 389490"/>
                <a:gd name="connsiteX33" fmla="*/ 195194 w 390386"/>
                <a:gd name="connsiteY33" fmla="*/ 288755 h 389490"/>
                <a:gd name="connsiteX34" fmla="*/ 101034 w 390386"/>
                <a:gd name="connsiteY34" fmla="*/ 194895 h 389490"/>
                <a:gd name="connsiteX35" fmla="*/ 195194 w 390386"/>
                <a:gd name="connsiteY35" fmla="*/ 100735 h 389490"/>
                <a:gd name="connsiteX36" fmla="*/ 289353 w 390386"/>
                <a:gd name="connsiteY36" fmla="*/ 194596 h 389490"/>
                <a:gd name="connsiteX37" fmla="*/ 195194 w 390386"/>
                <a:gd name="connsiteY37" fmla="*/ 288755 h 389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390386" h="389490">
                  <a:moveTo>
                    <a:pt x="390387" y="215221"/>
                  </a:moveTo>
                  <a:lnTo>
                    <a:pt x="390387" y="174269"/>
                  </a:lnTo>
                  <a:lnTo>
                    <a:pt x="347940" y="174269"/>
                  </a:lnTo>
                  <a:cubicBezTo>
                    <a:pt x="344355" y="147068"/>
                    <a:pt x="333592" y="122258"/>
                    <a:pt x="317750" y="101632"/>
                  </a:cubicBezTo>
                  <a:lnTo>
                    <a:pt x="347642" y="71740"/>
                  </a:lnTo>
                  <a:lnTo>
                    <a:pt x="318648" y="42745"/>
                  </a:lnTo>
                  <a:lnTo>
                    <a:pt x="288456" y="72637"/>
                  </a:lnTo>
                  <a:cubicBezTo>
                    <a:pt x="267532" y="56795"/>
                    <a:pt x="242722" y="46033"/>
                    <a:pt x="215520" y="42446"/>
                  </a:cubicBezTo>
                  <a:lnTo>
                    <a:pt x="215520" y="0"/>
                  </a:lnTo>
                  <a:lnTo>
                    <a:pt x="174568" y="0"/>
                  </a:lnTo>
                  <a:lnTo>
                    <a:pt x="174568" y="42446"/>
                  </a:lnTo>
                  <a:cubicBezTo>
                    <a:pt x="147367" y="46033"/>
                    <a:pt x="122557" y="56795"/>
                    <a:pt x="101632" y="72637"/>
                  </a:cubicBezTo>
                  <a:lnTo>
                    <a:pt x="71740" y="42745"/>
                  </a:lnTo>
                  <a:lnTo>
                    <a:pt x="42745" y="71740"/>
                  </a:lnTo>
                  <a:lnTo>
                    <a:pt x="72637" y="101632"/>
                  </a:lnTo>
                  <a:cubicBezTo>
                    <a:pt x="56795" y="122258"/>
                    <a:pt x="46033" y="147068"/>
                    <a:pt x="42446" y="174269"/>
                  </a:cubicBezTo>
                  <a:lnTo>
                    <a:pt x="0" y="174269"/>
                  </a:lnTo>
                  <a:lnTo>
                    <a:pt x="0" y="215221"/>
                  </a:lnTo>
                  <a:lnTo>
                    <a:pt x="42446" y="215221"/>
                  </a:lnTo>
                  <a:cubicBezTo>
                    <a:pt x="46033" y="242423"/>
                    <a:pt x="56795" y="267233"/>
                    <a:pt x="72637" y="287858"/>
                  </a:cubicBezTo>
                  <a:lnTo>
                    <a:pt x="42745" y="317749"/>
                  </a:lnTo>
                  <a:lnTo>
                    <a:pt x="71740" y="346746"/>
                  </a:lnTo>
                  <a:lnTo>
                    <a:pt x="101632" y="316854"/>
                  </a:lnTo>
                  <a:cubicBezTo>
                    <a:pt x="122557" y="332696"/>
                    <a:pt x="147367" y="343459"/>
                    <a:pt x="174568" y="347044"/>
                  </a:cubicBezTo>
                  <a:lnTo>
                    <a:pt x="174568" y="389491"/>
                  </a:lnTo>
                  <a:lnTo>
                    <a:pt x="215819" y="389491"/>
                  </a:lnTo>
                  <a:lnTo>
                    <a:pt x="215819" y="347044"/>
                  </a:lnTo>
                  <a:cubicBezTo>
                    <a:pt x="243021" y="343459"/>
                    <a:pt x="267831" y="332696"/>
                    <a:pt x="288755" y="316854"/>
                  </a:cubicBezTo>
                  <a:lnTo>
                    <a:pt x="318648" y="346746"/>
                  </a:lnTo>
                  <a:lnTo>
                    <a:pt x="347642" y="317749"/>
                  </a:lnTo>
                  <a:lnTo>
                    <a:pt x="317750" y="287858"/>
                  </a:lnTo>
                  <a:cubicBezTo>
                    <a:pt x="333592" y="267233"/>
                    <a:pt x="344355" y="242423"/>
                    <a:pt x="347940" y="215221"/>
                  </a:cubicBezTo>
                  <a:lnTo>
                    <a:pt x="390387" y="215221"/>
                  </a:lnTo>
                  <a:close/>
                  <a:moveTo>
                    <a:pt x="195194" y="288755"/>
                  </a:moveTo>
                  <a:cubicBezTo>
                    <a:pt x="143182" y="288755"/>
                    <a:pt x="101034" y="246608"/>
                    <a:pt x="101034" y="194895"/>
                  </a:cubicBezTo>
                  <a:cubicBezTo>
                    <a:pt x="101034" y="143182"/>
                    <a:pt x="143182" y="100735"/>
                    <a:pt x="195194" y="100735"/>
                  </a:cubicBezTo>
                  <a:cubicBezTo>
                    <a:pt x="247206" y="100735"/>
                    <a:pt x="289353" y="142883"/>
                    <a:pt x="289353" y="194596"/>
                  </a:cubicBezTo>
                  <a:cubicBezTo>
                    <a:pt x="289353" y="246309"/>
                    <a:pt x="247206" y="288755"/>
                    <a:pt x="195194" y="288755"/>
                  </a:cubicBezTo>
                  <a:close/>
                </a:path>
              </a:pathLst>
            </a:custGeom>
            <a:solidFill>
              <a:srgbClr val="50E6FF"/>
            </a:solidFill>
            <a:ln w="353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pic>
        <p:nvPicPr>
          <p:cNvPr id="9" name="Graphic 8">
            <a:extLst>
              <a:ext uri="{FF2B5EF4-FFF2-40B4-BE49-F238E27FC236}">
                <a16:creationId xmlns:a16="http://schemas.microsoft.com/office/drawing/2014/main" id="{B7BB444D-598A-AA7F-1BB5-79A30E0237A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7203299" y="3218883"/>
            <a:ext cx="485305" cy="485305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3FDD11E7-108A-86BE-4B12-00CE43C4DC11}"/>
              </a:ext>
            </a:extLst>
          </p:cNvPr>
          <p:cNvSpPr txBox="1"/>
          <p:nvPr/>
        </p:nvSpPr>
        <p:spPr>
          <a:xfrm>
            <a:off x="7030737" y="3665654"/>
            <a:ext cx="1228335" cy="61641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200">
                <a:latin typeface="Segoe UI" panose="020B0502040204020203" pitchFamily="34" charset="0"/>
                <a:cs typeface="Segoe UI" panose="020B0502040204020203" pitchFamily="34" charset="0"/>
              </a:rPr>
              <a:t>Private Link</a:t>
            </a:r>
          </a:p>
          <a:p>
            <a:r>
              <a:rPr lang="en-US" sz="1200">
                <a:latin typeface="Segoe UI" panose="020B0502040204020203" pitchFamily="34" charset="0"/>
                <a:cs typeface="Segoe UI" panose="020B0502040204020203" pitchFamily="34" charset="0"/>
              </a:rPr>
              <a:t>endpoint</a:t>
            </a:r>
          </a:p>
          <a:p>
            <a:r>
              <a:rPr lang="en-US" sz="1200">
                <a:latin typeface="Segoe UI" panose="020B0502040204020203" pitchFamily="34" charset="0"/>
                <a:cs typeface="Segoe UI" panose="020B0502040204020203" pitchFamily="34" charset="0"/>
              </a:rPr>
              <a:t>10.5.0.5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F165631-47A2-291E-AC59-0397F442572D}"/>
              </a:ext>
            </a:extLst>
          </p:cNvPr>
          <p:cNvSpPr txBox="1"/>
          <p:nvPr/>
        </p:nvSpPr>
        <p:spPr>
          <a:xfrm>
            <a:off x="5562275" y="3697669"/>
            <a:ext cx="1378329" cy="63430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1200">
                <a:latin typeface="Segoe UI" panose="020B0502040204020203" pitchFamily="34" charset="0"/>
                <a:cs typeface="Segoe UI" panose="020B0502040204020203" pitchFamily="34" charset="0"/>
              </a:rPr>
              <a:t>DNS </a:t>
            </a:r>
          </a:p>
          <a:p>
            <a:pPr algn="ctr"/>
            <a:r>
              <a:rPr lang="en-US" sz="1200">
                <a:latin typeface="Segoe UI" panose="020B0502040204020203" pitchFamily="34" charset="0"/>
                <a:cs typeface="Segoe UI" panose="020B0502040204020203" pitchFamily="34" charset="0"/>
              </a:rPr>
              <a:t>forwarder</a:t>
            </a:r>
          </a:p>
          <a:p>
            <a:pPr algn="ctr"/>
            <a:r>
              <a:rPr lang="en-US" sz="1200">
                <a:latin typeface="Segoe UI" panose="020B0502040204020203" pitchFamily="34" charset="0"/>
                <a:cs typeface="Segoe UI" panose="020B0502040204020203" pitchFamily="34" charset="0"/>
              </a:rPr>
              <a:t>10.5.0.254</a:t>
            </a:r>
          </a:p>
        </p:txBody>
      </p:sp>
      <p:pic>
        <p:nvPicPr>
          <p:cNvPr id="81" name="Graphic 80">
            <a:extLst>
              <a:ext uri="{FF2B5EF4-FFF2-40B4-BE49-F238E27FC236}">
                <a16:creationId xmlns:a16="http://schemas.microsoft.com/office/drawing/2014/main" id="{BB6FDE4A-1A13-1758-1DF3-FF8B6D1E712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606084" y="2914638"/>
            <a:ext cx="1228335" cy="1176538"/>
          </a:xfrm>
          <a:prstGeom prst="rect">
            <a:avLst/>
          </a:prstGeom>
        </p:spPr>
      </p:pic>
      <p:sp>
        <p:nvSpPr>
          <p:cNvPr id="88" name="TextBox 87">
            <a:extLst>
              <a:ext uri="{FF2B5EF4-FFF2-40B4-BE49-F238E27FC236}">
                <a16:creationId xmlns:a16="http://schemas.microsoft.com/office/drawing/2014/main" id="{80F33761-70A4-F814-8E74-246DDD93B83D}"/>
              </a:ext>
            </a:extLst>
          </p:cNvPr>
          <p:cNvSpPr txBox="1"/>
          <p:nvPr/>
        </p:nvSpPr>
        <p:spPr>
          <a:xfrm>
            <a:off x="7483499" y="797915"/>
            <a:ext cx="13737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latin typeface="Segoe UI" panose="020B0502040204020203" pitchFamily="34" charset="0"/>
                <a:cs typeface="Segoe UI" panose="020B0502040204020203" pitchFamily="34" charset="0"/>
              </a:rPr>
              <a:t>Azure recursive resolvers</a:t>
            </a:r>
          </a:p>
        </p:txBody>
      </p:sp>
      <p:sp>
        <p:nvSpPr>
          <p:cNvPr id="84" name="Rectangle: Rounded Corners 83">
            <a:extLst>
              <a:ext uri="{FF2B5EF4-FFF2-40B4-BE49-F238E27FC236}">
                <a16:creationId xmlns:a16="http://schemas.microsoft.com/office/drawing/2014/main" id="{0827FF05-1568-8892-7E02-0F045190B99D}"/>
              </a:ext>
            </a:extLst>
          </p:cNvPr>
          <p:cNvSpPr/>
          <p:nvPr/>
        </p:nvSpPr>
        <p:spPr>
          <a:xfrm>
            <a:off x="4763299" y="5071060"/>
            <a:ext cx="4342894" cy="1354723"/>
          </a:xfrm>
          <a:prstGeom prst="roundRect">
            <a:avLst>
              <a:gd name="adj" fmla="val 4259"/>
            </a:avLst>
          </a:prstGeom>
          <a:noFill/>
          <a:ln>
            <a:solidFill>
              <a:srgbClr val="4472C4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66830E07-FD12-9571-E6CD-D9737B3E327C}"/>
              </a:ext>
            </a:extLst>
          </p:cNvPr>
          <p:cNvSpPr/>
          <p:nvPr/>
        </p:nvSpPr>
        <p:spPr>
          <a:xfrm>
            <a:off x="5293149" y="6334333"/>
            <a:ext cx="453471" cy="184442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97" name="Graphic 96">
            <a:extLst>
              <a:ext uri="{FF2B5EF4-FFF2-40B4-BE49-F238E27FC236}">
                <a16:creationId xmlns:a16="http://schemas.microsoft.com/office/drawing/2014/main" id="{706C0318-F005-F673-8BC4-CB620D492F64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059740" y="6021318"/>
            <a:ext cx="1018257" cy="834235"/>
          </a:xfrm>
          <a:prstGeom prst="rect">
            <a:avLst/>
          </a:prstGeom>
        </p:spPr>
      </p:pic>
      <p:pic>
        <p:nvPicPr>
          <p:cNvPr id="107" name="Graphic 106">
            <a:extLst>
              <a:ext uri="{FF2B5EF4-FFF2-40B4-BE49-F238E27FC236}">
                <a16:creationId xmlns:a16="http://schemas.microsoft.com/office/drawing/2014/main" id="{B047DE5D-88E9-05FE-4634-2A5F3EE7F5E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059740" y="4117857"/>
            <a:ext cx="1018257" cy="834235"/>
          </a:xfrm>
          <a:prstGeom prst="rect">
            <a:avLst/>
          </a:prstGeom>
        </p:spPr>
      </p:pic>
      <p:cxnSp>
        <p:nvCxnSpPr>
          <p:cNvPr id="109" name="Straight Arrow Connector 108">
            <a:extLst>
              <a:ext uri="{FF2B5EF4-FFF2-40B4-BE49-F238E27FC236}">
                <a16:creationId xmlns:a16="http://schemas.microsoft.com/office/drawing/2014/main" id="{A5E3E604-C285-CFA0-5447-96352CE0636A}"/>
              </a:ext>
            </a:extLst>
          </p:cNvPr>
          <p:cNvCxnSpPr>
            <a:cxnSpLocks/>
          </p:cNvCxnSpPr>
          <p:nvPr/>
        </p:nvCxnSpPr>
        <p:spPr>
          <a:xfrm flipV="1">
            <a:off x="8231914" y="4488560"/>
            <a:ext cx="0" cy="582500"/>
          </a:xfrm>
          <a:prstGeom prst="straightConnector1">
            <a:avLst/>
          </a:prstGeom>
          <a:ln w="25400">
            <a:solidFill>
              <a:schemeClr val="tx1"/>
            </a:solidFill>
            <a:bevel/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>
            <a:extLst>
              <a:ext uri="{FF2B5EF4-FFF2-40B4-BE49-F238E27FC236}">
                <a16:creationId xmlns:a16="http://schemas.microsoft.com/office/drawing/2014/main" id="{3A35679A-4D53-8915-2D54-F45BE4650744}"/>
              </a:ext>
            </a:extLst>
          </p:cNvPr>
          <p:cNvCxnSpPr>
            <a:cxnSpLocks/>
            <a:endCxn id="3" idx="1"/>
          </p:cNvCxnSpPr>
          <p:nvPr/>
        </p:nvCxnSpPr>
        <p:spPr>
          <a:xfrm>
            <a:off x="7630714" y="3384557"/>
            <a:ext cx="1671375" cy="0"/>
          </a:xfrm>
          <a:prstGeom prst="straightConnector1">
            <a:avLst/>
          </a:prstGeom>
          <a:ln w="25400">
            <a:solidFill>
              <a:schemeClr val="accent5">
                <a:lumMod val="75000"/>
              </a:schemeClr>
            </a:solidFill>
            <a:bevel/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>
            <a:extLst>
              <a:ext uri="{FF2B5EF4-FFF2-40B4-BE49-F238E27FC236}">
                <a16:creationId xmlns:a16="http://schemas.microsoft.com/office/drawing/2014/main" id="{1101C59A-2E9A-72F7-EE0C-AC18544E06E7}"/>
              </a:ext>
            </a:extLst>
          </p:cNvPr>
          <p:cNvCxnSpPr>
            <a:cxnSpLocks/>
          </p:cNvCxnSpPr>
          <p:nvPr/>
        </p:nvCxnSpPr>
        <p:spPr>
          <a:xfrm flipH="1" flipV="1">
            <a:off x="6781045" y="662268"/>
            <a:ext cx="0" cy="1074573"/>
          </a:xfrm>
          <a:prstGeom prst="straightConnector1">
            <a:avLst/>
          </a:prstGeom>
          <a:ln w="254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>
            <a:extLst>
              <a:ext uri="{FF2B5EF4-FFF2-40B4-BE49-F238E27FC236}">
                <a16:creationId xmlns:a16="http://schemas.microsoft.com/office/drawing/2014/main" id="{A4DCB528-6D67-11EC-34DB-39772BBF8F21}"/>
              </a:ext>
            </a:extLst>
          </p:cNvPr>
          <p:cNvCxnSpPr>
            <a:cxnSpLocks/>
          </p:cNvCxnSpPr>
          <p:nvPr/>
        </p:nvCxnSpPr>
        <p:spPr>
          <a:xfrm flipV="1">
            <a:off x="7192992" y="1194642"/>
            <a:ext cx="5625" cy="542199"/>
          </a:xfrm>
          <a:prstGeom prst="straightConnector1">
            <a:avLst/>
          </a:prstGeom>
          <a:ln w="254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>
            <a:extLst>
              <a:ext uri="{FF2B5EF4-FFF2-40B4-BE49-F238E27FC236}">
                <a16:creationId xmlns:a16="http://schemas.microsoft.com/office/drawing/2014/main" id="{E5020F58-90B7-8C69-6F08-B52B6EE400F6}"/>
              </a:ext>
            </a:extLst>
          </p:cNvPr>
          <p:cNvCxnSpPr>
            <a:cxnSpLocks/>
          </p:cNvCxnSpPr>
          <p:nvPr/>
        </p:nvCxnSpPr>
        <p:spPr>
          <a:xfrm flipH="1" flipV="1">
            <a:off x="6294139" y="2435528"/>
            <a:ext cx="0" cy="813234"/>
          </a:xfrm>
          <a:prstGeom prst="straightConnector1">
            <a:avLst/>
          </a:prstGeom>
          <a:ln w="254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>
            <a:extLst>
              <a:ext uri="{FF2B5EF4-FFF2-40B4-BE49-F238E27FC236}">
                <a16:creationId xmlns:a16="http://schemas.microsoft.com/office/drawing/2014/main" id="{CE6B4C8A-ACB3-2020-6309-C32F38E6C017}"/>
              </a:ext>
            </a:extLst>
          </p:cNvPr>
          <p:cNvCxnSpPr>
            <a:cxnSpLocks/>
          </p:cNvCxnSpPr>
          <p:nvPr/>
        </p:nvCxnSpPr>
        <p:spPr>
          <a:xfrm>
            <a:off x="6080564" y="2435528"/>
            <a:ext cx="0" cy="813234"/>
          </a:xfrm>
          <a:prstGeom prst="straightConnector1">
            <a:avLst/>
          </a:prstGeom>
          <a:ln w="254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Oval 133">
            <a:extLst>
              <a:ext uri="{FF2B5EF4-FFF2-40B4-BE49-F238E27FC236}">
                <a16:creationId xmlns:a16="http://schemas.microsoft.com/office/drawing/2014/main" id="{D373AE76-5617-8915-CA4B-8F8E3E460F88}"/>
              </a:ext>
            </a:extLst>
          </p:cNvPr>
          <p:cNvSpPr/>
          <p:nvPr/>
        </p:nvSpPr>
        <p:spPr>
          <a:xfrm>
            <a:off x="6822478" y="5183902"/>
            <a:ext cx="320040" cy="320040"/>
          </a:xfrm>
          <a:prstGeom prst="ellipse">
            <a:avLst/>
          </a:prstGeom>
          <a:solidFill>
            <a:srgbClr val="107C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latin typeface="Segoe UI" panose="020B0502040204020203" pitchFamily="34" charset="0"/>
                <a:cs typeface="Segoe UI" panose="020B0502040204020203" pitchFamily="34" charset="0"/>
              </a:rPr>
              <a:t>1</a:t>
            </a:r>
          </a:p>
        </p:txBody>
      </p:sp>
      <p:cxnSp>
        <p:nvCxnSpPr>
          <p:cNvPr id="136" name="Connector: Elbow 135">
            <a:extLst>
              <a:ext uri="{FF2B5EF4-FFF2-40B4-BE49-F238E27FC236}">
                <a16:creationId xmlns:a16="http://schemas.microsoft.com/office/drawing/2014/main" id="{036ECDD9-62D6-5B49-FB08-C3BA89882502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5201438" y="961265"/>
            <a:ext cx="1917519" cy="704806"/>
          </a:xfrm>
          <a:prstGeom prst="bentConnector3">
            <a:avLst>
              <a:gd name="adj1" fmla="val 100170"/>
            </a:avLst>
          </a:prstGeom>
          <a:ln w="25400">
            <a:solidFill>
              <a:schemeClr val="tx1"/>
            </a:solidFill>
            <a:prstDash val="sys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Oval 149">
            <a:extLst>
              <a:ext uri="{FF2B5EF4-FFF2-40B4-BE49-F238E27FC236}">
                <a16:creationId xmlns:a16="http://schemas.microsoft.com/office/drawing/2014/main" id="{D040BA57-0362-93A3-5553-4C8572F9AFEA}"/>
              </a:ext>
            </a:extLst>
          </p:cNvPr>
          <p:cNvSpPr/>
          <p:nvPr/>
        </p:nvSpPr>
        <p:spPr>
          <a:xfrm>
            <a:off x="5696520" y="4644743"/>
            <a:ext cx="320040" cy="320040"/>
          </a:xfrm>
          <a:prstGeom prst="ellipse">
            <a:avLst/>
          </a:prstGeom>
          <a:solidFill>
            <a:srgbClr val="107C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latin typeface="Segoe UI" panose="020B0502040204020203" pitchFamily="34" charset="0"/>
                <a:cs typeface="Segoe UI" panose="020B0502040204020203" pitchFamily="34" charset="0"/>
              </a:rPr>
              <a:t>2</a:t>
            </a:r>
          </a:p>
        </p:txBody>
      </p:sp>
      <p:sp>
        <p:nvSpPr>
          <p:cNvPr id="152" name="Oval 151">
            <a:extLst>
              <a:ext uri="{FF2B5EF4-FFF2-40B4-BE49-F238E27FC236}">
                <a16:creationId xmlns:a16="http://schemas.microsoft.com/office/drawing/2014/main" id="{97697C25-6654-6E28-AAE0-DD635ED9556A}"/>
              </a:ext>
            </a:extLst>
          </p:cNvPr>
          <p:cNvSpPr/>
          <p:nvPr/>
        </p:nvSpPr>
        <p:spPr>
          <a:xfrm>
            <a:off x="6352581" y="2566176"/>
            <a:ext cx="320040" cy="320040"/>
          </a:xfrm>
          <a:prstGeom prst="ellipse">
            <a:avLst/>
          </a:prstGeom>
          <a:solidFill>
            <a:srgbClr val="107C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latin typeface="Segoe UI" panose="020B0502040204020203" pitchFamily="34" charset="0"/>
                <a:cs typeface="Segoe UI" panose="020B0502040204020203" pitchFamily="34" charset="0"/>
              </a:rPr>
              <a:t>3</a:t>
            </a:r>
          </a:p>
        </p:txBody>
      </p:sp>
      <p:sp>
        <p:nvSpPr>
          <p:cNvPr id="154" name="Oval 153">
            <a:extLst>
              <a:ext uri="{FF2B5EF4-FFF2-40B4-BE49-F238E27FC236}">
                <a16:creationId xmlns:a16="http://schemas.microsoft.com/office/drawing/2014/main" id="{B8436194-A04F-516D-C19F-2FCA9D24F0EF}"/>
              </a:ext>
            </a:extLst>
          </p:cNvPr>
          <p:cNvSpPr/>
          <p:nvPr/>
        </p:nvSpPr>
        <p:spPr>
          <a:xfrm>
            <a:off x="7267992" y="1353436"/>
            <a:ext cx="320040" cy="320040"/>
          </a:xfrm>
          <a:prstGeom prst="ellipse">
            <a:avLst/>
          </a:prstGeom>
          <a:solidFill>
            <a:srgbClr val="107C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latin typeface="Segoe UI" panose="020B0502040204020203" pitchFamily="34" charset="0"/>
                <a:cs typeface="Segoe UI" panose="020B0502040204020203" pitchFamily="34" charset="0"/>
              </a:rPr>
              <a:t>4</a:t>
            </a:r>
          </a:p>
        </p:txBody>
      </p:sp>
      <p:sp>
        <p:nvSpPr>
          <p:cNvPr id="156" name="Oval 155">
            <a:extLst>
              <a:ext uri="{FF2B5EF4-FFF2-40B4-BE49-F238E27FC236}">
                <a16:creationId xmlns:a16="http://schemas.microsoft.com/office/drawing/2014/main" id="{3E173450-71DD-E4DD-4179-0F981287CCBA}"/>
              </a:ext>
            </a:extLst>
          </p:cNvPr>
          <p:cNvSpPr/>
          <p:nvPr/>
        </p:nvSpPr>
        <p:spPr>
          <a:xfrm>
            <a:off x="6411658" y="880222"/>
            <a:ext cx="320040" cy="320040"/>
          </a:xfrm>
          <a:prstGeom prst="ellipse">
            <a:avLst/>
          </a:prstGeom>
          <a:solidFill>
            <a:srgbClr val="107C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latin typeface="Segoe UI" panose="020B0502040204020203" pitchFamily="34" charset="0"/>
                <a:cs typeface="Segoe UI" panose="020B0502040204020203" pitchFamily="34" charset="0"/>
              </a:rPr>
              <a:t>5</a:t>
            </a:r>
          </a:p>
        </p:txBody>
      </p:sp>
      <p:sp>
        <p:nvSpPr>
          <p:cNvPr id="160" name="Oval 159">
            <a:extLst>
              <a:ext uri="{FF2B5EF4-FFF2-40B4-BE49-F238E27FC236}">
                <a16:creationId xmlns:a16="http://schemas.microsoft.com/office/drawing/2014/main" id="{8B18E9D2-35D8-8CF6-AD9A-FC591D2560EA}"/>
              </a:ext>
            </a:extLst>
          </p:cNvPr>
          <p:cNvSpPr/>
          <p:nvPr/>
        </p:nvSpPr>
        <p:spPr>
          <a:xfrm>
            <a:off x="5704895" y="2566176"/>
            <a:ext cx="320040" cy="320040"/>
          </a:xfrm>
          <a:prstGeom prst="ellipse">
            <a:avLst/>
          </a:prstGeom>
          <a:solidFill>
            <a:srgbClr val="107C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latin typeface="Segoe UI" panose="020B0502040204020203" pitchFamily="34" charset="0"/>
                <a:cs typeface="Segoe UI" panose="020B0502040204020203" pitchFamily="34" charset="0"/>
              </a:rPr>
              <a:t>6</a:t>
            </a:r>
          </a:p>
        </p:txBody>
      </p:sp>
      <p:sp>
        <p:nvSpPr>
          <p:cNvPr id="162" name="Oval 161">
            <a:extLst>
              <a:ext uri="{FF2B5EF4-FFF2-40B4-BE49-F238E27FC236}">
                <a16:creationId xmlns:a16="http://schemas.microsoft.com/office/drawing/2014/main" id="{9E7ADDB3-D4F1-F230-30EC-1E8F98EE7867}"/>
              </a:ext>
            </a:extLst>
          </p:cNvPr>
          <p:cNvSpPr/>
          <p:nvPr/>
        </p:nvSpPr>
        <p:spPr>
          <a:xfrm>
            <a:off x="6369522" y="4644743"/>
            <a:ext cx="320040" cy="320040"/>
          </a:xfrm>
          <a:prstGeom prst="ellipse">
            <a:avLst/>
          </a:prstGeom>
          <a:solidFill>
            <a:srgbClr val="107C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latin typeface="Segoe UI" panose="020B0502040204020203" pitchFamily="34" charset="0"/>
                <a:cs typeface="Segoe UI" panose="020B0502040204020203" pitchFamily="34" charset="0"/>
              </a:rPr>
              <a:t>7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429AB35-F358-4EB8-C89A-67142DF9DFA5}"/>
              </a:ext>
            </a:extLst>
          </p:cNvPr>
          <p:cNvSpPr txBox="1"/>
          <p:nvPr/>
        </p:nvSpPr>
        <p:spPr>
          <a:xfrm>
            <a:off x="5301332" y="1026825"/>
            <a:ext cx="1032107" cy="4045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pPr algn="ctr"/>
            <a:r>
              <a:rPr lang="en-US" sz="1200">
                <a:latin typeface="Segoe UI" panose="020B0502040204020203" pitchFamily="34" charset="0"/>
                <a:cs typeface="Segoe UI" panose="020B0502040204020203" pitchFamily="34" charset="0"/>
              </a:rPr>
              <a:t>Virtual network link</a:t>
            </a:r>
          </a:p>
        </p:txBody>
      </p:sp>
      <p:sp>
        <p:nvSpPr>
          <p:cNvPr id="192" name="TextBox 191">
            <a:extLst>
              <a:ext uri="{FF2B5EF4-FFF2-40B4-BE49-F238E27FC236}">
                <a16:creationId xmlns:a16="http://schemas.microsoft.com/office/drawing/2014/main" id="{83954E5C-DCBB-7D11-7D71-192E0896C8BC}"/>
              </a:ext>
            </a:extLst>
          </p:cNvPr>
          <p:cNvSpPr txBox="1"/>
          <p:nvPr/>
        </p:nvSpPr>
        <p:spPr>
          <a:xfrm>
            <a:off x="4312230" y="4480176"/>
            <a:ext cx="1212708" cy="43088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200">
                <a:latin typeface="Segoe UI" panose="020B0502040204020203" pitchFamily="34" charset="0"/>
                <a:cs typeface="Segoe UI" panose="020B0502040204020203" pitchFamily="34" charset="0"/>
              </a:rPr>
              <a:t>VNet-hub-001</a:t>
            </a:r>
          </a:p>
          <a:p>
            <a:r>
              <a:rPr lang="en-US" sz="1200">
                <a:latin typeface="Segoe UI" panose="020B0502040204020203" pitchFamily="34" charset="0"/>
                <a:cs typeface="Segoe UI" panose="020B0502040204020203" pitchFamily="34" charset="0"/>
              </a:rPr>
              <a:t>10.5.0.0/24</a:t>
            </a:r>
          </a:p>
        </p:txBody>
      </p:sp>
      <p:sp>
        <p:nvSpPr>
          <p:cNvPr id="194" name="TextBox 193">
            <a:extLst>
              <a:ext uri="{FF2B5EF4-FFF2-40B4-BE49-F238E27FC236}">
                <a16:creationId xmlns:a16="http://schemas.microsoft.com/office/drawing/2014/main" id="{C34EA439-6DF4-01D3-25B0-7204AA8D94ED}"/>
              </a:ext>
            </a:extLst>
          </p:cNvPr>
          <p:cNvSpPr txBox="1"/>
          <p:nvPr/>
        </p:nvSpPr>
        <p:spPr>
          <a:xfrm>
            <a:off x="5740618" y="6353663"/>
            <a:ext cx="2121617" cy="47812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200">
                <a:latin typeface="Segoe UI" panose="020B0502040204020203" pitchFamily="34" charset="0"/>
                <a:cs typeface="Segoe UI" panose="020B0502040204020203" pitchFamily="34" charset="0"/>
              </a:rPr>
              <a:t>On-premises network</a:t>
            </a:r>
          </a:p>
          <a:p>
            <a:r>
              <a:rPr lang="en-US" sz="1200">
                <a:latin typeface="Segoe UI" panose="020B0502040204020203" pitchFamily="34" charset="0"/>
                <a:cs typeface="Segoe UI" panose="020B0502040204020203" pitchFamily="34" charset="0"/>
              </a:rPr>
              <a:t>10.0.0.0/24</a:t>
            </a:r>
          </a:p>
        </p:txBody>
      </p:sp>
      <p:cxnSp>
        <p:nvCxnSpPr>
          <p:cNvPr id="196" name="Straight Arrow Connector 195">
            <a:extLst>
              <a:ext uri="{FF2B5EF4-FFF2-40B4-BE49-F238E27FC236}">
                <a16:creationId xmlns:a16="http://schemas.microsoft.com/office/drawing/2014/main" id="{50B5C557-54F9-9192-52C0-73B44BE27A8B}"/>
              </a:ext>
            </a:extLst>
          </p:cNvPr>
          <p:cNvCxnSpPr>
            <a:cxnSpLocks/>
          </p:cNvCxnSpPr>
          <p:nvPr/>
        </p:nvCxnSpPr>
        <p:spPr>
          <a:xfrm flipV="1">
            <a:off x="6080564" y="4304532"/>
            <a:ext cx="0" cy="969517"/>
          </a:xfrm>
          <a:prstGeom prst="straightConnector1">
            <a:avLst/>
          </a:prstGeom>
          <a:ln w="25400">
            <a:solidFill>
              <a:schemeClr val="tx1"/>
            </a:solidFill>
            <a:bevel/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Arrow Connector 197">
            <a:extLst>
              <a:ext uri="{FF2B5EF4-FFF2-40B4-BE49-F238E27FC236}">
                <a16:creationId xmlns:a16="http://schemas.microsoft.com/office/drawing/2014/main" id="{A3E33993-047B-4C8D-A8BA-314584B40BD0}"/>
              </a:ext>
            </a:extLst>
          </p:cNvPr>
          <p:cNvCxnSpPr>
            <a:cxnSpLocks/>
          </p:cNvCxnSpPr>
          <p:nvPr/>
        </p:nvCxnSpPr>
        <p:spPr>
          <a:xfrm flipH="1">
            <a:off x="6301401" y="4304532"/>
            <a:ext cx="0" cy="1002866"/>
          </a:xfrm>
          <a:prstGeom prst="straightConnector1">
            <a:avLst/>
          </a:prstGeom>
          <a:ln w="25400">
            <a:solidFill>
              <a:schemeClr val="tx1"/>
            </a:solidFill>
            <a:bevel/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Connector: Elbow 205">
            <a:extLst>
              <a:ext uri="{FF2B5EF4-FFF2-40B4-BE49-F238E27FC236}">
                <a16:creationId xmlns:a16="http://schemas.microsoft.com/office/drawing/2014/main" id="{DBD71592-EF6A-FA8E-7C49-AFCB1DE07EAC}"/>
              </a:ext>
            </a:extLst>
          </p:cNvPr>
          <p:cNvCxnSpPr>
            <a:cxnSpLocks/>
          </p:cNvCxnSpPr>
          <p:nvPr/>
        </p:nvCxnSpPr>
        <p:spPr>
          <a:xfrm rot="16200000" flipV="1">
            <a:off x="6998812" y="4239167"/>
            <a:ext cx="1784357" cy="352105"/>
          </a:xfrm>
          <a:prstGeom prst="bentConnector3">
            <a:avLst>
              <a:gd name="adj1" fmla="val 99964"/>
            </a:avLst>
          </a:prstGeom>
          <a:ln w="25400">
            <a:solidFill>
              <a:schemeClr val="accent5">
                <a:lumMod val="75000"/>
              </a:schemeClr>
            </a:solidFill>
            <a:prstDash val="solid"/>
            <a:bevel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9" name="TextBox 218">
            <a:extLst>
              <a:ext uri="{FF2B5EF4-FFF2-40B4-BE49-F238E27FC236}">
                <a16:creationId xmlns:a16="http://schemas.microsoft.com/office/drawing/2014/main" id="{0ADE56CB-3EFF-2EDB-776D-5BDDAF9CC33E}"/>
              </a:ext>
            </a:extLst>
          </p:cNvPr>
          <p:cNvSpPr txBox="1"/>
          <p:nvPr/>
        </p:nvSpPr>
        <p:spPr>
          <a:xfrm>
            <a:off x="4408501" y="260430"/>
            <a:ext cx="354798" cy="2310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260C16E-F3D6-96DE-4CED-A2BE20C4B1B6}"/>
              </a:ext>
            </a:extLst>
          </p:cNvPr>
          <p:cNvSpPr txBox="1"/>
          <p:nvPr/>
        </p:nvSpPr>
        <p:spPr>
          <a:xfrm>
            <a:off x="1962932" y="3939331"/>
            <a:ext cx="229619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>
                <a:latin typeface="Segoe UI" panose="020B0502040204020203" pitchFamily="34" charset="0"/>
                <a:cs typeface="Segoe UI" panose="020B0502040204020203" pitchFamily="34" charset="0"/>
              </a:rPr>
              <a:t>DNS traffic</a:t>
            </a:r>
          </a:p>
          <a:p>
            <a:r>
              <a:rPr lang="en-US">
                <a:latin typeface="Segoe UI" panose="020B0502040204020203" pitchFamily="34" charset="0"/>
                <a:cs typeface="Segoe UI" panose="020B0502040204020203" pitchFamily="34" charset="0"/>
              </a:rPr>
              <a:t>Private connection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A0209EB-D1D8-03EF-0F85-D35E92008FBE}"/>
              </a:ext>
            </a:extLst>
          </p:cNvPr>
          <p:cNvCxnSpPr>
            <a:cxnSpLocks/>
          </p:cNvCxnSpPr>
          <p:nvPr/>
        </p:nvCxnSpPr>
        <p:spPr>
          <a:xfrm>
            <a:off x="1402707" y="4092475"/>
            <a:ext cx="540934" cy="0"/>
          </a:xfrm>
          <a:prstGeom prst="straightConnector1">
            <a:avLst/>
          </a:prstGeom>
          <a:ln w="254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8E996B98-C72B-58AE-BDD8-48F0AEA2675C}"/>
              </a:ext>
            </a:extLst>
          </p:cNvPr>
          <p:cNvCxnSpPr>
            <a:cxnSpLocks/>
          </p:cNvCxnSpPr>
          <p:nvPr/>
        </p:nvCxnSpPr>
        <p:spPr>
          <a:xfrm>
            <a:off x="1416359" y="4419501"/>
            <a:ext cx="540934" cy="0"/>
          </a:xfrm>
          <a:prstGeom prst="straightConnector1">
            <a:avLst/>
          </a:prstGeom>
          <a:ln w="25400">
            <a:solidFill>
              <a:schemeClr val="accent5">
                <a:lumMod val="75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>
            <a:extLst>
              <a:ext uri="{FF2B5EF4-FFF2-40B4-BE49-F238E27FC236}">
                <a16:creationId xmlns:a16="http://schemas.microsoft.com/office/drawing/2014/main" id="{8CA92746-DC0F-4E03-12FB-918D0CD588A6}"/>
              </a:ext>
            </a:extLst>
          </p:cNvPr>
          <p:cNvGrpSpPr/>
          <p:nvPr/>
        </p:nvGrpSpPr>
        <p:grpSpPr>
          <a:xfrm>
            <a:off x="4720104" y="5062679"/>
            <a:ext cx="1809973" cy="1176538"/>
            <a:chOff x="3985960" y="5062679"/>
            <a:chExt cx="1809973" cy="1176538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2E09DC62-62D3-90E0-CC44-8F3C759A3DC7}"/>
                </a:ext>
              </a:extLst>
            </p:cNvPr>
            <p:cNvSpPr/>
            <p:nvPr/>
          </p:nvSpPr>
          <p:spPr>
            <a:xfrm>
              <a:off x="4215868" y="5307398"/>
              <a:ext cx="1543717" cy="853493"/>
            </a:xfrm>
            <a:prstGeom prst="rect">
              <a:avLst/>
            </a:prstGeom>
            <a:solidFill>
              <a:srgbClr val="F8F8F8"/>
            </a:solidFill>
            <a:ln w="3175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pic>
          <p:nvPicPr>
            <p:cNvPr id="5" name="Graphic 4">
              <a:extLst>
                <a:ext uri="{FF2B5EF4-FFF2-40B4-BE49-F238E27FC236}">
                  <a16:creationId xmlns:a16="http://schemas.microsoft.com/office/drawing/2014/main" id="{DA8C7734-F53D-FD3A-9F69-F445797C8644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3985960" y="5062679"/>
              <a:ext cx="1228335" cy="1176538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5113029A-7176-4BD3-489B-3FA8B82C3491}"/>
                </a:ext>
              </a:extLst>
            </p:cNvPr>
            <p:cNvSpPr txBox="1"/>
            <p:nvPr/>
          </p:nvSpPr>
          <p:spPr>
            <a:xfrm>
              <a:off x="4876179" y="5390659"/>
              <a:ext cx="91975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>
                  <a:latin typeface="Segoe UI" panose="020B0502040204020203" pitchFamily="34" charset="0"/>
                  <a:cs typeface="Segoe UI" panose="020B0502040204020203" pitchFamily="34" charset="0"/>
                </a:rPr>
                <a:t>Internal DNS</a:t>
              </a:r>
            </a:p>
            <a:p>
              <a:r>
                <a:rPr lang="en-US" sz="1200">
                  <a:latin typeface="Segoe UI" panose="020B0502040204020203" pitchFamily="34" charset="0"/>
                  <a:cs typeface="Segoe UI" panose="020B0502040204020203" pitchFamily="34" charset="0"/>
                </a:rPr>
                <a:t>10.0.0.254</a:t>
              </a:r>
            </a:p>
          </p:txBody>
        </p:sp>
      </p:grp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D7D205D-5EF3-8C56-8CBD-27A799E97674}"/>
              </a:ext>
            </a:extLst>
          </p:cNvPr>
          <p:cNvCxnSpPr>
            <a:cxnSpLocks/>
          </p:cNvCxnSpPr>
          <p:nvPr/>
        </p:nvCxnSpPr>
        <p:spPr>
          <a:xfrm flipH="1">
            <a:off x="6512601" y="5574239"/>
            <a:ext cx="885351" cy="0"/>
          </a:xfrm>
          <a:prstGeom prst="straightConnector1">
            <a:avLst/>
          </a:prstGeom>
          <a:ln w="254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C6E5850-432D-80BF-5DAD-B24B55C77A15}"/>
              </a:ext>
            </a:extLst>
          </p:cNvPr>
          <p:cNvCxnSpPr>
            <a:cxnSpLocks/>
          </p:cNvCxnSpPr>
          <p:nvPr/>
        </p:nvCxnSpPr>
        <p:spPr>
          <a:xfrm>
            <a:off x="6523789" y="5848792"/>
            <a:ext cx="916121" cy="0"/>
          </a:xfrm>
          <a:prstGeom prst="straightConnector1">
            <a:avLst/>
          </a:prstGeom>
          <a:ln w="254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>
            <a:extLst>
              <a:ext uri="{FF2B5EF4-FFF2-40B4-BE49-F238E27FC236}">
                <a16:creationId xmlns:a16="http://schemas.microsoft.com/office/drawing/2014/main" id="{55D3A41A-9201-DF5C-C578-2548CC51641F}"/>
              </a:ext>
            </a:extLst>
          </p:cNvPr>
          <p:cNvSpPr/>
          <p:nvPr/>
        </p:nvSpPr>
        <p:spPr>
          <a:xfrm>
            <a:off x="6822478" y="5940631"/>
            <a:ext cx="320040" cy="320040"/>
          </a:xfrm>
          <a:prstGeom prst="ellipse">
            <a:avLst/>
          </a:prstGeom>
          <a:solidFill>
            <a:srgbClr val="107C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latin typeface="Segoe UI" panose="020B0502040204020203" pitchFamily="34" charset="0"/>
                <a:cs typeface="Segoe UI" panose="020B0502040204020203" pitchFamily="34" charset="0"/>
              </a:rPr>
              <a:t>8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88644310-8D7D-E674-F37A-E3AE2E23125B}"/>
              </a:ext>
            </a:extLst>
          </p:cNvPr>
          <p:cNvSpPr/>
          <p:nvPr/>
        </p:nvSpPr>
        <p:spPr>
          <a:xfrm>
            <a:off x="8268323" y="4644743"/>
            <a:ext cx="320040" cy="320040"/>
          </a:xfrm>
          <a:prstGeom prst="ellipse">
            <a:avLst/>
          </a:prstGeom>
          <a:solidFill>
            <a:srgbClr val="107C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latin typeface="Segoe UI" panose="020B0502040204020203" pitchFamily="34" charset="0"/>
                <a:cs typeface="Segoe UI" panose="020B0502040204020203" pitchFamily="34" charset="0"/>
              </a:rPr>
              <a:t>9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CAAC103C-501B-52E3-2CCC-56DA15AEE1A4}"/>
              </a:ext>
            </a:extLst>
          </p:cNvPr>
          <p:cNvCxnSpPr>
            <a:cxnSpLocks/>
          </p:cNvCxnSpPr>
          <p:nvPr/>
        </p:nvCxnSpPr>
        <p:spPr>
          <a:xfrm flipH="1">
            <a:off x="3545541" y="5503942"/>
            <a:ext cx="1404471" cy="0"/>
          </a:xfrm>
          <a:prstGeom prst="straightConnector1">
            <a:avLst/>
          </a:prstGeom>
          <a:ln w="254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EFFF78CC-F261-F3CC-802C-B7A4F3C6B35D}"/>
              </a:ext>
            </a:extLst>
          </p:cNvPr>
          <p:cNvSpPr txBox="1"/>
          <p:nvPr/>
        </p:nvSpPr>
        <p:spPr>
          <a:xfrm>
            <a:off x="3829461" y="5537437"/>
            <a:ext cx="1018257" cy="43088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100">
                <a:latin typeface="Segoe UI" panose="020B0502040204020203" pitchFamily="34" charset="0"/>
                <a:cs typeface="Segoe UI" panose="020B0502040204020203" pitchFamily="34" charset="0"/>
              </a:rPr>
              <a:t>Conditional forwarder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E65176F-07AA-BF21-46A1-E145EDE48295}"/>
              </a:ext>
            </a:extLst>
          </p:cNvPr>
          <p:cNvSpPr/>
          <p:nvPr/>
        </p:nvSpPr>
        <p:spPr>
          <a:xfrm>
            <a:off x="1137633" y="4901958"/>
            <a:ext cx="1577843" cy="11350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0070C0"/>
                </a:solidFill>
              </a:ln>
              <a:noFill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B6A728DD-247E-BA54-8A30-3111DE4B386E}"/>
              </a:ext>
            </a:extLst>
          </p:cNvPr>
          <p:cNvSpPr/>
          <p:nvPr/>
        </p:nvSpPr>
        <p:spPr>
          <a:xfrm>
            <a:off x="2783410" y="4911063"/>
            <a:ext cx="734895" cy="1110255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0070C0"/>
                </a:solidFill>
              </a:ln>
              <a:noFill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489BDFC-2D8E-E0C5-8C34-FBCE9374F8C7}"/>
              </a:ext>
            </a:extLst>
          </p:cNvPr>
          <p:cNvSpPr txBox="1"/>
          <p:nvPr/>
        </p:nvSpPr>
        <p:spPr>
          <a:xfrm>
            <a:off x="2726130" y="4952092"/>
            <a:ext cx="830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latin typeface="Segoe UI" panose="020B0502040204020203" pitchFamily="34" charset="0"/>
                <a:cs typeface="Segoe UI" panose="020B0502040204020203" pitchFamily="34" charset="0"/>
              </a:rPr>
              <a:t>IP address</a:t>
            </a:r>
          </a:p>
          <a:p>
            <a:r>
              <a:rPr lang="en-US" sz="900">
                <a:latin typeface="Segoe UI" panose="020B0502040204020203" pitchFamily="34" charset="0"/>
                <a:cs typeface="Segoe UI" panose="020B0502040204020203" pitchFamily="34" charset="0"/>
              </a:rPr>
              <a:t>    10.5.0.254</a:t>
            </a:r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A0869C01-DD7F-664A-C571-4C59B320E633}"/>
              </a:ext>
            </a:extLst>
          </p:cNvPr>
          <p:cNvGrpSpPr/>
          <p:nvPr/>
        </p:nvGrpSpPr>
        <p:grpSpPr>
          <a:xfrm>
            <a:off x="1172732" y="4952092"/>
            <a:ext cx="1679932" cy="1181247"/>
            <a:chOff x="585233" y="3123285"/>
            <a:chExt cx="1679932" cy="1181247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2234B1A8-6B04-1EB7-818C-778D199627A4}"/>
                </a:ext>
              </a:extLst>
            </p:cNvPr>
            <p:cNvSpPr txBox="1"/>
            <p:nvPr/>
          </p:nvSpPr>
          <p:spPr>
            <a:xfrm>
              <a:off x="613435" y="3123285"/>
              <a:ext cx="1651730" cy="1181247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en-US" sz="900">
                  <a:latin typeface="Segoe UI" panose="020B0502040204020203" pitchFamily="34" charset="0"/>
                  <a:cs typeface="Segoe UI" panose="020B0502040204020203" pitchFamily="34" charset="0"/>
                </a:rPr>
                <a:t>DNS</a:t>
              </a:r>
            </a:p>
            <a:p>
              <a:r>
                <a:rPr lang="en-US" sz="900">
                  <a:latin typeface="Segoe UI" panose="020B0502040204020203" pitchFamily="34" charset="0"/>
                  <a:cs typeface="Segoe UI" panose="020B0502040204020203" pitchFamily="34" charset="0"/>
                  <a:sym typeface="Wingdings 3" panose="05040102010807070707" pitchFamily="18" charset="2"/>
                </a:rPr>
                <a:t> </a:t>
              </a:r>
              <a:r>
                <a:rPr lang="en-US" sz="900" err="1">
                  <a:latin typeface="Segoe UI" panose="020B0502040204020203" pitchFamily="34" charset="0"/>
                  <a:cs typeface="Segoe UI" panose="020B0502040204020203" pitchFamily="34" charset="0"/>
                </a:rPr>
                <a:t>vmdns</a:t>
              </a:r>
              <a:endParaRPr lang="en-US" sz="900">
                <a:latin typeface="Segoe UI" panose="020B0502040204020203" pitchFamily="34" charset="0"/>
                <a:cs typeface="Segoe UI" panose="020B0502040204020203" pitchFamily="34" charset="0"/>
              </a:endParaRPr>
            </a:p>
            <a:p>
              <a:r>
                <a:rPr lang="en-US" sz="900">
                  <a:solidFill>
                    <a:schemeClr val="tx1">
                      <a:lumMod val="50000"/>
                      <a:lumOff val="50000"/>
                    </a:schemeClr>
                  </a:solidFill>
                  <a:latin typeface="Consolas" panose="020B0609020204030204" pitchFamily="49" charset="0"/>
                  <a:cs typeface="Segoe UI" panose="020B0502040204020203" pitchFamily="34" charset="0"/>
                </a:rPr>
                <a:t> </a:t>
              </a:r>
              <a:r>
                <a:rPr lang="en-US" sz="900">
                  <a:latin typeface="Consolas" panose="020B0609020204030204" pitchFamily="49" charset="0"/>
                  <a:cs typeface="Segoe UI" panose="020B0502040204020203" pitchFamily="34" charset="0"/>
                </a:rPr>
                <a:t> </a:t>
              </a:r>
              <a:r>
                <a:rPr lang="en-US" sz="900">
                  <a:latin typeface="Segoe UI" panose="020B0502040204020203" pitchFamily="34" charset="0"/>
                  <a:cs typeface="Segoe UI" panose="020B0502040204020203" pitchFamily="34" charset="0"/>
                </a:rPr>
                <a:t>Forward lookup zones</a:t>
              </a:r>
            </a:p>
            <a:p>
              <a:r>
                <a:rPr lang="en-US" sz="900">
                  <a:solidFill>
                    <a:schemeClr val="tx1">
                      <a:lumMod val="50000"/>
                      <a:lumOff val="50000"/>
                    </a:schemeClr>
                  </a:solidFill>
                  <a:latin typeface="Consolas" panose="020B0609020204030204" pitchFamily="49" charset="0"/>
                  <a:cs typeface="Segoe UI" panose="020B0502040204020203" pitchFamily="34" charset="0"/>
                </a:rPr>
                <a:t>  </a:t>
              </a:r>
              <a:r>
                <a:rPr lang="en-US" sz="900">
                  <a:latin typeface="Segoe UI" panose="020B0502040204020203" pitchFamily="34" charset="0"/>
                  <a:cs typeface="Segoe UI" panose="020B0502040204020203" pitchFamily="34" charset="0"/>
                </a:rPr>
                <a:t>Reverse lookup zones</a:t>
              </a:r>
            </a:p>
            <a:p>
              <a:r>
                <a:rPr lang="en-US" sz="90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    </a:t>
              </a:r>
              <a:r>
                <a:rPr lang="en-US" sz="900">
                  <a:latin typeface="Segoe UI" panose="020B0502040204020203" pitchFamily="34" charset="0"/>
                  <a:cs typeface="Segoe UI" panose="020B0502040204020203" pitchFamily="34" charset="0"/>
                </a:rPr>
                <a:t>Trust points</a:t>
              </a:r>
            </a:p>
            <a:p>
              <a:r>
                <a:rPr lang="en-US" sz="900">
                  <a:latin typeface="Segoe UI" panose="020B0502040204020203" pitchFamily="34" charset="0"/>
                  <a:cs typeface="Segoe UI" panose="020B0502040204020203" pitchFamily="34" charset="0"/>
                </a:rPr>
                <a:t>    Conditional forwarders</a:t>
              </a:r>
            </a:p>
            <a:p>
              <a:r>
                <a:rPr lang="en-US" sz="900">
                  <a:latin typeface="Segoe UI" panose="020B0502040204020203" pitchFamily="34" charset="0"/>
                  <a:cs typeface="Segoe UI" panose="020B0502040204020203" pitchFamily="34" charset="0"/>
                </a:rPr>
                <a:t>       </a:t>
              </a:r>
            </a:p>
          </p:txBody>
        </p:sp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894C2A10-4908-F063-D4E8-EB18DA4868F8}"/>
                </a:ext>
              </a:extLst>
            </p:cNvPr>
            <p:cNvGrpSpPr/>
            <p:nvPr/>
          </p:nvGrpSpPr>
          <p:grpSpPr>
            <a:xfrm>
              <a:off x="585233" y="3323886"/>
              <a:ext cx="228511" cy="694898"/>
              <a:chOff x="585233" y="3323886"/>
              <a:chExt cx="228511" cy="694898"/>
            </a:xfrm>
          </p:grpSpPr>
          <p:pic>
            <p:nvPicPr>
              <p:cNvPr id="53" name="Graphic 52" descr="Caret Right with solid fill">
                <a:extLst>
                  <a:ext uri="{FF2B5EF4-FFF2-40B4-BE49-F238E27FC236}">
                    <a16:creationId xmlns:a16="http://schemas.microsoft.com/office/drawing/2014/main" id="{3D84FF41-5CB6-3302-C840-605D5807762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5"/>
                  </a:ext>
                </a:extLst>
              </a:blip>
              <a:stretch>
                <a:fillRect/>
              </a:stretch>
            </p:blipFill>
            <p:spPr>
              <a:xfrm>
                <a:off x="676584" y="3731341"/>
                <a:ext cx="137160" cy="137160"/>
              </a:xfrm>
              <a:prstGeom prst="rect">
                <a:avLst/>
              </a:prstGeom>
            </p:spPr>
          </p:pic>
          <p:pic>
            <p:nvPicPr>
              <p:cNvPr id="50" name="Graphic 49" descr="Caret Right with solid fill">
                <a:extLst>
                  <a:ext uri="{FF2B5EF4-FFF2-40B4-BE49-F238E27FC236}">
                    <a16:creationId xmlns:a16="http://schemas.microsoft.com/office/drawing/2014/main" id="{E936DFEA-C36E-44C7-8D09-D97881BDA66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5"/>
                  </a:ext>
                </a:extLst>
              </a:blip>
              <a:stretch>
                <a:fillRect/>
              </a:stretch>
            </p:blipFill>
            <p:spPr>
              <a:xfrm>
                <a:off x="676584" y="3453933"/>
                <a:ext cx="137160" cy="137160"/>
              </a:xfrm>
              <a:prstGeom prst="rect">
                <a:avLst/>
              </a:prstGeom>
            </p:spPr>
          </p:pic>
          <p:pic>
            <p:nvPicPr>
              <p:cNvPr id="51" name="Graphic 50" descr="Caret Right with solid fill">
                <a:extLst>
                  <a:ext uri="{FF2B5EF4-FFF2-40B4-BE49-F238E27FC236}">
                    <a16:creationId xmlns:a16="http://schemas.microsoft.com/office/drawing/2014/main" id="{3189750F-9BA7-E0EA-C031-6AE8D10C0D6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5"/>
                  </a:ext>
                </a:extLst>
              </a:blip>
              <a:stretch>
                <a:fillRect/>
              </a:stretch>
            </p:blipFill>
            <p:spPr>
              <a:xfrm rot="5400000">
                <a:off x="585233" y="3323886"/>
                <a:ext cx="137160" cy="137160"/>
              </a:xfrm>
              <a:prstGeom prst="rect">
                <a:avLst/>
              </a:prstGeom>
            </p:spPr>
          </p:pic>
          <p:pic>
            <p:nvPicPr>
              <p:cNvPr id="52" name="Graphic 51" descr="Caret Right with solid fill">
                <a:extLst>
                  <a:ext uri="{FF2B5EF4-FFF2-40B4-BE49-F238E27FC236}">
                    <a16:creationId xmlns:a16="http://schemas.microsoft.com/office/drawing/2014/main" id="{663A595D-565B-EF01-248E-D3B939DBD21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5"/>
                  </a:ext>
                </a:extLst>
              </a:blip>
              <a:stretch>
                <a:fillRect/>
              </a:stretch>
            </p:blipFill>
            <p:spPr>
              <a:xfrm>
                <a:off x="676036" y="3592637"/>
                <a:ext cx="137160" cy="137160"/>
              </a:xfrm>
              <a:prstGeom prst="rect">
                <a:avLst/>
              </a:prstGeom>
            </p:spPr>
          </p:pic>
          <p:pic>
            <p:nvPicPr>
              <p:cNvPr id="54" name="Graphic 53" descr="Caret Right with solid fill">
                <a:extLst>
                  <a:ext uri="{FF2B5EF4-FFF2-40B4-BE49-F238E27FC236}">
                    <a16:creationId xmlns:a16="http://schemas.microsoft.com/office/drawing/2014/main" id="{6A1321A8-5EC4-3B94-EF13-FBE12F3AFE7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5"/>
                  </a:ext>
                </a:extLst>
              </a:blip>
              <a:stretch>
                <a:fillRect/>
              </a:stretch>
            </p:blipFill>
            <p:spPr>
              <a:xfrm rot="5400000">
                <a:off x="676584" y="3881624"/>
                <a:ext cx="137160" cy="137160"/>
              </a:xfrm>
              <a:prstGeom prst="rect">
                <a:avLst/>
              </a:prstGeom>
            </p:spPr>
          </p:pic>
        </p:grp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CDA49974-0745-B2DC-BDD6-67A53005B8A8}"/>
                </a:ext>
              </a:extLst>
            </p:cNvPr>
            <p:cNvSpPr txBox="1"/>
            <p:nvPr/>
          </p:nvSpPr>
          <p:spPr>
            <a:xfrm>
              <a:off x="879081" y="4014820"/>
              <a:ext cx="1132582" cy="138499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900">
                  <a:latin typeface="Segoe UI" panose="020B0502040204020203" pitchFamily="34" charset="0"/>
                  <a:cs typeface="Segoe UI" panose="020B0502040204020203" pitchFamily="34" charset="0"/>
                </a:rPr>
                <a:t>database.windows.net</a:t>
              </a:r>
            </a:p>
          </p:txBody>
        </p:sp>
      </p:grpSp>
      <p:pic>
        <p:nvPicPr>
          <p:cNvPr id="17" name="Picture 16">
            <a:extLst>
              <a:ext uri="{FF2B5EF4-FFF2-40B4-BE49-F238E27FC236}">
                <a16:creationId xmlns:a16="http://schemas.microsoft.com/office/drawing/2014/main" id="{AD8B0C3B-5199-AFFA-4582-2F12ED28A26F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-135832" y="5860714"/>
            <a:ext cx="2250490" cy="1203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1190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87406228-B62B-66FD-4980-091F1BD424CA}"/>
              </a:ext>
            </a:extLst>
          </p:cNvPr>
          <p:cNvSpPr/>
          <p:nvPr/>
        </p:nvSpPr>
        <p:spPr>
          <a:xfrm>
            <a:off x="4542869" y="2113714"/>
            <a:ext cx="1296117" cy="2032620"/>
          </a:xfrm>
          <a:prstGeom prst="rect">
            <a:avLst/>
          </a:prstGeom>
          <a:solidFill>
            <a:srgbClr val="4472C4">
              <a:alpha val="9020"/>
            </a:srgb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216BA57-9883-4FC3-AC4D-47723E31BEF2}"/>
              </a:ext>
            </a:extLst>
          </p:cNvPr>
          <p:cNvSpPr/>
          <p:nvPr/>
        </p:nvSpPr>
        <p:spPr>
          <a:xfrm>
            <a:off x="6002432" y="3276778"/>
            <a:ext cx="1526763" cy="1499825"/>
          </a:xfrm>
          <a:prstGeom prst="rect">
            <a:avLst/>
          </a:prstGeom>
          <a:noFill/>
          <a:ln w="12700">
            <a:solidFill>
              <a:srgbClr val="4472C4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4C2E7D7-95C4-434E-8516-ACB3122B340F}"/>
              </a:ext>
            </a:extLst>
          </p:cNvPr>
          <p:cNvSpPr txBox="1"/>
          <p:nvPr/>
        </p:nvSpPr>
        <p:spPr>
          <a:xfrm>
            <a:off x="4799118" y="3226586"/>
            <a:ext cx="799100" cy="588553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1000">
                <a:latin typeface="Segoe UI" panose="020B0502040204020203" pitchFamily="34" charset="0"/>
                <a:cs typeface="Segoe UI" panose="020B0502040204020203" pitchFamily="34" charset="0"/>
              </a:rPr>
              <a:t>Site-to-site or Azure ExpressRoute gateway</a:t>
            </a:r>
          </a:p>
        </p:txBody>
      </p:sp>
      <p:sp>
        <p:nvSpPr>
          <p:cNvPr id="212" name="Rectangle 211">
            <a:extLst>
              <a:ext uri="{FF2B5EF4-FFF2-40B4-BE49-F238E27FC236}">
                <a16:creationId xmlns:a16="http://schemas.microsoft.com/office/drawing/2014/main" id="{D2B1FD39-DB0A-421C-9231-A0E025014092}"/>
              </a:ext>
            </a:extLst>
          </p:cNvPr>
          <p:cNvSpPr/>
          <p:nvPr/>
        </p:nvSpPr>
        <p:spPr>
          <a:xfrm>
            <a:off x="569663" y="1974226"/>
            <a:ext cx="1836950" cy="2108845"/>
          </a:xfrm>
          <a:prstGeom prst="rect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179191" tIns="143354" rIns="179191" bIns="14335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1364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105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216" name="Group 215">
            <a:extLst>
              <a:ext uri="{FF2B5EF4-FFF2-40B4-BE49-F238E27FC236}">
                <a16:creationId xmlns:a16="http://schemas.microsoft.com/office/drawing/2014/main" id="{64EB974A-467A-454A-BECF-3D754F665A02}"/>
              </a:ext>
            </a:extLst>
          </p:cNvPr>
          <p:cNvGrpSpPr/>
          <p:nvPr/>
        </p:nvGrpSpPr>
        <p:grpSpPr>
          <a:xfrm>
            <a:off x="770960" y="2854169"/>
            <a:ext cx="665058" cy="816706"/>
            <a:chOff x="8058611" y="3591832"/>
            <a:chExt cx="665058" cy="816916"/>
          </a:xfrm>
        </p:grpSpPr>
        <p:sp>
          <p:nvSpPr>
            <p:cNvPr id="217" name="Rectangle 216">
              <a:extLst>
                <a:ext uri="{FF2B5EF4-FFF2-40B4-BE49-F238E27FC236}">
                  <a16:creationId xmlns:a16="http://schemas.microsoft.com/office/drawing/2014/main" id="{E73D0C4A-C81D-4C72-84AB-C88F142137C1}"/>
                </a:ext>
              </a:extLst>
            </p:cNvPr>
            <p:cNvSpPr/>
            <p:nvPr/>
          </p:nvSpPr>
          <p:spPr>
            <a:xfrm>
              <a:off x="8058611" y="3823823"/>
              <a:ext cx="665058" cy="584925"/>
            </a:xfrm>
            <a:prstGeom prst="rect">
              <a:avLst/>
            </a:prstGeom>
          </p:spPr>
          <p:txBody>
            <a:bodyPr wrap="square">
              <a:noAutofit/>
            </a:bodyPr>
            <a:lstStyle/>
            <a:p>
              <a:pPr algn="ctr" defTabSz="1087965"/>
              <a:r>
                <a:rPr lang="en-US" sz="900">
                  <a:latin typeface="Segoe UI" panose="020B0502040204020203" pitchFamily="34" charset="0"/>
                  <a:cs typeface="Segoe UI" panose="020B0502040204020203" pitchFamily="34" charset="0"/>
                </a:rPr>
                <a:t>Windows desktops</a:t>
              </a:r>
            </a:p>
          </p:txBody>
        </p:sp>
        <p:pic>
          <p:nvPicPr>
            <p:cNvPr id="218" name="Picture 217">
              <a:extLst>
                <a:ext uri="{FF2B5EF4-FFF2-40B4-BE49-F238E27FC236}">
                  <a16:creationId xmlns:a16="http://schemas.microsoft.com/office/drawing/2014/main" id="{45EEA875-AFA1-4822-AA9F-80707CDEA70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278024" y="3591832"/>
              <a:ext cx="329224" cy="255271"/>
            </a:xfrm>
            <a:prstGeom prst="rect">
              <a:avLst/>
            </a:prstGeom>
          </p:spPr>
        </p:pic>
      </p:grpSp>
      <p:sp>
        <p:nvSpPr>
          <p:cNvPr id="242" name="Rectangle 241">
            <a:extLst>
              <a:ext uri="{FF2B5EF4-FFF2-40B4-BE49-F238E27FC236}">
                <a16:creationId xmlns:a16="http://schemas.microsoft.com/office/drawing/2014/main" id="{4F70EF68-24D7-42C8-BD75-7E8DACD6483E}"/>
              </a:ext>
            </a:extLst>
          </p:cNvPr>
          <p:cNvSpPr/>
          <p:nvPr/>
        </p:nvSpPr>
        <p:spPr>
          <a:xfrm>
            <a:off x="1397031" y="2684292"/>
            <a:ext cx="596884" cy="193867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dk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APP 2</a:t>
            </a:r>
          </a:p>
        </p:txBody>
      </p:sp>
      <p:sp>
        <p:nvSpPr>
          <p:cNvPr id="244" name="Rectangle 243">
            <a:extLst>
              <a:ext uri="{FF2B5EF4-FFF2-40B4-BE49-F238E27FC236}">
                <a16:creationId xmlns:a16="http://schemas.microsoft.com/office/drawing/2014/main" id="{CE75696C-FE6E-47DE-B9B4-B5A2AD917A20}"/>
              </a:ext>
            </a:extLst>
          </p:cNvPr>
          <p:cNvSpPr/>
          <p:nvPr/>
        </p:nvSpPr>
        <p:spPr>
          <a:xfrm>
            <a:off x="1397031" y="2979268"/>
            <a:ext cx="596884" cy="193867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dk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APP 3</a:t>
            </a:r>
          </a:p>
        </p:txBody>
      </p:sp>
      <p:sp>
        <p:nvSpPr>
          <p:cNvPr id="246" name="Rectangle 245">
            <a:extLst>
              <a:ext uri="{FF2B5EF4-FFF2-40B4-BE49-F238E27FC236}">
                <a16:creationId xmlns:a16="http://schemas.microsoft.com/office/drawing/2014/main" id="{F4819000-BA09-4657-9204-7BCB280F322F}"/>
              </a:ext>
            </a:extLst>
          </p:cNvPr>
          <p:cNvSpPr/>
          <p:nvPr/>
        </p:nvSpPr>
        <p:spPr>
          <a:xfrm>
            <a:off x="1397031" y="2389316"/>
            <a:ext cx="596884" cy="193867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dk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APP 1</a:t>
            </a:r>
          </a:p>
        </p:txBody>
      </p:sp>
      <p:pic>
        <p:nvPicPr>
          <p:cNvPr id="47" name="Picture 46">
            <a:extLst>
              <a:ext uri="{FF2B5EF4-FFF2-40B4-BE49-F238E27FC236}">
                <a16:creationId xmlns:a16="http://schemas.microsoft.com/office/drawing/2014/main" id="{29AF18DB-C7BF-8461-E891-A372FB06AF7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86219" y="2733259"/>
            <a:ext cx="442913" cy="442913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4EADB1DC-1825-C2DC-1AAD-105D7A92BDFE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509641" y="1327739"/>
            <a:ext cx="452438" cy="452438"/>
          </a:xfrm>
          <a:prstGeom prst="rect">
            <a:avLst/>
          </a:prstGeom>
        </p:spPr>
      </p:pic>
      <p:pic>
        <p:nvPicPr>
          <p:cNvPr id="68" name="Picture 67">
            <a:extLst>
              <a:ext uri="{FF2B5EF4-FFF2-40B4-BE49-F238E27FC236}">
                <a16:creationId xmlns:a16="http://schemas.microsoft.com/office/drawing/2014/main" id="{90DB43C7-2073-0500-DBF5-DC85204F002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66116" y="3310255"/>
            <a:ext cx="319088" cy="428625"/>
          </a:xfrm>
          <a:prstGeom prst="rect">
            <a:avLst/>
          </a:prstGeom>
        </p:spPr>
      </p:pic>
      <p:pic>
        <p:nvPicPr>
          <p:cNvPr id="70" name="Picture 69">
            <a:extLst>
              <a:ext uri="{FF2B5EF4-FFF2-40B4-BE49-F238E27FC236}">
                <a16:creationId xmlns:a16="http://schemas.microsoft.com/office/drawing/2014/main" id="{598EDD63-7598-CE5B-43BB-B10C457788E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12359" y="3310254"/>
            <a:ext cx="319088" cy="428625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74CE88AB-9E2D-49A1-BC8D-D76DB5FD51C8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20252" r="20464"/>
          <a:stretch/>
        </p:blipFill>
        <p:spPr>
          <a:xfrm>
            <a:off x="5253079" y="2632195"/>
            <a:ext cx="352660" cy="318846"/>
          </a:xfrm>
          <a:prstGeom prst="rect">
            <a:avLst/>
          </a:prstGeom>
        </p:spPr>
      </p:pic>
      <p:sp>
        <p:nvSpPr>
          <p:cNvPr id="227" name="Rectangle 226">
            <a:extLst>
              <a:ext uri="{FF2B5EF4-FFF2-40B4-BE49-F238E27FC236}">
                <a16:creationId xmlns:a16="http://schemas.microsoft.com/office/drawing/2014/main" id="{8DA2EC65-5B5F-EEBD-C445-55C059F33243}"/>
              </a:ext>
            </a:extLst>
          </p:cNvPr>
          <p:cNvSpPr/>
          <p:nvPr/>
        </p:nvSpPr>
        <p:spPr>
          <a:xfrm>
            <a:off x="6152679" y="4155275"/>
            <a:ext cx="1236425" cy="491666"/>
          </a:xfrm>
          <a:prstGeom prst="rect">
            <a:avLst/>
          </a:prstGeom>
          <a:noFill/>
          <a:ln w="952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229" name="Picture 228">
            <a:extLst>
              <a:ext uri="{FF2B5EF4-FFF2-40B4-BE49-F238E27FC236}">
                <a16:creationId xmlns:a16="http://schemas.microsoft.com/office/drawing/2014/main" id="{330C480E-F7E8-EBFD-D17A-86D0009A21D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099143" y="4562922"/>
            <a:ext cx="252056" cy="168037"/>
          </a:xfrm>
          <a:prstGeom prst="rect">
            <a:avLst/>
          </a:pr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88084867-E167-CE7F-BD4A-095D3E9C57C0}"/>
              </a:ext>
            </a:extLst>
          </p:cNvPr>
          <p:cNvGrpSpPr/>
          <p:nvPr/>
        </p:nvGrpSpPr>
        <p:grpSpPr>
          <a:xfrm>
            <a:off x="6375657" y="4222187"/>
            <a:ext cx="732083" cy="430150"/>
            <a:chOff x="6216328" y="3921935"/>
            <a:chExt cx="1158991" cy="757931"/>
          </a:xfrm>
        </p:grpSpPr>
        <p:sp>
          <p:nvSpPr>
            <p:cNvPr id="228" name="TextBox 227">
              <a:extLst>
                <a:ext uri="{FF2B5EF4-FFF2-40B4-BE49-F238E27FC236}">
                  <a16:creationId xmlns:a16="http://schemas.microsoft.com/office/drawing/2014/main" id="{38D2211C-225B-BCC4-A6E1-B42B0DEC624E}"/>
                </a:ext>
              </a:extLst>
            </p:cNvPr>
            <p:cNvSpPr txBox="1"/>
            <p:nvPr/>
          </p:nvSpPr>
          <p:spPr>
            <a:xfrm>
              <a:off x="6216328" y="4338213"/>
              <a:ext cx="1158991" cy="34165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90000"/>
                </a:lnSpc>
                <a:spcAft>
                  <a:spcPts val="600"/>
                </a:spcAft>
              </a:pPr>
              <a:r>
                <a:rPr lang="en-US" sz="700">
                  <a:latin typeface="Segoe UI" panose="020B0502040204020203" pitchFamily="34" charset="0"/>
                  <a:cs typeface="Segoe UI" panose="020B0502040204020203" pitchFamily="34" charset="0"/>
                </a:rPr>
                <a:t>Outbound endpoint 10.0.0.19</a:t>
              </a:r>
            </a:p>
          </p:txBody>
        </p:sp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C9D66C72-92BA-B189-575F-F0F272CDA23F}"/>
                </a:ext>
              </a:extLst>
            </p:cNvPr>
            <p:cNvGrpSpPr/>
            <p:nvPr/>
          </p:nvGrpSpPr>
          <p:grpSpPr>
            <a:xfrm>
              <a:off x="6579612" y="3921935"/>
              <a:ext cx="432422" cy="295564"/>
              <a:chOff x="7388618" y="5616779"/>
              <a:chExt cx="519417" cy="497926"/>
            </a:xfrm>
          </p:grpSpPr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F52AEFD6-6F44-38CE-8E7D-DDDBD9E1B456}"/>
                  </a:ext>
                </a:extLst>
              </p:cNvPr>
              <p:cNvSpPr/>
              <p:nvPr/>
            </p:nvSpPr>
            <p:spPr>
              <a:xfrm>
                <a:off x="7546085" y="5616779"/>
                <a:ext cx="361950" cy="497926"/>
              </a:xfrm>
              <a:prstGeom prst="rect">
                <a:avLst/>
              </a:prstGeom>
              <a:noFill/>
              <a:ln w="571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 sz="110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85" name="Arrow: Right 84">
                <a:extLst>
                  <a:ext uri="{FF2B5EF4-FFF2-40B4-BE49-F238E27FC236}">
                    <a16:creationId xmlns:a16="http://schemas.microsoft.com/office/drawing/2014/main" id="{C07DB96E-1CAE-83EF-E2CD-AABD6B598397}"/>
                  </a:ext>
                </a:extLst>
              </p:cNvPr>
              <p:cNvSpPr/>
              <p:nvPr/>
            </p:nvSpPr>
            <p:spPr>
              <a:xfrm flipH="1">
                <a:off x="7388618" y="5815098"/>
                <a:ext cx="361950" cy="133635"/>
              </a:xfrm>
              <a:prstGeom prst="rightArrow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 sz="110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p:grpSp>
      </p:grpSp>
      <p:sp>
        <p:nvSpPr>
          <p:cNvPr id="234" name="Rectangle 233">
            <a:extLst>
              <a:ext uri="{FF2B5EF4-FFF2-40B4-BE49-F238E27FC236}">
                <a16:creationId xmlns:a16="http://schemas.microsoft.com/office/drawing/2014/main" id="{D9EDDA55-45CC-175D-F2DD-9BE2D426CAF0}"/>
              </a:ext>
            </a:extLst>
          </p:cNvPr>
          <p:cNvSpPr/>
          <p:nvPr/>
        </p:nvSpPr>
        <p:spPr>
          <a:xfrm>
            <a:off x="6145961" y="3453564"/>
            <a:ext cx="1236425" cy="490625"/>
          </a:xfrm>
          <a:prstGeom prst="rect">
            <a:avLst/>
          </a:prstGeom>
          <a:noFill/>
          <a:ln w="952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97" name="Picture 2" descr="Ultimate guide for Azure DNS Private resolver | by Sharmila Musunuru |  Microsoft Azure | May, 2022 | Medium">
            <a:extLst>
              <a:ext uri="{FF2B5EF4-FFF2-40B4-BE49-F238E27FC236}">
                <a16:creationId xmlns:a16="http://schemas.microsoft.com/office/drawing/2014/main" id="{124DBBA1-D972-32BB-D947-A3D78953719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99" t="18036" r="13948" b="12470"/>
          <a:stretch/>
        </p:blipFill>
        <p:spPr bwMode="auto">
          <a:xfrm>
            <a:off x="7290505" y="3831320"/>
            <a:ext cx="464909" cy="417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0" name="Picture 99">
            <a:extLst>
              <a:ext uri="{FF2B5EF4-FFF2-40B4-BE49-F238E27FC236}">
                <a16:creationId xmlns:a16="http://schemas.microsoft.com/office/drawing/2014/main" id="{3E7477AE-3D55-AD4E-876B-463B5031E1D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29195" y="304362"/>
            <a:ext cx="452438" cy="452438"/>
          </a:xfrm>
          <a:prstGeom prst="rect">
            <a:avLst/>
          </a:prstGeom>
        </p:spPr>
      </p:pic>
      <p:sp>
        <p:nvSpPr>
          <p:cNvPr id="171" name="Rectangle 170">
            <a:extLst>
              <a:ext uri="{FF2B5EF4-FFF2-40B4-BE49-F238E27FC236}">
                <a16:creationId xmlns:a16="http://schemas.microsoft.com/office/drawing/2014/main" id="{91D248E0-13BE-4C2C-951B-429D7F77BBF6}"/>
              </a:ext>
            </a:extLst>
          </p:cNvPr>
          <p:cNvSpPr/>
          <p:nvPr/>
        </p:nvSpPr>
        <p:spPr bwMode="auto">
          <a:xfrm>
            <a:off x="4457700" y="166272"/>
            <a:ext cx="6373800" cy="4926938"/>
          </a:xfrm>
          <a:prstGeom prst="rect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  <a:prstDash val="dash"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79259" tIns="143407" rIns="179259" bIns="143407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13927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it-IT" sz="600">
              <a:solidFill>
                <a:srgbClr val="4472C4"/>
              </a:solidFill>
              <a:latin typeface="Calibri Light" panose="020F0302020204030204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id="{525CF6D1-1302-B38B-73DB-E747537711CF}"/>
              </a:ext>
            </a:extLst>
          </p:cNvPr>
          <p:cNvSpPr txBox="1"/>
          <p:nvPr/>
        </p:nvSpPr>
        <p:spPr>
          <a:xfrm>
            <a:off x="7956902" y="283692"/>
            <a:ext cx="17728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>
                <a:latin typeface="Segoe UI" panose="020B0502040204020203" pitchFamily="34" charset="0"/>
                <a:cs typeface="Segoe UI" panose="020B0502040204020203" pitchFamily="34" charset="0"/>
              </a:rPr>
              <a:t>Azure Private DNS</a:t>
            </a:r>
          </a:p>
        </p:txBody>
      </p:sp>
      <p:sp>
        <p:nvSpPr>
          <p:cNvPr id="176" name="TextBox 175">
            <a:extLst>
              <a:ext uri="{FF2B5EF4-FFF2-40B4-BE49-F238E27FC236}">
                <a16:creationId xmlns:a16="http://schemas.microsoft.com/office/drawing/2014/main" id="{CB0DC9AA-9A40-F7A9-4438-2955E910B6C5}"/>
              </a:ext>
            </a:extLst>
          </p:cNvPr>
          <p:cNvSpPr txBox="1"/>
          <p:nvPr/>
        </p:nvSpPr>
        <p:spPr>
          <a:xfrm>
            <a:off x="6232354" y="1067272"/>
            <a:ext cx="14294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>
                <a:latin typeface="Segoe UI" panose="020B0502040204020203" pitchFamily="34" charset="0"/>
                <a:cs typeface="Segoe UI" panose="020B0502040204020203" pitchFamily="34" charset="0"/>
              </a:rPr>
              <a:t>Azure DNS</a:t>
            </a:r>
          </a:p>
        </p:txBody>
      </p:sp>
      <p:cxnSp>
        <p:nvCxnSpPr>
          <p:cNvPr id="181" name="Connector: Elbow 180">
            <a:extLst>
              <a:ext uri="{FF2B5EF4-FFF2-40B4-BE49-F238E27FC236}">
                <a16:creationId xmlns:a16="http://schemas.microsoft.com/office/drawing/2014/main" id="{0D63DFC9-FCAB-58AA-A1C7-D2183C877AA6}"/>
              </a:ext>
            </a:extLst>
          </p:cNvPr>
          <p:cNvCxnSpPr>
            <a:cxnSpLocks/>
            <a:endCxn id="100" idx="3"/>
          </p:cNvCxnSpPr>
          <p:nvPr/>
        </p:nvCxnSpPr>
        <p:spPr>
          <a:xfrm rot="16200000" flipV="1">
            <a:off x="8145659" y="366555"/>
            <a:ext cx="1553328" cy="1881380"/>
          </a:xfrm>
          <a:prstGeom prst="bentConnector2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86" name="Connector: Elbow 185">
            <a:extLst>
              <a:ext uri="{FF2B5EF4-FFF2-40B4-BE49-F238E27FC236}">
                <a16:creationId xmlns:a16="http://schemas.microsoft.com/office/drawing/2014/main" id="{E48491A6-8016-6870-41E4-840EADC2CB2D}"/>
              </a:ext>
            </a:extLst>
          </p:cNvPr>
          <p:cNvCxnSpPr>
            <a:cxnSpLocks/>
            <a:endCxn id="100" idx="2"/>
          </p:cNvCxnSpPr>
          <p:nvPr/>
        </p:nvCxnSpPr>
        <p:spPr>
          <a:xfrm rot="5400000" flipH="1" flipV="1">
            <a:off x="6191376" y="2092616"/>
            <a:ext cx="2899854" cy="228222"/>
          </a:xfrm>
          <a:prstGeom prst="bentConnector3">
            <a:avLst>
              <a:gd name="adj1" fmla="val 292"/>
            </a:avLst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14" name="Picture 2" descr="\\MAGNUM\Projects\Microsoft\Cloud Power FY12\Design\ICONS_PNG\Tower.png">
            <a:extLst>
              <a:ext uri="{FF2B5EF4-FFF2-40B4-BE49-F238E27FC236}">
                <a16:creationId xmlns:a16="http://schemas.microsoft.com/office/drawing/2014/main" id="{48A76D63-338B-8439-818D-6FE59D4991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duotone>
              <a:prstClr val="black"/>
              <a:srgbClr val="4472C4">
                <a:tint val="45000"/>
                <a:satMod val="400000"/>
              </a:srgbClr>
            </a:duotone>
          </a:blip>
          <a:stretch>
            <a:fillRect/>
          </a:stretch>
        </p:blipFill>
        <p:spPr bwMode="auto">
          <a:xfrm>
            <a:off x="218787" y="3572164"/>
            <a:ext cx="739436" cy="739436"/>
          </a:xfrm>
          <a:prstGeom prst="rect">
            <a:avLst/>
          </a:prstGeom>
          <a:noFill/>
        </p:spPr>
      </p:pic>
      <p:pic>
        <p:nvPicPr>
          <p:cNvPr id="104" name="Picture 2">
            <a:extLst>
              <a:ext uri="{FF2B5EF4-FFF2-40B4-BE49-F238E27FC236}">
                <a16:creationId xmlns:a16="http://schemas.microsoft.com/office/drawing/2014/main" id="{6F084D31-9F8A-FC45-4D2A-F1DCC1EF25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/>
        </p:blipFill>
        <p:spPr bwMode="auto">
          <a:xfrm>
            <a:off x="9919700" y="2357272"/>
            <a:ext cx="210018" cy="322769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32" name="Rectangle 31">
            <a:extLst>
              <a:ext uri="{FF2B5EF4-FFF2-40B4-BE49-F238E27FC236}">
                <a16:creationId xmlns:a16="http://schemas.microsoft.com/office/drawing/2014/main" id="{32AE7708-C09E-6369-1601-259EC5148642}"/>
              </a:ext>
            </a:extLst>
          </p:cNvPr>
          <p:cNvSpPr/>
          <p:nvPr/>
        </p:nvSpPr>
        <p:spPr>
          <a:xfrm>
            <a:off x="9720118" y="2179788"/>
            <a:ext cx="1024082" cy="657049"/>
          </a:xfrm>
          <a:prstGeom prst="rect">
            <a:avLst/>
          </a:prstGeom>
          <a:noFill/>
          <a:ln w="12700">
            <a:prstDash val="sysDash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179191" tIns="143354" rIns="179191" bIns="143354" numCol="1" spcCol="0" rtlCol="0" fromWordArt="0" anchor="t" anchorCtr="1" forceAA="0" compatLnSpc="1">
            <a:prstTxWarp prst="textNoShape">
              <a:avLst/>
            </a:prstTxWarp>
            <a:noAutofit/>
          </a:bodyPr>
          <a:lstStyle/>
          <a:p>
            <a:pPr algn="ctr" defTabSz="91364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800">
              <a:solidFill>
                <a:prstClr val="black">
                  <a:lumMod val="50000"/>
                  <a:lumOff val="50000"/>
                </a:prstClr>
              </a:solidFill>
              <a:latin typeface="Arial"/>
              <a:cs typeface="Segoe UI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A796B1F-596E-F0FA-6698-35EF17BF4F2F}"/>
              </a:ext>
            </a:extLst>
          </p:cNvPr>
          <p:cNvSpPr txBox="1"/>
          <p:nvPr/>
        </p:nvSpPr>
        <p:spPr>
          <a:xfrm>
            <a:off x="10117565" y="2284323"/>
            <a:ext cx="602477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1000">
                <a:latin typeface="Segoe UI" panose="020B0502040204020203" pitchFamily="34" charset="0"/>
                <a:cs typeface="Segoe UI" panose="020B0502040204020203" pitchFamily="34" charset="0"/>
              </a:rPr>
              <a:t>Spoke</a:t>
            </a:r>
            <a:r>
              <a:rPr lang="en-US" sz="900">
                <a:latin typeface="Segoe UI" panose="020B0502040204020203" pitchFamily="34" charset="0"/>
                <a:cs typeface="Segoe UI" panose="020B0502040204020203" pitchFamily="34" charset="0"/>
              </a:rPr>
              <a:t> 1</a:t>
            </a:r>
          </a:p>
        </p:txBody>
      </p:sp>
      <p:pic>
        <p:nvPicPr>
          <p:cNvPr id="119" name="Picture 2">
            <a:extLst>
              <a:ext uri="{FF2B5EF4-FFF2-40B4-BE49-F238E27FC236}">
                <a16:creationId xmlns:a16="http://schemas.microsoft.com/office/drawing/2014/main" id="{EDB259B1-4DFA-DD8D-17C0-6E35929D9E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/>
        </p:blipFill>
        <p:spPr bwMode="auto">
          <a:xfrm>
            <a:off x="9519736" y="3228300"/>
            <a:ext cx="210018" cy="322769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21" name="Rectangle 120">
            <a:extLst>
              <a:ext uri="{FF2B5EF4-FFF2-40B4-BE49-F238E27FC236}">
                <a16:creationId xmlns:a16="http://schemas.microsoft.com/office/drawing/2014/main" id="{7662CB08-B8AB-DAC5-02B7-60A22CBD8B5B}"/>
              </a:ext>
            </a:extLst>
          </p:cNvPr>
          <p:cNvSpPr/>
          <p:nvPr/>
        </p:nvSpPr>
        <p:spPr>
          <a:xfrm>
            <a:off x="9274437" y="3050816"/>
            <a:ext cx="1065276" cy="657049"/>
          </a:xfrm>
          <a:prstGeom prst="rect">
            <a:avLst/>
          </a:prstGeom>
          <a:noFill/>
          <a:ln w="12700">
            <a:prstDash val="sysDash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179191" tIns="143354" rIns="179191" bIns="143354" numCol="1" spcCol="0" rtlCol="0" fromWordArt="0" anchor="t" anchorCtr="1" forceAA="0" compatLnSpc="1">
            <a:prstTxWarp prst="textNoShape">
              <a:avLst/>
            </a:prstTxWarp>
            <a:noAutofit/>
          </a:bodyPr>
          <a:lstStyle/>
          <a:p>
            <a:pPr algn="ctr" defTabSz="91364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800">
              <a:solidFill>
                <a:prstClr val="black">
                  <a:lumMod val="50000"/>
                  <a:lumOff val="50000"/>
                </a:prstClr>
              </a:solidFill>
              <a:latin typeface="Arial"/>
              <a:cs typeface="Segoe UI" pitchFamily="34" charset="0"/>
            </a:endParaRP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FDD7A3F2-38D8-DF11-4ED6-4178DAF4072B}"/>
              </a:ext>
            </a:extLst>
          </p:cNvPr>
          <p:cNvSpPr txBox="1"/>
          <p:nvPr/>
        </p:nvSpPr>
        <p:spPr>
          <a:xfrm>
            <a:off x="9717601" y="3155351"/>
            <a:ext cx="602477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1000">
                <a:latin typeface="Segoe UI" panose="020B0502040204020203" pitchFamily="34" charset="0"/>
                <a:cs typeface="Segoe UI" panose="020B0502040204020203" pitchFamily="34" charset="0"/>
              </a:rPr>
              <a:t>Spoke</a:t>
            </a:r>
            <a:r>
              <a:rPr lang="en-US" sz="900">
                <a:latin typeface="Segoe UI" panose="020B0502040204020203" pitchFamily="34" charset="0"/>
                <a:cs typeface="Segoe UI" panose="020B0502040204020203" pitchFamily="34" charset="0"/>
              </a:rPr>
              <a:t> 2</a:t>
            </a:r>
          </a:p>
        </p:txBody>
      </p:sp>
      <p:cxnSp>
        <p:nvCxnSpPr>
          <p:cNvPr id="38" name="Connector: Elbow 37">
            <a:extLst>
              <a:ext uri="{FF2B5EF4-FFF2-40B4-BE49-F238E27FC236}">
                <a16:creationId xmlns:a16="http://schemas.microsoft.com/office/drawing/2014/main" id="{2D8BAEE4-6E9F-B871-8E77-7B6F20D8B2D7}"/>
              </a:ext>
            </a:extLst>
          </p:cNvPr>
          <p:cNvCxnSpPr>
            <a:cxnSpLocks/>
            <a:endCxn id="100" idx="3"/>
          </p:cNvCxnSpPr>
          <p:nvPr/>
        </p:nvCxnSpPr>
        <p:spPr>
          <a:xfrm rot="16200000" flipV="1">
            <a:off x="7487305" y="1024909"/>
            <a:ext cx="2424356" cy="1435699"/>
          </a:xfrm>
          <a:prstGeom prst="bentConnector2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36875548-8C35-EE31-6A7D-4DD2295B06CB}"/>
              </a:ext>
            </a:extLst>
          </p:cNvPr>
          <p:cNvGrpSpPr/>
          <p:nvPr/>
        </p:nvGrpSpPr>
        <p:grpSpPr>
          <a:xfrm>
            <a:off x="7802594" y="5415276"/>
            <a:ext cx="239713" cy="152400"/>
            <a:chOff x="8591550" y="2535238"/>
            <a:chExt cx="239713" cy="152400"/>
          </a:xfrm>
        </p:grpSpPr>
        <p:sp>
          <p:nvSpPr>
            <p:cNvPr id="114" name="AutoShape 3">
              <a:extLst>
                <a:ext uri="{FF2B5EF4-FFF2-40B4-BE49-F238E27FC236}">
                  <a16:creationId xmlns:a16="http://schemas.microsoft.com/office/drawing/2014/main" id="{5CA4908E-0FE9-240B-6DB4-9132C8E2DA49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8591550" y="2535238"/>
              <a:ext cx="239713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  <p:sp>
          <p:nvSpPr>
            <p:cNvPr id="115" name="Rectangle 5">
              <a:extLst>
                <a:ext uri="{FF2B5EF4-FFF2-40B4-BE49-F238E27FC236}">
                  <a16:creationId xmlns:a16="http://schemas.microsoft.com/office/drawing/2014/main" id="{FF30DC0F-4846-11B8-BA58-01ECE52472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99488" y="2544763"/>
              <a:ext cx="223838" cy="1349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  <p:sp>
          <p:nvSpPr>
            <p:cNvPr id="116" name="Rectangle 6">
              <a:extLst>
                <a:ext uri="{FF2B5EF4-FFF2-40B4-BE49-F238E27FC236}">
                  <a16:creationId xmlns:a16="http://schemas.microsoft.com/office/drawing/2014/main" id="{7E671714-B138-DC7E-7A68-500F2AA8F3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99488" y="2544763"/>
              <a:ext cx="223838" cy="134938"/>
            </a:xfrm>
            <a:prstGeom prst="rect">
              <a:avLst/>
            </a:prstGeom>
            <a:noFill/>
            <a:ln w="9525" cap="sq">
              <a:solidFill>
                <a:srgbClr val="59595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  <p:sp>
          <p:nvSpPr>
            <p:cNvPr id="120" name="Rectangle 7">
              <a:extLst>
                <a:ext uri="{FF2B5EF4-FFF2-40B4-BE49-F238E27FC236}">
                  <a16:creationId xmlns:a16="http://schemas.microsoft.com/office/drawing/2014/main" id="{870BF102-4F55-521E-4E3B-B0F2EDDAE7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8063" y="2624138"/>
              <a:ext cx="33338" cy="23813"/>
            </a:xfrm>
            <a:prstGeom prst="rect">
              <a:avLst/>
            </a:pr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  <p:sp>
          <p:nvSpPr>
            <p:cNvPr id="128" name="Oval 9">
              <a:extLst>
                <a:ext uri="{FF2B5EF4-FFF2-40B4-BE49-F238E27FC236}">
                  <a16:creationId xmlns:a16="http://schemas.microsoft.com/office/drawing/2014/main" id="{7DF7F314-3D17-57CC-3AD7-B7EC244D1C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3938" y="2597151"/>
              <a:ext cx="28575" cy="33338"/>
            </a:xfrm>
            <a:prstGeom prst="ellipse">
              <a:avLst/>
            </a:prstGeom>
            <a:solidFill>
              <a:srgbClr val="595959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  <p:sp>
          <p:nvSpPr>
            <p:cNvPr id="129" name="Oval 10">
              <a:extLst>
                <a:ext uri="{FF2B5EF4-FFF2-40B4-BE49-F238E27FC236}">
                  <a16:creationId xmlns:a16="http://schemas.microsoft.com/office/drawing/2014/main" id="{E8B00AE9-8F77-2502-64A1-69460029BC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8700" y="2606676"/>
              <a:ext cx="28575" cy="31750"/>
            </a:xfrm>
            <a:prstGeom prst="ellipse">
              <a:avLst/>
            </a:prstGeom>
            <a:solidFill>
              <a:srgbClr val="595959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  <p:sp>
          <p:nvSpPr>
            <p:cNvPr id="130" name="Oval 11">
              <a:extLst>
                <a:ext uri="{FF2B5EF4-FFF2-40B4-BE49-F238E27FC236}">
                  <a16:creationId xmlns:a16="http://schemas.microsoft.com/office/drawing/2014/main" id="{B605F613-3686-7E86-AC7E-C675278239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10600" y="2606676"/>
              <a:ext cx="28575" cy="31750"/>
            </a:xfrm>
            <a:prstGeom prst="ellipse">
              <a:avLst/>
            </a:prstGeom>
            <a:solidFill>
              <a:srgbClr val="595959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  <p:sp>
          <p:nvSpPr>
            <p:cNvPr id="131" name="Oval 12">
              <a:extLst>
                <a:ext uri="{FF2B5EF4-FFF2-40B4-BE49-F238E27FC236}">
                  <a16:creationId xmlns:a16="http://schemas.microsoft.com/office/drawing/2014/main" id="{E78F0A4D-DC54-0000-AD35-7069A0FAEA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15363" y="2597151"/>
              <a:ext cx="28575" cy="33338"/>
            </a:xfrm>
            <a:prstGeom prst="ellipse">
              <a:avLst/>
            </a:prstGeom>
            <a:solidFill>
              <a:srgbClr val="595959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  <p:sp>
          <p:nvSpPr>
            <p:cNvPr id="132" name="Rectangle 13">
              <a:extLst>
                <a:ext uri="{FF2B5EF4-FFF2-40B4-BE49-F238E27FC236}">
                  <a16:creationId xmlns:a16="http://schemas.microsoft.com/office/drawing/2014/main" id="{230E387B-544C-46BD-C6F6-3728F8301F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4888" y="2598738"/>
              <a:ext cx="38100" cy="41275"/>
            </a:xfrm>
            <a:prstGeom prst="rect">
              <a:avLst/>
            </a:pr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  <p:sp>
          <p:nvSpPr>
            <p:cNvPr id="133" name="Rectangle 14">
              <a:extLst>
                <a:ext uri="{FF2B5EF4-FFF2-40B4-BE49-F238E27FC236}">
                  <a16:creationId xmlns:a16="http://schemas.microsoft.com/office/drawing/2014/main" id="{F9640402-80D3-0D03-F0AE-64AA0FDA1E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8063" y="2614613"/>
              <a:ext cx="33338" cy="238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  <p:sp>
          <p:nvSpPr>
            <p:cNvPr id="134" name="Oval 15">
              <a:extLst>
                <a:ext uri="{FF2B5EF4-FFF2-40B4-BE49-F238E27FC236}">
                  <a16:creationId xmlns:a16="http://schemas.microsoft.com/office/drawing/2014/main" id="{0D7600B0-F5E0-8CDF-63EF-DE5BAD376E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2350" y="2624138"/>
              <a:ext cx="4763" cy="6350"/>
            </a:xfrm>
            <a:prstGeom prst="ellipse">
              <a:avLst/>
            </a:prstGeom>
            <a:solidFill>
              <a:srgbClr val="595959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  <p:sp>
          <p:nvSpPr>
            <p:cNvPr id="135" name="Rectangle 16">
              <a:extLst>
                <a:ext uri="{FF2B5EF4-FFF2-40B4-BE49-F238E27FC236}">
                  <a16:creationId xmlns:a16="http://schemas.microsoft.com/office/drawing/2014/main" id="{94024C32-957F-F865-2E3A-808357089C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85213" y="2560638"/>
              <a:ext cx="117475" cy="4763"/>
            </a:xfrm>
            <a:prstGeom prst="rect">
              <a:avLst/>
            </a:pr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  <p:sp>
          <p:nvSpPr>
            <p:cNvPr id="136" name="Rectangle 17">
              <a:extLst>
                <a:ext uri="{FF2B5EF4-FFF2-40B4-BE49-F238E27FC236}">
                  <a16:creationId xmlns:a16="http://schemas.microsoft.com/office/drawing/2014/main" id="{0D002AEF-F41D-1C33-1AC4-59872BFFCB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85213" y="2589213"/>
              <a:ext cx="25400" cy="4763"/>
            </a:xfrm>
            <a:prstGeom prst="rect">
              <a:avLst/>
            </a:pr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  <p:sp>
          <p:nvSpPr>
            <p:cNvPr id="137" name="Rectangle 18">
              <a:extLst>
                <a:ext uri="{FF2B5EF4-FFF2-40B4-BE49-F238E27FC236}">
                  <a16:creationId xmlns:a16="http://schemas.microsoft.com/office/drawing/2014/main" id="{C47E319B-4B93-1C30-6D9B-891F509D5A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20138" y="2589213"/>
              <a:ext cx="85725" cy="4763"/>
            </a:xfrm>
            <a:prstGeom prst="rect">
              <a:avLst/>
            </a:pr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  <p:sp>
          <p:nvSpPr>
            <p:cNvPr id="138" name="Rectangle 19">
              <a:extLst>
                <a:ext uri="{FF2B5EF4-FFF2-40B4-BE49-F238E27FC236}">
                  <a16:creationId xmlns:a16="http://schemas.microsoft.com/office/drawing/2014/main" id="{85948C46-7286-5323-4A00-B2F0420E12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85213" y="2616201"/>
              <a:ext cx="76200" cy="4763"/>
            </a:xfrm>
            <a:prstGeom prst="rect">
              <a:avLst/>
            </a:pr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  <p:sp>
          <p:nvSpPr>
            <p:cNvPr id="139" name="Rectangle 20">
              <a:extLst>
                <a:ext uri="{FF2B5EF4-FFF2-40B4-BE49-F238E27FC236}">
                  <a16:creationId xmlns:a16="http://schemas.microsoft.com/office/drawing/2014/main" id="{161991F1-A640-3F9A-0421-21DD4B7DBE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70938" y="2616201"/>
              <a:ext cx="42863" cy="4763"/>
            </a:xfrm>
            <a:prstGeom prst="rect">
              <a:avLst/>
            </a:pr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  <p:sp>
          <p:nvSpPr>
            <p:cNvPr id="140" name="Freeform 21">
              <a:extLst>
                <a:ext uri="{FF2B5EF4-FFF2-40B4-BE49-F238E27FC236}">
                  <a16:creationId xmlns:a16="http://schemas.microsoft.com/office/drawing/2014/main" id="{41AFA980-9C96-A170-0E28-EB740D322E48}"/>
                </a:ext>
              </a:extLst>
            </p:cNvPr>
            <p:cNvSpPr>
              <a:spLocks/>
            </p:cNvSpPr>
            <p:nvPr/>
          </p:nvSpPr>
          <p:spPr bwMode="auto">
            <a:xfrm>
              <a:off x="8688388" y="2620963"/>
              <a:ext cx="111125" cy="58738"/>
            </a:xfrm>
            <a:custGeom>
              <a:avLst/>
              <a:gdLst>
                <a:gd name="T0" fmla="*/ 0 w 70"/>
                <a:gd name="T1" fmla="*/ 23 h 37"/>
                <a:gd name="T2" fmla="*/ 8 w 70"/>
                <a:gd name="T3" fmla="*/ 12 h 37"/>
                <a:gd name="T4" fmla="*/ 21 w 70"/>
                <a:gd name="T5" fmla="*/ 14 h 37"/>
                <a:gd name="T6" fmla="*/ 26 w 70"/>
                <a:gd name="T7" fmla="*/ 0 h 37"/>
                <a:gd name="T8" fmla="*/ 20 w 70"/>
                <a:gd name="T9" fmla="*/ 24 h 37"/>
                <a:gd name="T10" fmla="*/ 28 w 70"/>
                <a:gd name="T11" fmla="*/ 19 h 37"/>
                <a:gd name="T12" fmla="*/ 30 w 70"/>
                <a:gd name="T13" fmla="*/ 27 h 37"/>
                <a:gd name="T14" fmla="*/ 42 w 70"/>
                <a:gd name="T15" fmla="*/ 16 h 37"/>
                <a:gd name="T16" fmla="*/ 46 w 70"/>
                <a:gd name="T17" fmla="*/ 23 h 37"/>
                <a:gd name="T18" fmla="*/ 51 w 70"/>
                <a:gd name="T19" fmla="*/ 23 h 37"/>
                <a:gd name="T20" fmla="*/ 70 w 70"/>
                <a:gd name="T21" fmla="*/ 23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0" h="37">
                  <a:moveTo>
                    <a:pt x="0" y="23"/>
                  </a:moveTo>
                  <a:cubicBezTo>
                    <a:pt x="2" y="12"/>
                    <a:pt x="5" y="12"/>
                    <a:pt x="8" y="12"/>
                  </a:cubicBezTo>
                  <a:cubicBezTo>
                    <a:pt x="13" y="14"/>
                    <a:pt x="17" y="18"/>
                    <a:pt x="21" y="14"/>
                  </a:cubicBezTo>
                  <a:cubicBezTo>
                    <a:pt x="24" y="10"/>
                    <a:pt x="26" y="1"/>
                    <a:pt x="26" y="0"/>
                  </a:cubicBezTo>
                  <a:cubicBezTo>
                    <a:pt x="26" y="0"/>
                    <a:pt x="20" y="20"/>
                    <a:pt x="20" y="24"/>
                  </a:cubicBezTo>
                  <a:cubicBezTo>
                    <a:pt x="21" y="29"/>
                    <a:pt x="26" y="19"/>
                    <a:pt x="28" y="19"/>
                  </a:cubicBezTo>
                  <a:cubicBezTo>
                    <a:pt x="30" y="18"/>
                    <a:pt x="29" y="26"/>
                    <a:pt x="30" y="27"/>
                  </a:cubicBezTo>
                  <a:cubicBezTo>
                    <a:pt x="32" y="28"/>
                    <a:pt x="38" y="14"/>
                    <a:pt x="42" y="16"/>
                  </a:cubicBezTo>
                  <a:cubicBezTo>
                    <a:pt x="44" y="17"/>
                    <a:pt x="45" y="21"/>
                    <a:pt x="46" y="23"/>
                  </a:cubicBezTo>
                  <a:cubicBezTo>
                    <a:pt x="48" y="25"/>
                    <a:pt x="50" y="23"/>
                    <a:pt x="51" y="23"/>
                  </a:cubicBezTo>
                  <a:cubicBezTo>
                    <a:pt x="54" y="23"/>
                    <a:pt x="55" y="37"/>
                    <a:pt x="70" y="23"/>
                  </a:cubicBezTo>
                </a:path>
              </a:pathLst>
            </a:custGeom>
            <a:noFill/>
            <a:ln w="9525" cap="rnd">
              <a:solidFill>
                <a:srgbClr val="59595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</p:grpSp>
      <p:grpSp>
        <p:nvGrpSpPr>
          <p:cNvPr id="141" name="Group 140">
            <a:extLst>
              <a:ext uri="{FF2B5EF4-FFF2-40B4-BE49-F238E27FC236}">
                <a16:creationId xmlns:a16="http://schemas.microsoft.com/office/drawing/2014/main" id="{8EA31030-0B55-BC4F-0A2F-3041E11D3AE8}"/>
              </a:ext>
            </a:extLst>
          </p:cNvPr>
          <p:cNvGrpSpPr/>
          <p:nvPr/>
        </p:nvGrpSpPr>
        <p:grpSpPr>
          <a:xfrm>
            <a:off x="7954994" y="5567676"/>
            <a:ext cx="239713" cy="152400"/>
            <a:chOff x="8591550" y="2535238"/>
            <a:chExt cx="239713" cy="152400"/>
          </a:xfrm>
        </p:grpSpPr>
        <p:sp>
          <p:nvSpPr>
            <p:cNvPr id="142" name="AutoShape 3">
              <a:extLst>
                <a:ext uri="{FF2B5EF4-FFF2-40B4-BE49-F238E27FC236}">
                  <a16:creationId xmlns:a16="http://schemas.microsoft.com/office/drawing/2014/main" id="{36932CD7-D1ED-F5CB-B4F1-FE41E25CF31F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8591550" y="2535238"/>
              <a:ext cx="239713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  <p:sp>
          <p:nvSpPr>
            <p:cNvPr id="143" name="Rectangle 5">
              <a:extLst>
                <a:ext uri="{FF2B5EF4-FFF2-40B4-BE49-F238E27FC236}">
                  <a16:creationId xmlns:a16="http://schemas.microsoft.com/office/drawing/2014/main" id="{74746FBD-08A9-8793-C113-8CD6FDDD79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99488" y="2544763"/>
              <a:ext cx="223838" cy="1349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  <p:sp>
          <p:nvSpPr>
            <p:cNvPr id="144" name="Rectangle 6">
              <a:extLst>
                <a:ext uri="{FF2B5EF4-FFF2-40B4-BE49-F238E27FC236}">
                  <a16:creationId xmlns:a16="http://schemas.microsoft.com/office/drawing/2014/main" id="{E7244965-1308-05EA-6BC4-07EAF38B58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99488" y="2544763"/>
              <a:ext cx="223838" cy="134938"/>
            </a:xfrm>
            <a:prstGeom prst="rect">
              <a:avLst/>
            </a:prstGeom>
            <a:noFill/>
            <a:ln w="9525" cap="sq">
              <a:solidFill>
                <a:srgbClr val="59595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  <p:sp>
          <p:nvSpPr>
            <p:cNvPr id="145" name="Rectangle 7">
              <a:extLst>
                <a:ext uri="{FF2B5EF4-FFF2-40B4-BE49-F238E27FC236}">
                  <a16:creationId xmlns:a16="http://schemas.microsoft.com/office/drawing/2014/main" id="{36D35780-70B2-A5A6-87C1-F5A092461A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8063" y="2624138"/>
              <a:ext cx="33338" cy="23813"/>
            </a:xfrm>
            <a:prstGeom prst="rect">
              <a:avLst/>
            </a:pr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  <p:sp>
          <p:nvSpPr>
            <p:cNvPr id="146" name="Oval 9">
              <a:extLst>
                <a:ext uri="{FF2B5EF4-FFF2-40B4-BE49-F238E27FC236}">
                  <a16:creationId xmlns:a16="http://schemas.microsoft.com/office/drawing/2014/main" id="{77586B47-0AA1-B967-6E88-3E6B94A385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3938" y="2597151"/>
              <a:ext cx="28575" cy="33338"/>
            </a:xfrm>
            <a:prstGeom prst="ellipse">
              <a:avLst/>
            </a:prstGeom>
            <a:solidFill>
              <a:srgbClr val="595959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  <p:sp>
          <p:nvSpPr>
            <p:cNvPr id="147" name="Oval 10">
              <a:extLst>
                <a:ext uri="{FF2B5EF4-FFF2-40B4-BE49-F238E27FC236}">
                  <a16:creationId xmlns:a16="http://schemas.microsoft.com/office/drawing/2014/main" id="{50DCC58F-8995-279C-8F47-12D6BDF77D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8700" y="2606676"/>
              <a:ext cx="28575" cy="31750"/>
            </a:xfrm>
            <a:prstGeom prst="ellipse">
              <a:avLst/>
            </a:prstGeom>
            <a:solidFill>
              <a:srgbClr val="595959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  <p:sp>
          <p:nvSpPr>
            <p:cNvPr id="148" name="Oval 11">
              <a:extLst>
                <a:ext uri="{FF2B5EF4-FFF2-40B4-BE49-F238E27FC236}">
                  <a16:creationId xmlns:a16="http://schemas.microsoft.com/office/drawing/2014/main" id="{FFE50F31-D3E3-C3E7-16ED-4C99785172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10600" y="2606676"/>
              <a:ext cx="28575" cy="31750"/>
            </a:xfrm>
            <a:prstGeom prst="ellipse">
              <a:avLst/>
            </a:prstGeom>
            <a:solidFill>
              <a:srgbClr val="595959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  <p:sp>
          <p:nvSpPr>
            <p:cNvPr id="149" name="Oval 12">
              <a:extLst>
                <a:ext uri="{FF2B5EF4-FFF2-40B4-BE49-F238E27FC236}">
                  <a16:creationId xmlns:a16="http://schemas.microsoft.com/office/drawing/2014/main" id="{E58333C3-354A-75B3-EF78-099A3A54FB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15363" y="2597151"/>
              <a:ext cx="28575" cy="33338"/>
            </a:xfrm>
            <a:prstGeom prst="ellipse">
              <a:avLst/>
            </a:prstGeom>
            <a:solidFill>
              <a:srgbClr val="595959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  <p:sp>
          <p:nvSpPr>
            <p:cNvPr id="150" name="Rectangle 13">
              <a:extLst>
                <a:ext uri="{FF2B5EF4-FFF2-40B4-BE49-F238E27FC236}">
                  <a16:creationId xmlns:a16="http://schemas.microsoft.com/office/drawing/2014/main" id="{C71A8A05-F7A0-7584-2246-A6BE69AC07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4888" y="2598738"/>
              <a:ext cx="38100" cy="41275"/>
            </a:xfrm>
            <a:prstGeom prst="rect">
              <a:avLst/>
            </a:pr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  <p:sp>
          <p:nvSpPr>
            <p:cNvPr id="151" name="Rectangle 14">
              <a:extLst>
                <a:ext uri="{FF2B5EF4-FFF2-40B4-BE49-F238E27FC236}">
                  <a16:creationId xmlns:a16="http://schemas.microsoft.com/office/drawing/2014/main" id="{1C4AAD4B-E01C-8F1D-DE94-30A61C72A8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8063" y="2614613"/>
              <a:ext cx="33338" cy="238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  <p:sp>
          <p:nvSpPr>
            <p:cNvPr id="152" name="Oval 15">
              <a:extLst>
                <a:ext uri="{FF2B5EF4-FFF2-40B4-BE49-F238E27FC236}">
                  <a16:creationId xmlns:a16="http://schemas.microsoft.com/office/drawing/2014/main" id="{845409DB-C8D6-F13F-F984-322F9ABFC6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2350" y="2624138"/>
              <a:ext cx="4763" cy="6350"/>
            </a:xfrm>
            <a:prstGeom prst="ellipse">
              <a:avLst/>
            </a:prstGeom>
            <a:solidFill>
              <a:srgbClr val="595959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  <p:sp>
          <p:nvSpPr>
            <p:cNvPr id="153" name="Rectangle 16">
              <a:extLst>
                <a:ext uri="{FF2B5EF4-FFF2-40B4-BE49-F238E27FC236}">
                  <a16:creationId xmlns:a16="http://schemas.microsoft.com/office/drawing/2014/main" id="{F4DC6E50-6966-5443-535A-7F9E9043FF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85213" y="2560638"/>
              <a:ext cx="117475" cy="4763"/>
            </a:xfrm>
            <a:prstGeom prst="rect">
              <a:avLst/>
            </a:pr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  <p:sp>
          <p:nvSpPr>
            <p:cNvPr id="154" name="Rectangle 17">
              <a:extLst>
                <a:ext uri="{FF2B5EF4-FFF2-40B4-BE49-F238E27FC236}">
                  <a16:creationId xmlns:a16="http://schemas.microsoft.com/office/drawing/2014/main" id="{703E5BA5-E456-BD0F-845B-E32D992E9A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85213" y="2589213"/>
              <a:ext cx="25400" cy="4763"/>
            </a:xfrm>
            <a:prstGeom prst="rect">
              <a:avLst/>
            </a:pr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  <p:sp>
          <p:nvSpPr>
            <p:cNvPr id="155" name="Rectangle 18">
              <a:extLst>
                <a:ext uri="{FF2B5EF4-FFF2-40B4-BE49-F238E27FC236}">
                  <a16:creationId xmlns:a16="http://schemas.microsoft.com/office/drawing/2014/main" id="{39502449-DA24-6D4F-A0F5-42283C2B4A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20138" y="2589213"/>
              <a:ext cx="85725" cy="4763"/>
            </a:xfrm>
            <a:prstGeom prst="rect">
              <a:avLst/>
            </a:pr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  <p:sp>
          <p:nvSpPr>
            <p:cNvPr id="156" name="Rectangle 19">
              <a:extLst>
                <a:ext uri="{FF2B5EF4-FFF2-40B4-BE49-F238E27FC236}">
                  <a16:creationId xmlns:a16="http://schemas.microsoft.com/office/drawing/2014/main" id="{2E081AE2-1E37-65E3-B02E-188F0B6F9C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85213" y="2616201"/>
              <a:ext cx="76200" cy="4763"/>
            </a:xfrm>
            <a:prstGeom prst="rect">
              <a:avLst/>
            </a:pr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  <p:sp>
          <p:nvSpPr>
            <p:cNvPr id="157" name="Rectangle 20">
              <a:extLst>
                <a:ext uri="{FF2B5EF4-FFF2-40B4-BE49-F238E27FC236}">
                  <a16:creationId xmlns:a16="http://schemas.microsoft.com/office/drawing/2014/main" id="{F98C3D2C-342C-06A9-39BF-6262C0B894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70938" y="2616201"/>
              <a:ext cx="42863" cy="4763"/>
            </a:xfrm>
            <a:prstGeom prst="rect">
              <a:avLst/>
            </a:pr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  <p:sp>
          <p:nvSpPr>
            <p:cNvPr id="158" name="Freeform 21">
              <a:extLst>
                <a:ext uri="{FF2B5EF4-FFF2-40B4-BE49-F238E27FC236}">
                  <a16:creationId xmlns:a16="http://schemas.microsoft.com/office/drawing/2014/main" id="{E2ABE647-3CF8-732A-13EA-836EDFBB87A7}"/>
                </a:ext>
              </a:extLst>
            </p:cNvPr>
            <p:cNvSpPr>
              <a:spLocks/>
            </p:cNvSpPr>
            <p:nvPr/>
          </p:nvSpPr>
          <p:spPr bwMode="auto">
            <a:xfrm>
              <a:off x="8688388" y="2620963"/>
              <a:ext cx="111125" cy="58738"/>
            </a:xfrm>
            <a:custGeom>
              <a:avLst/>
              <a:gdLst>
                <a:gd name="T0" fmla="*/ 0 w 70"/>
                <a:gd name="T1" fmla="*/ 23 h 37"/>
                <a:gd name="T2" fmla="*/ 8 w 70"/>
                <a:gd name="T3" fmla="*/ 12 h 37"/>
                <a:gd name="T4" fmla="*/ 21 w 70"/>
                <a:gd name="T5" fmla="*/ 14 h 37"/>
                <a:gd name="T6" fmla="*/ 26 w 70"/>
                <a:gd name="T7" fmla="*/ 0 h 37"/>
                <a:gd name="T8" fmla="*/ 20 w 70"/>
                <a:gd name="T9" fmla="*/ 24 h 37"/>
                <a:gd name="T10" fmla="*/ 28 w 70"/>
                <a:gd name="T11" fmla="*/ 19 h 37"/>
                <a:gd name="T12" fmla="*/ 30 w 70"/>
                <a:gd name="T13" fmla="*/ 27 h 37"/>
                <a:gd name="T14" fmla="*/ 42 w 70"/>
                <a:gd name="T15" fmla="*/ 16 h 37"/>
                <a:gd name="T16" fmla="*/ 46 w 70"/>
                <a:gd name="T17" fmla="*/ 23 h 37"/>
                <a:gd name="T18" fmla="*/ 51 w 70"/>
                <a:gd name="T19" fmla="*/ 23 h 37"/>
                <a:gd name="T20" fmla="*/ 70 w 70"/>
                <a:gd name="T21" fmla="*/ 23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0" h="37">
                  <a:moveTo>
                    <a:pt x="0" y="23"/>
                  </a:moveTo>
                  <a:cubicBezTo>
                    <a:pt x="2" y="12"/>
                    <a:pt x="5" y="12"/>
                    <a:pt x="8" y="12"/>
                  </a:cubicBezTo>
                  <a:cubicBezTo>
                    <a:pt x="13" y="14"/>
                    <a:pt x="17" y="18"/>
                    <a:pt x="21" y="14"/>
                  </a:cubicBezTo>
                  <a:cubicBezTo>
                    <a:pt x="24" y="10"/>
                    <a:pt x="26" y="1"/>
                    <a:pt x="26" y="0"/>
                  </a:cubicBezTo>
                  <a:cubicBezTo>
                    <a:pt x="26" y="0"/>
                    <a:pt x="20" y="20"/>
                    <a:pt x="20" y="24"/>
                  </a:cubicBezTo>
                  <a:cubicBezTo>
                    <a:pt x="21" y="29"/>
                    <a:pt x="26" y="19"/>
                    <a:pt x="28" y="19"/>
                  </a:cubicBezTo>
                  <a:cubicBezTo>
                    <a:pt x="30" y="18"/>
                    <a:pt x="29" y="26"/>
                    <a:pt x="30" y="27"/>
                  </a:cubicBezTo>
                  <a:cubicBezTo>
                    <a:pt x="32" y="28"/>
                    <a:pt x="38" y="14"/>
                    <a:pt x="42" y="16"/>
                  </a:cubicBezTo>
                  <a:cubicBezTo>
                    <a:pt x="44" y="17"/>
                    <a:pt x="45" y="21"/>
                    <a:pt x="46" y="23"/>
                  </a:cubicBezTo>
                  <a:cubicBezTo>
                    <a:pt x="48" y="25"/>
                    <a:pt x="50" y="23"/>
                    <a:pt x="51" y="23"/>
                  </a:cubicBezTo>
                  <a:cubicBezTo>
                    <a:pt x="54" y="23"/>
                    <a:pt x="55" y="37"/>
                    <a:pt x="70" y="23"/>
                  </a:cubicBezTo>
                </a:path>
              </a:pathLst>
            </a:custGeom>
            <a:noFill/>
            <a:ln w="9525" cap="rnd">
              <a:solidFill>
                <a:srgbClr val="59595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</p:grp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66EEA200-BC3E-AAFC-0A4E-68CBF7B90216}"/>
              </a:ext>
            </a:extLst>
          </p:cNvPr>
          <p:cNvGrpSpPr/>
          <p:nvPr/>
        </p:nvGrpSpPr>
        <p:grpSpPr>
          <a:xfrm>
            <a:off x="8107394" y="5720076"/>
            <a:ext cx="239713" cy="152400"/>
            <a:chOff x="8591550" y="2535238"/>
            <a:chExt cx="239713" cy="152400"/>
          </a:xfrm>
        </p:grpSpPr>
        <p:sp>
          <p:nvSpPr>
            <p:cNvPr id="161" name="AutoShape 3">
              <a:extLst>
                <a:ext uri="{FF2B5EF4-FFF2-40B4-BE49-F238E27FC236}">
                  <a16:creationId xmlns:a16="http://schemas.microsoft.com/office/drawing/2014/main" id="{9FD90DDE-E6CD-7999-C44D-F0CC42371B8F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8591550" y="2535238"/>
              <a:ext cx="239713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  <p:sp>
          <p:nvSpPr>
            <p:cNvPr id="162" name="Rectangle 5">
              <a:extLst>
                <a:ext uri="{FF2B5EF4-FFF2-40B4-BE49-F238E27FC236}">
                  <a16:creationId xmlns:a16="http://schemas.microsoft.com/office/drawing/2014/main" id="{F847E452-F7B3-0A2E-9AD7-17938B272E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99488" y="2544763"/>
              <a:ext cx="223838" cy="1349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  <p:sp>
          <p:nvSpPr>
            <p:cNvPr id="163" name="Rectangle 6">
              <a:extLst>
                <a:ext uri="{FF2B5EF4-FFF2-40B4-BE49-F238E27FC236}">
                  <a16:creationId xmlns:a16="http://schemas.microsoft.com/office/drawing/2014/main" id="{524C72BD-E5DD-4289-B5F8-C2D0F6ECCA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99488" y="2544763"/>
              <a:ext cx="223838" cy="134938"/>
            </a:xfrm>
            <a:prstGeom prst="rect">
              <a:avLst/>
            </a:prstGeom>
            <a:noFill/>
            <a:ln w="9525" cap="sq">
              <a:solidFill>
                <a:srgbClr val="59595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  <p:sp>
          <p:nvSpPr>
            <p:cNvPr id="164" name="Rectangle 7">
              <a:extLst>
                <a:ext uri="{FF2B5EF4-FFF2-40B4-BE49-F238E27FC236}">
                  <a16:creationId xmlns:a16="http://schemas.microsoft.com/office/drawing/2014/main" id="{FE4357DD-01ED-3E96-70FA-2047E6A822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8063" y="2624138"/>
              <a:ext cx="33338" cy="23813"/>
            </a:xfrm>
            <a:prstGeom prst="rect">
              <a:avLst/>
            </a:pr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  <p:sp>
          <p:nvSpPr>
            <p:cNvPr id="165" name="Oval 9">
              <a:extLst>
                <a:ext uri="{FF2B5EF4-FFF2-40B4-BE49-F238E27FC236}">
                  <a16:creationId xmlns:a16="http://schemas.microsoft.com/office/drawing/2014/main" id="{8E423B81-AE79-FA79-022B-648AE15107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3938" y="2597151"/>
              <a:ext cx="28575" cy="33338"/>
            </a:xfrm>
            <a:prstGeom prst="ellipse">
              <a:avLst/>
            </a:prstGeom>
            <a:solidFill>
              <a:srgbClr val="595959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  <p:sp>
          <p:nvSpPr>
            <p:cNvPr id="166" name="Oval 10">
              <a:extLst>
                <a:ext uri="{FF2B5EF4-FFF2-40B4-BE49-F238E27FC236}">
                  <a16:creationId xmlns:a16="http://schemas.microsoft.com/office/drawing/2014/main" id="{C28E6930-915E-CEB0-99B4-9ECCE2C857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8700" y="2606676"/>
              <a:ext cx="28575" cy="31750"/>
            </a:xfrm>
            <a:prstGeom prst="ellipse">
              <a:avLst/>
            </a:prstGeom>
            <a:solidFill>
              <a:srgbClr val="595959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  <p:sp>
          <p:nvSpPr>
            <p:cNvPr id="167" name="Oval 11">
              <a:extLst>
                <a:ext uri="{FF2B5EF4-FFF2-40B4-BE49-F238E27FC236}">
                  <a16:creationId xmlns:a16="http://schemas.microsoft.com/office/drawing/2014/main" id="{8EAEF01C-359A-4EB1-559F-A8B7786B4E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10600" y="2606676"/>
              <a:ext cx="28575" cy="31750"/>
            </a:xfrm>
            <a:prstGeom prst="ellipse">
              <a:avLst/>
            </a:prstGeom>
            <a:solidFill>
              <a:srgbClr val="595959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  <p:sp>
          <p:nvSpPr>
            <p:cNvPr id="168" name="Oval 12">
              <a:extLst>
                <a:ext uri="{FF2B5EF4-FFF2-40B4-BE49-F238E27FC236}">
                  <a16:creationId xmlns:a16="http://schemas.microsoft.com/office/drawing/2014/main" id="{55DBFAD6-3003-11C8-2024-737465B426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15363" y="2597151"/>
              <a:ext cx="28575" cy="33338"/>
            </a:xfrm>
            <a:prstGeom prst="ellipse">
              <a:avLst/>
            </a:prstGeom>
            <a:solidFill>
              <a:srgbClr val="595959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  <p:sp>
          <p:nvSpPr>
            <p:cNvPr id="169" name="Rectangle 13">
              <a:extLst>
                <a:ext uri="{FF2B5EF4-FFF2-40B4-BE49-F238E27FC236}">
                  <a16:creationId xmlns:a16="http://schemas.microsoft.com/office/drawing/2014/main" id="{A0BC498D-5D3A-8BC4-D864-360FE2FFC3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4888" y="2598738"/>
              <a:ext cx="38100" cy="41275"/>
            </a:xfrm>
            <a:prstGeom prst="rect">
              <a:avLst/>
            </a:pr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  <p:sp>
          <p:nvSpPr>
            <p:cNvPr id="173" name="Rectangle 14">
              <a:extLst>
                <a:ext uri="{FF2B5EF4-FFF2-40B4-BE49-F238E27FC236}">
                  <a16:creationId xmlns:a16="http://schemas.microsoft.com/office/drawing/2014/main" id="{2651EE3E-A175-4D0F-2FCB-4A52FBD9C1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8063" y="2614613"/>
              <a:ext cx="33338" cy="238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  <p:sp>
          <p:nvSpPr>
            <p:cNvPr id="174" name="Oval 15">
              <a:extLst>
                <a:ext uri="{FF2B5EF4-FFF2-40B4-BE49-F238E27FC236}">
                  <a16:creationId xmlns:a16="http://schemas.microsoft.com/office/drawing/2014/main" id="{F98F126B-92A6-1862-26AD-557AB9B35D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2350" y="2624138"/>
              <a:ext cx="4763" cy="6350"/>
            </a:xfrm>
            <a:prstGeom prst="ellipse">
              <a:avLst/>
            </a:prstGeom>
            <a:solidFill>
              <a:srgbClr val="595959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  <p:sp>
          <p:nvSpPr>
            <p:cNvPr id="177" name="Rectangle 16">
              <a:extLst>
                <a:ext uri="{FF2B5EF4-FFF2-40B4-BE49-F238E27FC236}">
                  <a16:creationId xmlns:a16="http://schemas.microsoft.com/office/drawing/2014/main" id="{6A7FE8B7-CC5D-D856-E3EA-AAD85115B1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85213" y="2560638"/>
              <a:ext cx="117475" cy="4763"/>
            </a:xfrm>
            <a:prstGeom prst="rect">
              <a:avLst/>
            </a:pr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  <p:sp>
          <p:nvSpPr>
            <p:cNvPr id="178" name="Rectangle 17">
              <a:extLst>
                <a:ext uri="{FF2B5EF4-FFF2-40B4-BE49-F238E27FC236}">
                  <a16:creationId xmlns:a16="http://schemas.microsoft.com/office/drawing/2014/main" id="{9FEE05FD-7B09-2DC4-AE97-E7AEF04E01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85213" y="2589213"/>
              <a:ext cx="25400" cy="4763"/>
            </a:xfrm>
            <a:prstGeom prst="rect">
              <a:avLst/>
            </a:pr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  <p:sp>
          <p:nvSpPr>
            <p:cNvPr id="179" name="Rectangle 18">
              <a:extLst>
                <a:ext uri="{FF2B5EF4-FFF2-40B4-BE49-F238E27FC236}">
                  <a16:creationId xmlns:a16="http://schemas.microsoft.com/office/drawing/2014/main" id="{9F6772EC-A26F-1DB4-2252-540D933E75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20138" y="2589213"/>
              <a:ext cx="85725" cy="4763"/>
            </a:xfrm>
            <a:prstGeom prst="rect">
              <a:avLst/>
            </a:pr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  <p:sp>
          <p:nvSpPr>
            <p:cNvPr id="182" name="Rectangle 19">
              <a:extLst>
                <a:ext uri="{FF2B5EF4-FFF2-40B4-BE49-F238E27FC236}">
                  <a16:creationId xmlns:a16="http://schemas.microsoft.com/office/drawing/2014/main" id="{49FCC546-D824-9FC0-C0FA-8556B59755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85213" y="2616201"/>
              <a:ext cx="76200" cy="4763"/>
            </a:xfrm>
            <a:prstGeom prst="rect">
              <a:avLst/>
            </a:pr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  <p:sp>
          <p:nvSpPr>
            <p:cNvPr id="183" name="Rectangle 20">
              <a:extLst>
                <a:ext uri="{FF2B5EF4-FFF2-40B4-BE49-F238E27FC236}">
                  <a16:creationId xmlns:a16="http://schemas.microsoft.com/office/drawing/2014/main" id="{2E9489ED-262B-644C-8744-8F1E73D031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70938" y="2616201"/>
              <a:ext cx="42863" cy="4763"/>
            </a:xfrm>
            <a:prstGeom prst="rect">
              <a:avLst/>
            </a:pr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  <p:sp>
          <p:nvSpPr>
            <p:cNvPr id="184" name="Freeform 21">
              <a:extLst>
                <a:ext uri="{FF2B5EF4-FFF2-40B4-BE49-F238E27FC236}">
                  <a16:creationId xmlns:a16="http://schemas.microsoft.com/office/drawing/2014/main" id="{12E23386-F2F0-843B-5236-63E4DFF75FDC}"/>
                </a:ext>
              </a:extLst>
            </p:cNvPr>
            <p:cNvSpPr>
              <a:spLocks/>
            </p:cNvSpPr>
            <p:nvPr/>
          </p:nvSpPr>
          <p:spPr bwMode="auto">
            <a:xfrm>
              <a:off x="8688388" y="2620963"/>
              <a:ext cx="111125" cy="58738"/>
            </a:xfrm>
            <a:custGeom>
              <a:avLst/>
              <a:gdLst>
                <a:gd name="T0" fmla="*/ 0 w 70"/>
                <a:gd name="T1" fmla="*/ 23 h 37"/>
                <a:gd name="T2" fmla="*/ 8 w 70"/>
                <a:gd name="T3" fmla="*/ 12 h 37"/>
                <a:gd name="T4" fmla="*/ 21 w 70"/>
                <a:gd name="T5" fmla="*/ 14 h 37"/>
                <a:gd name="T6" fmla="*/ 26 w 70"/>
                <a:gd name="T7" fmla="*/ 0 h 37"/>
                <a:gd name="T8" fmla="*/ 20 w 70"/>
                <a:gd name="T9" fmla="*/ 24 h 37"/>
                <a:gd name="T10" fmla="*/ 28 w 70"/>
                <a:gd name="T11" fmla="*/ 19 h 37"/>
                <a:gd name="T12" fmla="*/ 30 w 70"/>
                <a:gd name="T13" fmla="*/ 27 h 37"/>
                <a:gd name="T14" fmla="*/ 42 w 70"/>
                <a:gd name="T15" fmla="*/ 16 h 37"/>
                <a:gd name="T16" fmla="*/ 46 w 70"/>
                <a:gd name="T17" fmla="*/ 23 h 37"/>
                <a:gd name="T18" fmla="*/ 51 w 70"/>
                <a:gd name="T19" fmla="*/ 23 h 37"/>
                <a:gd name="T20" fmla="*/ 70 w 70"/>
                <a:gd name="T21" fmla="*/ 23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0" h="37">
                  <a:moveTo>
                    <a:pt x="0" y="23"/>
                  </a:moveTo>
                  <a:cubicBezTo>
                    <a:pt x="2" y="12"/>
                    <a:pt x="5" y="12"/>
                    <a:pt x="8" y="12"/>
                  </a:cubicBezTo>
                  <a:cubicBezTo>
                    <a:pt x="13" y="14"/>
                    <a:pt x="17" y="18"/>
                    <a:pt x="21" y="14"/>
                  </a:cubicBezTo>
                  <a:cubicBezTo>
                    <a:pt x="24" y="10"/>
                    <a:pt x="26" y="1"/>
                    <a:pt x="26" y="0"/>
                  </a:cubicBezTo>
                  <a:cubicBezTo>
                    <a:pt x="26" y="0"/>
                    <a:pt x="20" y="20"/>
                    <a:pt x="20" y="24"/>
                  </a:cubicBezTo>
                  <a:cubicBezTo>
                    <a:pt x="21" y="29"/>
                    <a:pt x="26" y="19"/>
                    <a:pt x="28" y="19"/>
                  </a:cubicBezTo>
                  <a:cubicBezTo>
                    <a:pt x="30" y="18"/>
                    <a:pt x="29" y="26"/>
                    <a:pt x="30" y="27"/>
                  </a:cubicBezTo>
                  <a:cubicBezTo>
                    <a:pt x="32" y="28"/>
                    <a:pt x="38" y="14"/>
                    <a:pt x="42" y="16"/>
                  </a:cubicBezTo>
                  <a:cubicBezTo>
                    <a:pt x="44" y="17"/>
                    <a:pt x="45" y="21"/>
                    <a:pt x="46" y="23"/>
                  </a:cubicBezTo>
                  <a:cubicBezTo>
                    <a:pt x="48" y="25"/>
                    <a:pt x="50" y="23"/>
                    <a:pt x="51" y="23"/>
                  </a:cubicBezTo>
                  <a:cubicBezTo>
                    <a:pt x="54" y="23"/>
                    <a:pt x="55" y="37"/>
                    <a:pt x="70" y="23"/>
                  </a:cubicBezTo>
                </a:path>
              </a:pathLst>
            </a:custGeom>
            <a:noFill/>
            <a:ln w="9525" cap="rnd">
              <a:solidFill>
                <a:srgbClr val="59595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id="{822836FC-F137-DE9A-341C-1014409FD143}"/>
              </a:ext>
            </a:extLst>
          </p:cNvPr>
          <p:cNvSpPr txBox="1"/>
          <p:nvPr/>
        </p:nvSpPr>
        <p:spPr>
          <a:xfrm>
            <a:off x="8249687" y="5537496"/>
            <a:ext cx="1000700" cy="3046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1100">
                <a:latin typeface="Segoe UI" panose="020B0502040204020203" pitchFamily="34" charset="0"/>
                <a:cs typeface="Segoe UI" panose="020B0502040204020203" pitchFamily="34" charset="0"/>
              </a:rPr>
              <a:t>DNS forwarding rule set</a:t>
            </a:r>
          </a:p>
        </p:txBody>
      </p:sp>
      <p:sp>
        <p:nvSpPr>
          <p:cNvPr id="51" name="Callout: Line with Accent Bar 50">
            <a:extLst>
              <a:ext uri="{FF2B5EF4-FFF2-40B4-BE49-F238E27FC236}">
                <a16:creationId xmlns:a16="http://schemas.microsoft.com/office/drawing/2014/main" id="{0C758661-B779-3154-0932-119D8EC6FE30}"/>
              </a:ext>
            </a:extLst>
          </p:cNvPr>
          <p:cNvSpPr/>
          <p:nvPr/>
        </p:nvSpPr>
        <p:spPr>
          <a:xfrm>
            <a:off x="7731962" y="5292368"/>
            <a:ext cx="1308382" cy="731520"/>
          </a:xfrm>
          <a:prstGeom prst="accentCallout1">
            <a:avLst>
              <a:gd name="adj1" fmla="val 18750"/>
              <a:gd name="adj2" fmla="val -8333"/>
              <a:gd name="adj3" fmla="val -90203"/>
              <a:gd name="adj4" fmla="val -77279"/>
            </a:avLst>
          </a:prstGeom>
          <a:noFill/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AF3EABA8-03E8-DEA2-DF87-058E0AD847F2}"/>
              </a:ext>
            </a:extLst>
          </p:cNvPr>
          <p:cNvSpPr txBox="1"/>
          <p:nvPr/>
        </p:nvSpPr>
        <p:spPr>
          <a:xfrm>
            <a:off x="10106096" y="2656601"/>
            <a:ext cx="390415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1000">
                <a:latin typeface="Segoe UI" panose="020B0502040204020203" pitchFamily="34" charset="0"/>
                <a:cs typeface="Segoe UI" panose="020B0502040204020203" pitchFamily="34" charset="0"/>
              </a:rPr>
              <a:t>VM 1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F06A945A-2EB0-91FD-4A4B-43BB59DE640B}"/>
              </a:ext>
            </a:extLst>
          </p:cNvPr>
          <p:cNvSpPr txBox="1"/>
          <p:nvPr/>
        </p:nvSpPr>
        <p:spPr>
          <a:xfrm>
            <a:off x="9751898" y="3492894"/>
            <a:ext cx="390415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1000">
                <a:latin typeface="Segoe UI" panose="020B0502040204020203" pitchFamily="34" charset="0"/>
                <a:cs typeface="Segoe UI" panose="020B0502040204020203" pitchFamily="34" charset="0"/>
              </a:rPr>
              <a:t>VM 2</a:t>
            </a:r>
          </a:p>
        </p:txBody>
      </p:sp>
      <p:cxnSp>
        <p:nvCxnSpPr>
          <p:cNvPr id="64" name="Connector: Elbow 63">
            <a:extLst>
              <a:ext uri="{FF2B5EF4-FFF2-40B4-BE49-F238E27FC236}">
                <a16:creationId xmlns:a16="http://schemas.microsoft.com/office/drawing/2014/main" id="{AC631E4B-78D1-676D-0A6B-C6050B6DCCCC}"/>
              </a:ext>
            </a:extLst>
          </p:cNvPr>
          <p:cNvCxnSpPr>
            <a:cxnSpLocks/>
            <a:endCxn id="43" idx="3"/>
          </p:cNvCxnSpPr>
          <p:nvPr/>
        </p:nvCxnSpPr>
        <p:spPr>
          <a:xfrm rot="5400000">
            <a:off x="8502423" y="3623463"/>
            <a:ext cx="2814348" cy="1318419"/>
          </a:xfrm>
          <a:prstGeom prst="bentConnector2">
            <a:avLst/>
          </a:prstGeom>
          <a:ln w="12700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or: Elbow 64">
            <a:extLst>
              <a:ext uri="{FF2B5EF4-FFF2-40B4-BE49-F238E27FC236}">
                <a16:creationId xmlns:a16="http://schemas.microsoft.com/office/drawing/2014/main" id="{2EBFCB12-129B-7A14-835C-BF63A6AB27B8}"/>
              </a:ext>
            </a:extLst>
          </p:cNvPr>
          <p:cNvCxnSpPr>
            <a:cxnSpLocks/>
          </p:cNvCxnSpPr>
          <p:nvPr/>
        </p:nvCxnSpPr>
        <p:spPr>
          <a:xfrm rot="16200000" flipH="1">
            <a:off x="9211691" y="4707117"/>
            <a:ext cx="1915337" cy="12155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>
            <a:extLst>
              <a:ext uri="{FF2B5EF4-FFF2-40B4-BE49-F238E27FC236}">
                <a16:creationId xmlns:a16="http://schemas.microsoft.com/office/drawing/2014/main" id="{A142ADBC-1075-0610-13FC-5D7C407E1AB4}"/>
              </a:ext>
            </a:extLst>
          </p:cNvPr>
          <p:cNvSpPr txBox="1"/>
          <p:nvPr/>
        </p:nvSpPr>
        <p:spPr>
          <a:xfrm>
            <a:off x="5963795" y="3132420"/>
            <a:ext cx="835031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000">
                <a:latin typeface="Segoe UI" panose="020B0502040204020203" pitchFamily="34" charset="0"/>
                <a:cs typeface="Segoe UI" panose="020B0502040204020203" pitchFamily="34" charset="0"/>
              </a:rPr>
              <a:t>10.0.0.0/24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066BF-0C9C-0191-2256-1D12D0A72DB8}"/>
              </a:ext>
            </a:extLst>
          </p:cNvPr>
          <p:cNvGrpSpPr/>
          <p:nvPr/>
        </p:nvGrpSpPr>
        <p:grpSpPr>
          <a:xfrm>
            <a:off x="6363591" y="3546005"/>
            <a:ext cx="801166" cy="390351"/>
            <a:chOff x="6187043" y="2679215"/>
            <a:chExt cx="1102630" cy="714694"/>
          </a:xfrm>
        </p:grpSpPr>
        <p:grpSp>
          <p:nvGrpSpPr>
            <p:cNvPr id="88" name="Group 87">
              <a:extLst>
                <a:ext uri="{FF2B5EF4-FFF2-40B4-BE49-F238E27FC236}">
                  <a16:creationId xmlns:a16="http://schemas.microsoft.com/office/drawing/2014/main" id="{8A951D58-A7AD-2106-71A6-41BB4729E033}"/>
                </a:ext>
              </a:extLst>
            </p:cNvPr>
            <p:cNvGrpSpPr/>
            <p:nvPr/>
          </p:nvGrpSpPr>
          <p:grpSpPr>
            <a:xfrm>
              <a:off x="6466076" y="2679215"/>
              <a:ext cx="432422" cy="295564"/>
              <a:chOff x="7880109" y="4767796"/>
              <a:chExt cx="519417" cy="497926"/>
            </a:xfrm>
          </p:grpSpPr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id="{0556346D-3FDC-F1A5-D15D-0FADB99E1686}"/>
                  </a:ext>
                </a:extLst>
              </p:cNvPr>
              <p:cNvSpPr/>
              <p:nvPr/>
            </p:nvSpPr>
            <p:spPr>
              <a:xfrm>
                <a:off x="8037576" y="4767796"/>
                <a:ext cx="361950" cy="497926"/>
              </a:xfrm>
              <a:prstGeom prst="rect">
                <a:avLst/>
              </a:prstGeom>
              <a:noFill/>
              <a:ln w="571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82" name="Arrow: Right 81">
                <a:extLst>
                  <a:ext uri="{FF2B5EF4-FFF2-40B4-BE49-F238E27FC236}">
                    <a16:creationId xmlns:a16="http://schemas.microsoft.com/office/drawing/2014/main" id="{0C6146E6-C054-28AE-3035-DA73ED80983C}"/>
                  </a:ext>
                </a:extLst>
              </p:cNvPr>
              <p:cNvSpPr/>
              <p:nvPr/>
            </p:nvSpPr>
            <p:spPr>
              <a:xfrm>
                <a:off x="7880109" y="4966115"/>
                <a:ext cx="361950" cy="133635"/>
              </a:xfrm>
              <a:prstGeom prst="rightArrow">
                <a:avLst/>
              </a:prstGeom>
              <a:solidFill>
                <a:srgbClr val="7030A0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p:grpSp>
        <p:sp>
          <p:nvSpPr>
            <p:cNvPr id="235" name="TextBox 234">
              <a:extLst>
                <a:ext uri="{FF2B5EF4-FFF2-40B4-BE49-F238E27FC236}">
                  <a16:creationId xmlns:a16="http://schemas.microsoft.com/office/drawing/2014/main" id="{A0C0939A-2951-88F1-50BD-6ABAD983D26A}"/>
                </a:ext>
              </a:extLst>
            </p:cNvPr>
            <p:cNvSpPr txBox="1"/>
            <p:nvPr/>
          </p:nvSpPr>
          <p:spPr>
            <a:xfrm>
              <a:off x="6187043" y="3038899"/>
              <a:ext cx="1102630" cy="35501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90000"/>
                </a:lnSpc>
                <a:spcAft>
                  <a:spcPts val="600"/>
                </a:spcAft>
              </a:pPr>
              <a:r>
                <a:rPr lang="en-US" sz="700">
                  <a:latin typeface="Segoe UI" panose="020B0502040204020203" pitchFamily="34" charset="0"/>
                  <a:cs typeface="Segoe UI" panose="020B0502040204020203" pitchFamily="34" charset="0"/>
                </a:rPr>
                <a:t>Inbound endpoint 10.0.0.8</a:t>
              </a:r>
            </a:p>
          </p:txBody>
        </p:sp>
      </p:grpSp>
      <p:pic>
        <p:nvPicPr>
          <p:cNvPr id="236" name="Picture 235">
            <a:extLst>
              <a:ext uri="{FF2B5EF4-FFF2-40B4-BE49-F238E27FC236}">
                <a16:creationId xmlns:a16="http://schemas.microsoft.com/office/drawing/2014/main" id="{A2B38E7F-00FD-361E-59F3-F5D5C8EB2A1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080070" y="3349787"/>
            <a:ext cx="252056" cy="168037"/>
          </a:xfrm>
          <a:prstGeom prst="rect">
            <a:avLst/>
          </a:prstGeom>
        </p:spPr>
      </p:pic>
      <p:sp>
        <p:nvSpPr>
          <p:cNvPr id="78" name="TextBox 77">
            <a:extLst>
              <a:ext uri="{FF2B5EF4-FFF2-40B4-BE49-F238E27FC236}">
                <a16:creationId xmlns:a16="http://schemas.microsoft.com/office/drawing/2014/main" id="{577FDEEF-AFCA-5878-9858-FCA27BDABF42}"/>
              </a:ext>
            </a:extLst>
          </p:cNvPr>
          <p:cNvSpPr txBox="1"/>
          <p:nvPr/>
        </p:nvSpPr>
        <p:spPr>
          <a:xfrm>
            <a:off x="6089762" y="3290501"/>
            <a:ext cx="673333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1000">
                <a:latin typeface="Segoe UI" panose="020B0502040204020203" pitchFamily="34" charset="0"/>
                <a:cs typeface="Segoe UI" panose="020B0502040204020203" pitchFamily="34" charset="0"/>
              </a:rPr>
              <a:t>10.0.0.0/28</a:t>
            </a:r>
            <a:endParaRPr lang="en-US" sz="9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AA2F061A-EC06-3B90-368F-C8497131C411}"/>
              </a:ext>
            </a:extLst>
          </p:cNvPr>
          <p:cNvSpPr txBox="1"/>
          <p:nvPr/>
        </p:nvSpPr>
        <p:spPr>
          <a:xfrm>
            <a:off x="6079548" y="4007835"/>
            <a:ext cx="830522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1000">
                <a:latin typeface="Segoe UI" panose="020B0502040204020203" pitchFamily="34" charset="0"/>
                <a:cs typeface="Segoe UI" panose="020B0502040204020203" pitchFamily="34" charset="0"/>
              </a:rPr>
              <a:t>10.0.0.16/28</a:t>
            </a:r>
            <a:endParaRPr lang="en-US" sz="9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D555C57F-18EA-1B65-BC24-CFFEA00C8D98}"/>
              </a:ext>
            </a:extLst>
          </p:cNvPr>
          <p:cNvSpPr txBox="1"/>
          <p:nvPr/>
        </p:nvSpPr>
        <p:spPr>
          <a:xfrm>
            <a:off x="10082813" y="2016569"/>
            <a:ext cx="673333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1000">
                <a:latin typeface="Segoe UI" panose="020B0502040204020203" pitchFamily="34" charset="0"/>
                <a:cs typeface="Segoe UI" panose="020B0502040204020203" pitchFamily="34" charset="0"/>
              </a:rPr>
              <a:t>10.1.0.0/24</a:t>
            </a:r>
            <a:endParaRPr lang="en-US" sz="9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F49CE429-27C6-E01E-0FD3-D9ED722B3D14}"/>
              </a:ext>
            </a:extLst>
          </p:cNvPr>
          <p:cNvSpPr txBox="1"/>
          <p:nvPr/>
        </p:nvSpPr>
        <p:spPr>
          <a:xfrm>
            <a:off x="9654558" y="2890149"/>
            <a:ext cx="673333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1000">
                <a:latin typeface="Segoe UI" panose="020B0502040204020203" pitchFamily="34" charset="0"/>
                <a:cs typeface="Segoe UI" panose="020B0502040204020203" pitchFamily="34" charset="0"/>
              </a:rPr>
              <a:t>10.2.0.0/24</a:t>
            </a:r>
            <a:endParaRPr lang="en-US" sz="9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BE3543D9-6F08-72D9-4BC7-EF4457DBAA62}"/>
              </a:ext>
            </a:extLst>
          </p:cNvPr>
          <p:cNvSpPr txBox="1"/>
          <p:nvPr/>
        </p:nvSpPr>
        <p:spPr>
          <a:xfrm>
            <a:off x="4661426" y="272360"/>
            <a:ext cx="2931904" cy="3816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spcAft>
                <a:spcPts val="600"/>
              </a:spcAft>
              <a:defRPr sz="900">
                <a:solidFill>
                  <a:srgbClr val="0070C0"/>
                </a:solidFill>
              </a:defRPr>
            </a:lvl1pPr>
          </a:lstStyle>
          <a:p>
            <a:pPr algn="l"/>
            <a:r>
              <a:rPr lang="en-US" sz="11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abc.privatelink.blob.core.windows.net – 7.7.7.7</a:t>
            </a:r>
          </a:p>
          <a:p>
            <a:pPr algn="l"/>
            <a:r>
              <a:rPr lang="en-US" sz="11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abc.privatelink.azure-api.net  - 6.6.6.6</a:t>
            </a:r>
            <a:endParaRPr lang="en-SG" sz="110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1A254276-6FB4-08AB-BECE-D8011B0BF535}"/>
              </a:ext>
            </a:extLst>
          </p:cNvPr>
          <p:cNvSpPr txBox="1"/>
          <p:nvPr/>
        </p:nvSpPr>
        <p:spPr>
          <a:xfrm>
            <a:off x="912822" y="4155275"/>
            <a:ext cx="3430400" cy="10695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spcAft>
                <a:spcPts val="600"/>
              </a:spcAft>
              <a:defRPr sz="900">
                <a:solidFill>
                  <a:srgbClr val="0070C0"/>
                </a:solidFill>
              </a:defRPr>
            </a:lvl1pPr>
          </a:lstStyle>
          <a:p>
            <a:pPr algn="l"/>
            <a:r>
              <a:rPr lang="en-US" sz="11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App1.onprem.company.com  - 192.168.0.8</a:t>
            </a:r>
          </a:p>
          <a:p>
            <a:pPr algn="l"/>
            <a:r>
              <a:rPr lang="en-US" sz="11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App2.onprem.company.com  - 192.168.0.9</a:t>
            </a:r>
          </a:p>
          <a:p>
            <a:pPr algn="l"/>
            <a:r>
              <a:rPr lang="en-US" sz="11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blob.core.windows.net – 10.0.0.8 (forwarder)</a:t>
            </a:r>
          </a:p>
          <a:p>
            <a:pPr algn="l"/>
            <a:r>
              <a:rPr lang="en-US" sz="11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azure-api.net – 10.0.0.8 (forwarder)</a:t>
            </a:r>
          </a:p>
          <a:p>
            <a:pPr algn="l"/>
            <a:endParaRPr lang="en-US" sz="110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6EB0493F-CBAC-D694-89D5-36B0BF874F86}"/>
              </a:ext>
            </a:extLst>
          </p:cNvPr>
          <p:cNvSpPr txBox="1"/>
          <p:nvPr/>
        </p:nvSpPr>
        <p:spPr>
          <a:xfrm>
            <a:off x="1360500" y="3789873"/>
            <a:ext cx="905920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1000">
                <a:latin typeface="Segoe UI" panose="020B0502040204020203" pitchFamily="34" charset="0"/>
                <a:cs typeface="Segoe UI" panose="020B0502040204020203" pitchFamily="34" charset="0"/>
              </a:rPr>
              <a:t>192.168.0.1 / 2</a:t>
            </a:r>
          </a:p>
        </p:txBody>
      </p:sp>
      <p:sp>
        <p:nvSpPr>
          <p:cNvPr id="291" name="TextBox 290">
            <a:extLst>
              <a:ext uri="{FF2B5EF4-FFF2-40B4-BE49-F238E27FC236}">
                <a16:creationId xmlns:a16="http://schemas.microsoft.com/office/drawing/2014/main" id="{1E193A1E-8E2E-5C07-2055-32D25D8CB960}"/>
              </a:ext>
            </a:extLst>
          </p:cNvPr>
          <p:cNvSpPr txBox="1"/>
          <p:nvPr/>
        </p:nvSpPr>
        <p:spPr>
          <a:xfrm>
            <a:off x="7802594" y="5978747"/>
            <a:ext cx="2908961" cy="3816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>
              <a:lnSpc>
                <a:spcPct val="90000"/>
              </a:lnSpc>
              <a:spcAft>
                <a:spcPts val="600"/>
              </a:spcAft>
              <a:defRPr sz="900">
                <a:solidFill>
                  <a:srgbClr val="0070C0"/>
                </a:solidFill>
              </a:defRPr>
            </a:lvl1pPr>
          </a:lstStyle>
          <a:p>
            <a:r>
              <a:rPr lang="en-US" sz="11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App1.onprem.company.com  - 192.168.0.1 / 2</a:t>
            </a:r>
          </a:p>
          <a:p>
            <a:r>
              <a:rPr lang="en-US" sz="11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App2.onprem.company.com  - 192.168.0.1 / 2</a:t>
            </a:r>
          </a:p>
        </p:txBody>
      </p:sp>
      <p:sp>
        <p:nvSpPr>
          <p:cNvPr id="290" name="TextBox 289">
            <a:extLst>
              <a:ext uri="{FF2B5EF4-FFF2-40B4-BE49-F238E27FC236}">
                <a16:creationId xmlns:a16="http://schemas.microsoft.com/office/drawing/2014/main" id="{5CC166D6-6425-DF24-CAAA-A8D22182C833}"/>
              </a:ext>
            </a:extLst>
          </p:cNvPr>
          <p:cNvSpPr txBox="1"/>
          <p:nvPr/>
        </p:nvSpPr>
        <p:spPr>
          <a:xfrm>
            <a:off x="9673430" y="4425950"/>
            <a:ext cx="1092749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1000">
                <a:latin typeface="Segoe UI" panose="020B0502040204020203" pitchFamily="34" charset="0"/>
                <a:cs typeface="Segoe UI" panose="020B0502040204020203" pitchFamily="34" charset="0"/>
              </a:rPr>
              <a:t>DNS forwarding virtual network link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330E4DC-AE43-C3CB-97B4-AE185E4C01BD}"/>
              </a:ext>
            </a:extLst>
          </p:cNvPr>
          <p:cNvSpPr/>
          <p:nvPr/>
        </p:nvSpPr>
        <p:spPr>
          <a:xfrm>
            <a:off x="782549" y="2538310"/>
            <a:ext cx="647906" cy="244446"/>
          </a:xfrm>
          <a:prstGeom prst="rect">
            <a:avLst/>
          </a:prstGeom>
        </p:spPr>
        <p:txBody>
          <a:bodyPr wrap="square" lIns="0" rIns="0">
            <a:noAutofit/>
          </a:bodyPr>
          <a:lstStyle/>
          <a:p>
            <a:pPr algn="ctr" defTabSz="1087965"/>
            <a:r>
              <a:rPr lang="en-US" sz="900">
                <a:latin typeface="Segoe UI" panose="020B0502040204020203" pitchFamily="34" charset="0"/>
                <a:cs typeface="Segoe UI" panose="020B0502040204020203" pitchFamily="34" charset="0"/>
              </a:rPr>
              <a:t>On-premises server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27A2129-45A7-48B1-41CB-4572B73626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/>
        </p:blipFill>
        <p:spPr bwMode="auto">
          <a:xfrm>
            <a:off x="1029639" y="2254630"/>
            <a:ext cx="210018" cy="322769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7905D36-1617-C882-6DB5-7ACF44D170FF}"/>
              </a:ext>
            </a:extLst>
          </p:cNvPr>
          <p:cNvSpPr txBox="1"/>
          <p:nvPr/>
        </p:nvSpPr>
        <p:spPr>
          <a:xfrm>
            <a:off x="7850658" y="651994"/>
            <a:ext cx="730347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1000">
                <a:latin typeface="Segoe UI" panose="020B0502040204020203" pitchFamily="34" charset="0"/>
                <a:cs typeface="Segoe UI" panose="020B0502040204020203" pitchFamily="34" charset="0"/>
              </a:rPr>
              <a:t>Virtual network link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1E60660-CCD4-FE7E-93E7-05C15CAD5406}"/>
              </a:ext>
            </a:extLst>
          </p:cNvPr>
          <p:cNvSpPr txBox="1"/>
          <p:nvPr/>
        </p:nvSpPr>
        <p:spPr>
          <a:xfrm>
            <a:off x="958223" y="1959166"/>
            <a:ext cx="10583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>
                <a:latin typeface="Segoe UI" panose="020B0502040204020203" pitchFamily="34" charset="0"/>
                <a:cs typeface="Segoe UI" panose="020B0502040204020203" pitchFamily="34" charset="0"/>
              </a:rPr>
              <a:t>On-premises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6A3ED66D-76FA-A247-295A-788B393C94F1}"/>
              </a:ext>
            </a:extLst>
          </p:cNvPr>
          <p:cNvGrpSpPr/>
          <p:nvPr/>
        </p:nvGrpSpPr>
        <p:grpSpPr>
          <a:xfrm>
            <a:off x="7241402" y="3162131"/>
            <a:ext cx="285790" cy="214343"/>
            <a:chOff x="2849996" y="792540"/>
            <a:chExt cx="285790" cy="214343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D8116E62-D70E-D043-2FA0-B095833C44A6}"/>
                </a:ext>
              </a:extLst>
            </p:cNvPr>
            <p:cNvSpPr/>
            <p:nvPr/>
          </p:nvSpPr>
          <p:spPr>
            <a:xfrm>
              <a:off x="2858196" y="839005"/>
              <a:ext cx="269390" cy="121414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2D416E01-2637-4F0C-AB75-8EC5421D0AB1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849996" y="792540"/>
              <a:ext cx="285790" cy="214343"/>
            </a:xfrm>
            <a:prstGeom prst="rect">
              <a:avLst/>
            </a:prstGeom>
            <a:ln>
              <a:noFill/>
            </a:ln>
          </p:spPr>
        </p:pic>
      </p:grpSp>
      <p:grpSp>
        <p:nvGrpSpPr>
          <p:cNvPr id="170" name="Group 169">
            <a:extLst>
              <a:ext uri="{FF2B5EF4-FFF2-40B4-BE49-F238E27FC236}">
                <a16:creationId xmlns:a16="http://schemas.microsoft.com/office/drawing/2014/main" id="{A13683DD-EA64-5BD0-8505-275C99922292}"/>
              </a:ext>
            </a:extLst>
          </p:cNvPr>
          <p:cNvGrpSpPr/>
          <p:nvPr/>
        </p:nvGrpSpPr>
        <p:grpSpPr>
          <a:xfrm>
            <a:off x="9754442" y="2067249"/>
            <a:ext cx="285790" cy="214343"/>
            <a:chOff x="2849996" y="792540"/>
            <a:chExt cx="285790" cy="214343"/>
          </a:xfrm>
        </p:grpSpPr>
        <p:sp>
          <p:nvSpPr>
            <p:cNvPr id="180" name="Rectangle 179">
              <a:extLst>
                <a:ext uri="{FF2B5EF4-FFF2-40B4-BE49-F238E27FC236}">
                  <a16:creationId xmlns:a16="http://schemas.microsoft.com/office/drawing/2014/main" id="{58A08BA3-6079-42A9-5637-11FBCDFAAB12}"/>
                </a:ext>
              </a:extLst>
            </p:cNvPr>
            <p:cNvSpPr/>
            <p:nvPr/>
          </p:nvSpPr>
          <p:spPr>
            <a:xfrm>
              <a:off x="2858196" y="839005"/>
              <a:ext cx="269390" cy="121414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85" name="Picture 184">
              <a:extLst>
                <a:ext uri="{FF2B5EF4-FFF2-40B4-BE49-F238E27FC236}">
                  <a16:creationId xmlns:a16="http://schemas.microsoft.com/office/drawing/2014/main" id="{69D4559F-2DE9-2463-22AA-698738F99265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849996" y="792540"/>
              <a:ext cx="285790" cy="214343"/>
            </a:xfrm>
            <a:prstGeom prst="rect">
              <a:avLst/>
            </a:prstGeom>
            <a:ln>
              <a:noFill/>
            </a:ln>
          </p:spPr>
        </p:pic>
      </p:grpSp>
      <p:grpSp>
        <p:nvGrpSpPr>
          <p:cNvPr id="187" name="Group 186">
            <a:extLst>
              <a:ext uri="{FF2B5EF4-FFF2-40B4-BE49-F238E27FC236}">
                <a16:creationId xmlns:a16="http://schemas.microsoft.com/office/drawing/2014/main" id="{0C6B66C1-43D4-5948-A4A1-026FC8E200DB}"/>
              </a:ext>
            </a:extLst>
          </p:cNvPr>
          <p:cNvGrpSpPr/>
          <p:nvPr/>
        </p:nvGrpSpPr>
        <p:grpSpPr>
          <a:xfrm>
            <a:off x="9300106" y="2943406"/>
            <a:ext cx="285790" cy="214343"/>
            <a:chOff x="2849996" y="792540"/>
            <a:chExt cx="285790" cy="214343"/>
          </a:xfrm>
        </p:grpSpPr>
        <p:sp>
          <p:nvSpPr>
            <p:cNvPr id="188" name="Rectangle 187">
              <a:extLst>
                <a:ext uri="{FF2B5EF4-FFF2-40B4-BE49-F238E27FC236}">
                  <a16:creationId xmlns:a16="http://schemas.microsoft.com/office/drawing/2014/main" id="{F629D1D3-99D2-2FFB-DB20-6EDFA16B6D2C}"/>
                </a:ext>
              </a:extLst>
            </p:cNvPr>
            <p:cNvSpPr/>
            <p:nvPr/>
          </p:nvSpPr>
          <p:spPr>
            <a:xfrm>
              <a:off x="2858196" y="839005"/>
              <a:ext cx="269390" cy="121414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89" name="Picture 188">
              <a:extLst>
                <a:ext uri="{FF2B5EF4-FFF2-40B4-BE49-F238E27FC236}">
                  <a16:creationId xmlns:a16="http://schemas.microsoft.com/office/drawing/2014/main" id="{D29EED66-700D-DFED-ADF3-A26A170958FE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849996" y="792540"/>
              <a:ext cx="285790" cy="214343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301" name="Up-Down Arrow 79">
            <a:extLst>
              <a:ext uri="{FF2B5EF4-FFF2-40B4-BE49-F238E27FC236}">
                <a16:creationId xmlns:a16="http://schemas.microsoft.com/office/drawing/2014/main" id="{22A1F14B-3B12-43E6-9737-59D6E95EBB75}"/>
              </a:ext>
            </a:extLst>
          </p:cNvPr>
          <p:cNvSpPr/>
          <p:nvPr/>
        </p:nvSpPr>
        <p:spPr bwMode="auto">
          <a:xfrm rot="5400000">
            <a:off x="3603053" y="1735883"/>
            <a:ext cx="428518" cy="2439304"/>
          </a:xfrm>
          <a:prstGeom prst="upDownArrow">
            <a:avLst>
              <a:gd name="adj1" fmla="val 66185"/>
              <a:gd name="adj2" fmla="val 40938"/>
            </a:avLst>
          </a:prstGeom>
          <a:ln w="63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vert270" wrap="square" lIns="0" tIns="46637" rIns="0" bIns="46637" numCol="1" rtlCol="0" anchor="ctr" anchorCtr="0" compatLnSpc="1">
            <a:prstTxWarp prst="textNoShape">
              <a:avLst/>
            </a:prstTxWarp>
          </a:bodyPr>
          <a:lstStyle/>
          <a:p>
            <a:pPr algn="ctr" defTabSz="93239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b="1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Azure ExpressRoute</a:t>
            </a:r>
            <a:endParaRPr kumimoji="0" lang="en-US" sz="11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209" name="Picture 208">
            <a:extLst>
              <a:ext uri="{FF2B5EF4-FFF2-40B4-BE49-F238E27FC236}">
                <a16:creationId xmlns:a16="http://schemas.microsoft.com/office/drawing/2014/main" id="{6647C0D7-6427-4F50-A200-801E95427FE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343965" y="2342916"/>
            <a:ext cx="979104" cy="535243"/>
          </a:xfrm>
          <a:prstGeom prst="rect">
            <a:avLst/>
          </a:prstGeom>
        </p:spPr>
      </p:pic>
      <p:pic>
        <p:nvPicPr>
          <p:cNvPr id="7" name="Graphic 6">
            <a:extLst>
              <a:ext uri="{FF2B5EF4-FFF2-40B4-BE49-F238E27FC236}">
                <a16:creationId xmlns:a16="http://schemas.microsoft.com/office/drawing/2014/main" id="{5A66E2EC-22F2-297A-70B3-3F9D54575B72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737586" y="2414984"/>
            <a:ext cx="740104" cy="83576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05E7A77-2700-FDA8-782F-22A6FF2D4563}"/>
              </a:ext>
            </a:extLst>
          </p:cNvPr>
          <p:cNvSpPr txBox="1"/>
          <p:nvPr/>
        </p:nvSpPr>
        <p:spPr>
          <a:xfrm>
            <a:off x="10199180" y="-3415"/>
            <a:ext cx="501677" cy="307777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r>
              <a:rPr lang="en-US" sz="1400" b="1">
                <a:latin typeface="Segoe UI Semibold" panose="020B0702040204020203" pitchFamily="34" charset="0"/>
                <a:cs typeface="Segoe UI Semibold" panose="020B0702040204020203" pitchFamily="34" charset="0"/>
              </a:rPr>
              <a:t>Azure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B8F7666-901F-7A61-9ADB-5AB70E0196F4}"/>
              </a:ext>
            </a:extLst>
          </p:cNvPr>
          <p:cNvSpPr txBox="1"/>
          <p:nvPr/>
        </p:nvSpPr>
        <p:spPr>
          <a:xfrm>
            <a:off x="7729605" y="4086385"/>
            <a:ext cx="134716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>
                <a:latin typeface="Segoe UI" panose="020B0502040204020203" pitchFamily="34" charset="0"/>
                <a:cs typeface="Segoe UI" panose="020B0502040204020203" pitchFamily="34" charset="0"/>
              </a:rPr>
              <a:t>Azure DNS Private Resolver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5DDDBCF-A12C-B18E-7F68-48C40C680112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-300606" y="5934981"/>
            <a:ext cx="2250490" cy="1203092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9C9A2267-31FC-AADA-9B1E-14FE96A95191}"/>
              </a:ext>
            </a:extLst>
          </p:cNvPr>
          <p:cNvSpPr/>
          <p:nvPr/>
        </p:nvSpPr>
        <p:spPr>
          <a:xfrm>
            <a:off x="4600195" y="2331325"/>
            <a:ext cx="1188841" cy="1662825"/>
          </a:xfrm>
          <a:prstGeom prst="rect">
            <a:avLst/>
          </a:prstGeom>
          <a:noFill/>
          <a:ln w="12700">
            <a:solidFill>
              <a:srgbClr val="4472C4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47D7E49E-8713-033E-C5A1-689EB28AEFFE}"/>
              </a:ext>
            </a:extLst>
          </p:cNvPr>
          <p:cNvGrpSpPr/>
          <p:nvPr/>
        </p:nvGrpSpPr>
        <p:grpSpPr>
          <a:xfrm>
            <a:off x="5459485" y="2215826"/>
            <a:ext cx="285790" cy="214343"/>
            <a:chOff x="2849996" y="792540"/>
            <a:chExt cx="285790" cy="214343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896ECABC-5B0D-0612-72A5-8B136154F350}"/>
                </a:ext>
              </a:extLst>
            </p:cNvPr>
            <p:cNvSpPr/>
            <p:nvPr/>
          </p:nvSpPr>
          <p:spPr>
            <a:xfrm>
              <a:off x="2858196" y="839005"/>
              <a:ext cx="269390" cy="121414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659A55FA-35F1-E7A5-A1D0-FC7068BE6EDF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849996" y="792540"/>
              <a:ext cx="285790" cy="214343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81E5ED1C-7060-7B42-52E5-FC495D82E7E2}"/>
              </a:ext>
            </a:extLst>
          </p:cNvPr>
          <p:cNvSpPr txBox="1"/>
          <p:nvPr/>
        </p:nvSpPr>
        <p:spPr>
          <a:xfrm>
            <a:off x="4604489" y="2165406"/>
            <a:ext cx="835031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000">
                <a:latin typeface="Segoe UI" panose="020B0502040204020203" pitchFamily="34" charset="0"/>
                <a:cs typeface="Segoe UI" panose="020B0502040204020203" pitchFamily="34" charset="0"/>
              </a:rPr>
              <a:t>10.4.0.0/24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D1AFB59-0E98-326B-EF06-4A9468E5FFBB}"/>
              </a:ext>
            </a:extLst>
          </p:cNvPr>
          <p:cNvSpPr txBox="1"/>
          <p:nvPr/>
        </p:nvSpPr>
        <p:spPr>
          <a:xfrm>
            <a:off x="4445475" y="4106867"/>
            <a:ext cx="14294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>
                <a:latin typeface="Segoe UI" panose="020B0502040204020203" pitchFamily="34" charset="0"/>
                <a:cs typeface="Segoe UI" panose="020B0502040204020203" pitchFamily="34" charset="0"/>
              </a:rPr>
              <a:t>Hub Network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95574A6-F816-D5D2-6B88-58E2D48E1911}"/>
              </a:ext>
            </a:extLst>
          </p:cNvPr>
          <p:cNvSpPr txBox="1"/>
          <p:nvPr/>
        </p:nvSpPr>
        <p:spPr>
          <a:xfrm>
            <a:off x="5846743" y="4875796"/>
            <a:ext cx="18828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>
                <a:latin typeface="Segoe UI" panose="020B0502040204020203" pitchFamily="34" charset="0"/>
                <a:cs typeface="Segoe UI" panose="020B0502040204020203" pitchFamily="34" charset="0"/>
              </a:rPr>
              <a:t>Shared Service Network</a:t>
            </a:r>
          </a:p>
        </p:txBody>
      </p:sp>
      <p:cxnSp>
        <p:nvCxnSpPr>
          <p:cNvPr id="31" name="Connector: Elbow 30">
            <a:extLst>
              <a:ext uri="{FF2B5EF4-FFF2-40B4-BE49-F238E27FC236}">
                <a16:creationId xmlns:a16="http://schemas.microsoft.com/office/drawing/2014/main" id="{F72241DA-FE21-BA47-70DD-88E5E3D07802}"/>
              </a:ext>
            </a:extLst>
          </p:cNvPr>
          <p:cNvCxnSpPr>
            <a:cxnSpLocks/>
          </p:cNvCxnSpPr>
          <p:nvPr/>
        </p:nvCxnSpPr>
        <p:spPr>
          <a:xfrm flipV="1">
            <a:off x="5789036" y="2438106"/>
            <a:ext cx="3953799" cy="404725"/>
          </a:xfrm>
          <a:prstGeom prst="bentConnector3">
            <a:avLst>
              <a:gd name="adj1" fmla="val 36027"/>
            </a:avLst>
          </a:prstGeom>
          <a:ln>
            <a:solidFill>
              <a:schemeClr val="bg1">
                <a:lumMod val="75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or: Elbow 40">
            <a:extLst>
              <a:ext uri="{FF2B5EF4-FFF2-40B4-BE49-F238E27FC236}">
                <a16:creationId xmlns:a16="http://schemas.microsoft.com/office/drawing/2014/main" id="{25B59C03-DDEA-4D06-B504-1316E602BE18}"/>
              </a:ext>
            </a:extLst>
          </p:cNvPr>
          <p:cNvCxnSpPr>
            <a:endCxn id="121" idx="1"/>
          </p:cNvCxnSpPr>
          <p:nvPr/>
        </p:nvCxnSpPr>
        <p:spPr>
          <a:xfrm rot="16200000" flipH="1">
            <a:off x="8355709" y="2460613"/>
            <a:ext cx="949172" cy="888284"/>
          </a:xfrm>
          <a:prstGeom prst="bentConnector2">
            <a:avLst/>
          </a:prstGeom>
          <a:ln>
            <a:solidFill>
              <a:schemeClr val="bg1">
                <a:lumMod val="75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or: Elbow 43">
            <a:extLst>
              <a:ext uri="{FF2B5EF4-FFF2-40B4-BE49-F238E27FC236}">
                <a16:creationId xmlns:a16="http://schemas.microsoft.com/office/drawing/2014/main" id="{76D911AC-322C-BB04-A26C-8303AC8BB79F}"/>
              </a:ext>
            </a:extLst>
          </p:cNvPr>
          <p:cNvCxnSpPr>
            <a:cxnSpLocks/>
            <a:endCxn id="25" idx="0"/>
          </p:cNvCxnSpPr>
          <p:nvPr/>
        </p:nvCxnSpPr>
        <p:spPr>
          <a:xfrm>
            <a:off x="5838986" y="2943406"/>
            <a:ext cx="973734" cy="165967"/>
          </a:xfrm>
          <a:prstGeom prst="bentConnector2">
            <a:avLst/>
          </a:prstGeom>
          <a:ln>
            <a:solidFill>
              <a:schemeClr val="bg1">
                <a:lumMod val="75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249B532D-25A2-DDFF-2224-8EEDA644A1FF}"/>
              </a:ext>
            </a:extLst>
          </p:cNvPr>
          <p:cNvSpPr txBox="1"/>
          <p:nvPr/>
        </p:nvSpPr>
        <p:spPr>
          <a:xfrm>
            <a:off x="5929311" y="2868005"/>
            <a:ext cx="959099" cy="692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50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Virtual network  peering 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FA6FFDD-1A4A-2395-A6E3-A6675D7D15EB}"/>
              </a:ext>
            </a:extLst>
          </p:cNvPr>
          <p:cNvSpPr/>
          <p:nvPr/>
        </p:nvSpPr>
        <p:spPr>
          <a:xfrm>
            <a:off x="5941239" y="3109373"/>
            <a:ext cx="1742962" cy="1790973"/>
          </a:xfrm>
          <a:prstGeom prst="rect">
            <a:avLst/>
          </a:prstGeom>
          <a:solidFill>
            <a:srgbClr val="4472C4">
              <a:alpha val="9020"/>
            </a:srgb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541163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Rectangle 211">
            <a:extLst>
              <a:ext uri="{FF2B5EF4-FFF2-40B4-BE49-F238E27FC236}">
                <a16:creationId xmlns:a16="http://schemas.microsoft.com/office/drawing/2014/main" id="{D2B1FD39-DB0A-421C-9231-A0E025014092}"/>
              </a:ext>
            </a:extLst>
          </p:cNvPr>
          <p:cNvSpPr/>
          <p:nvPr/>
        </p:nvSpPr>
        <p:spPr>
          <a:xfrm>
            <a:off x="569663" y="1974226"/>
            <a:ext cx="1836950" cy="2108845"/>
          </a:xfrm>
          <a:prstGeom prst="rect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179191" tIns="143354" rIns="179191" bIns="14335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1364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800">
              <a:solidFill>
                <a:prstClr val="black">
                  <a:lumMod val="50000"/>
                  <a:lumOff val="50000"/>
                </a:prstClr>
              </a:solidFill>
              <a:latin typeface="Arial"/>
              <a:cs typeface="Segoe UI" pitchFamily="34" charset="0"/>
            </a:endParaRPr>
          </a:p>
        </p:txBody>
      </p:sp>
      <p:sp>
        <p:nvSpPr>
          <p:cNvPr id="221" name="Rectangle 220">
            <a:extLst>
              <a:ext uri="{FF2B5EF4-FFF2-40B4-BE49-F238E27FC236}">
                <a16:creationId xmlns:a16="http://schemas.microsoft.com/office/drawing/2014/main" id="{561DCA59-B52D-4944-BE3F-A8CA91A65582}"/>
              </a:ext>
            </a:extLst>
          </p:cNvPr>
          <p:cNvSpPr/>
          <p:nvPr/>
        </p:nvSpPr>
        <p:spPr>
          <a:xfrm>
            <a:off x="652541" y="2533325"/>
            <a:ext cx="8425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087965"/>
            <a:r>
              <a:rPr lang="en-US" sz="900">
                <a:latin typeface="Segoe UI" panose="020B0502040204020203" pitchFamily="34" charset="0"/>
                <a:cs typeface="Segoe UI" panose="020B0502040204020203" pitchFamily="34" charset="0"/>
              </a:rPr>
              <a:t>On-premises server</a:t>
            </a:r>
          </a:p>
        </p:txBody>
      </p:sp>
      <p:grpSp>
        <p:nvGrpSpPr>
          <p:cNvPr id="216" name="Group 215">
            <a:extLst>
              <a:ext uri="{FF2B5EF4-FFF2-40B4-BE49-F238E27FC236}">
                <a16:creationId xmlns:a16="http://schemas.microsoft.com/office/drawing/2014/main" id="{64EB974A-467A-454A-BECF-3D754F665A02}"/>
              </a:ext>
            </a:extLst>
          </p:cNvPr>
          <p:cNvGrpSpPr/>
          <p:nvPr/>
        </p:nvGrpSpPr>
        <p:grpSpPr>
          <a:xfrm>
            <a:off x="764765" y="2854167"/>
            <a:ext cx="671253" cy="594673"/>
            <a:chOff x="8052416" y="3591832"/>
            <a:chExt cx="671253" cy="594826"/>
          </a:xfrm>
        </p:grpSpPr>
        <p:sp>
          <p:nvSpPr>
            <p:cNvPr id="217" name="Rectangle 216">
              <a:extLst>
                <a:ext uri="{FF2B5EF4-FFF2-40B4-BE49-F238E27FC236}">
                  <a16:creationId xmlns:a16="http://schemas.microsoft.com/office/drawing/2014/main" id="{E73D0C4A-C81D-4C72-84AB-C88F142137C1}"/>
                </a:ext>
              </a:extLst>
            </p:cNvPr>
            <p:cNvSpPr/>
            <p:nvPr/>
          </p:nvSpPr>
          <p:spPr>
            <a:xfrm>
              <a:off x="8052416" y="3817231"/>
              <a:ext cx="671253" cy="36942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1087965"/>
              <a:r>
                <a:rPr lang="en-US" sz="900">
                  <a:latin typeface="Segoe UI" panose="020B0502040204020203" pitchFamily="34" charset="0"/>
                  <a:cs typeface="Segoe UI" panose="020B0502040204020203" pitchFamily="34" charset="0"/>
                </a:rPr>
                <a:t>Windows desktops</a:t>
              </a:r>
            </a:p>
          </p:txBody>
        </p:sp>
        <p:pic>
          <p:nvPicPr>
            <p:cNvPr id="218" name="Picture 217">
              <a:extLst>
                <a:ext uri="{FF2B5EF4-FFF2-40B4-BE49-F238E27FC236}">
                  <a16:creationId xmlns:a16="http://schemas.microsoft.com/office/drawing/2014/main" id="{45EEA875-AFA1-4822-AA9F-80707CDEA70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278024" y="3591832"/>
              <a:ext cx="329224" cy="255271"/>
            </a:xfrm>
            <a:prstGeom prst="rect">
              <a:avLst/>
            </a:prstGeom>
          </p:spPr>
        </p:pic>
      </p:grpSp>
      <p:sp>
        <p:nvSpPr>
          <p:cNvPr id="242" name="Rectangle 241">
            <a:extLst>
              <a:ext uri="{FF2B5EF4-FFF2-40B4-BE49-F238E27FC236}">
                <a16:creationId xmlns:a16="http://schemas.microsoft.com/office/drawing/2014/main" id="{4F70EF68-24D7-42C8-BD75-7E8DACD6483E}"/>
              </a:ext>
            </a:extLst>
          </p:cNvPr>
          <p:cNvSpPr/>
          <p:nvPr/>
        </p:nvSpPr>
        <p:spPr>
          <a:xfrm>
            <a:off x="1397031" y="2684292"/>
            <a:ext cx="596884" cy="193867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>
                <a:solidFill>
                  <a:schemeClr val="dk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APP 2</a:t>
            </a:r>
          </a:p>
        </p:txBody>
      </p:sp>
      <p:sp>
        <p:nvSpPr>
          <p:cNvPr id="244" name="Rectangle 243">
            <a:extLst>
              <a:ext uri="{FF2B5EF4-FFF2-40B4-BE49-F238E27FC236}">
                <a16:creationId xmlns:a16="http://schemas.microsoft.com/office/drawing/2014/main" id="{CE75696C-FE6E-47DE-B9B4-B5A2AD917A20}"/>
              </a:ext>
            </a:extLst>
          </p:cNvPr>
          <p:cNvSpPr/>
          <p:nvPr/>
        </p:nvSpPr>
        <p:spPr>
          <a:xfrm>
            <a:off x="1397031" y="2979268"/>
            <a:ext cx="596884" cy="193867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>
                <a:solidFill>
                  <a:schemeClr val="dk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APP 3</a:t>
            </a:r>
          </a:p>
        </p:txBody>
      </p:sp>
      <p:sp>
        <p:nvSpPr>
          <p:cNvPr id="246" name="Rectangle 245">
            <a:extLst>
              <a:ext uri="{FF2B5EF4-FFF2-40B4-BE49-F238E27FC236}">
                <a16:creationId xmlns:a16="http://schemas.microsoft.com/office/drawing/2014/main" id="{F4819000-BA09-4657-9204-7BCB280F322F}"/>
              </a:ext>
            </a:extLst>
          </p:cNvPr>
          <p:cNvSpPr/>
          <p:nvPr/>
        </p:nvSpPr>
        <p:spPr>
          <a:xfrm>
            <a:off x="1397031" y="2389316"/>
            <a:ext cx="596884" cy="193867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>
                <a:solidFill>
                  <a:schemeClr val="dk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APP 1</a:t>
            </a:r>
          </a:p>
        </p:txBody>
      </p:sp>
      <p:pic>
        <p:nvPicPr>
          <p:cNvPr id="47" name="Picture 46">
            <a:extLst>
              <a:ext uri="{FF2B5EF4-FFF2-40B4-BE49-F238E27FC236}">
                <a16:creationId xmlns:a16="http://schemas.microsoft.com/office/drawing/2014/main" id="{29AF18DB-C7BF-8461-E891-A372FB06AF7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86219" y="2733259"/>
            <a:ext cx="442913" cy="442913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4EADB1DC-1825-C2DC-1AAD-105D7A92BDFE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508966" y="1355331"/>
            <a:ext cx="452438" cy="452438"/>
          </a:xfrm>
          <a:prstGeom prst="rect">
            <a:avLst/>
          </a:prstGeom>
        </p:spPr>
      </p:pic>
      <p:pic>
        <p:nvPicPr>
          <p:cNvPr id="68" name="Picture 67">
            <a:extLst>
              <a:ext uri="{FF2B5EF4-FFF2-40B4-BE49-F238E27FC236}">
                <a16:creationId xmlns:a16="http://schemas.microsoft.com/office/drawing/2014/main" id="{90DB43C7-2073-0500-DBF5-DC85204F002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66116" y="3310255"/>
            <a:ext cx="319088" cy="428625"/>
          </a:xfrm>
          <a:prstGeom prst="rect">
            <a:avLst/>
          </a:prstGeom>
        </p:spPr>
      </p:pic>
      <p:pic>
        <p:nvPicPr>
          <p:cNvPr id="70" name="Picture 69">
            <a:extLst>
              <a:ext uri="{FF2B5EF4-FFF2-40B4-BE49-F238E27FC236}">
                <a16:creationId xmlns:a16="http://schemas.microsoft.com/office/drawing/2014/main" id="{598EDD63-7598-CE5B-43BB-B10C457788E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12359" y="3310254"/>
            <a:ext cx="319088" cy="428625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74CE88AB-9E2D-49A1-BC8D-D76DB5FD51C8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20252" r="20464"/>
          <a:stretch/>
        </p:blipFill>
        <p:spPr>
          <a:xfrm>
            <a:off x="5253079" y="2632195"/>
            <a:ext cx="352660" cy="318846"/>
          </a:xfrm>
          <a:prstGeom prst="rect">
            <a:avLst/>
          </a:prstGeom>
        </p:spPr>
      </p:pic>
      <p:pic>
        <p:nvPicPr>
          <p:cNvPr id="100" name="Picture 99">
            <a:extLst>
              <a:ext uri="{FF2B5EF4-FFF2-40B4-BE49-F238E27FC236}">
                <a16:creationId xmlns:a16="http://schemas.microsoft.com/office/drawing/2014/main" id="{3E7477AE-3D55-AD4E-876B-463B5031E1D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29195" y="304362"/>
            <a:ext cx="452438" cy="452438"/>
          </a:xfrm>
          <a:prstGeom prst="rect">
            <a:avLst/>
          </a:prstGeom>
        </p:spPr>
      </p:pic>
      <p:sp>
        <p:nvSpPr>
          <p:cNvPr id="170" name="TextBox 169">
            <a:extLst>
              <a:ext uri="{FF2B5EF4-FFF2-40B4-BE49-F238E27FC236}">
                <a16:creationId xmlns:a16="http://schemas.microsoft.com/office/drawing/2014/main" id="{61F2A692-84EF-A7EE-8D6C-7518919E8C5F}"/>
              </a:ext>
            </a:extLst>
          </p:cNvPr>
          <p:cNvSpPr txBox="1"/>
          <p:nvPr/>
        </p:nvSpPr>
        <p:spPr>
          <a:xfrm>
            <a:off x="1745878" y="3179169"/>
            <a:ext cx="730347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1000">
                <a:latin typeface="Segoe UI" panose="020B0502040204020203" pitchFamily="34" charset="0"/>
                <a:cs typeface="Segoe UI" panose="020B0502040204020203" pitchFamily="34" charset="0"/>
              </a:rPr>
              <a:t>DNS query</a:t>
            </a:r>
          </a:p>
        </p:txBody>
      </p:sp>
      <p:sp>
        <p:nvSpPr>
          <p:cNvPr id="171" name="Rectangle 170">
            <a:extLst>
              <a:ext uri="{FF2B5EF4-FFF2-40B4-BE49-F238E27FC236}">
                <a16:creationId xmlns:a16="http://schemas.microsoft.com/office/drawing/2014/main" id="{91D248E0-13BE-4C2C-951B-429D7F77BBF6}"/>
              </a:ext>
            </a:extLst>
          </p:cNvPr>
          <p:cNvSpPr/>
          <p:nvPr/>
        </p:nvSpPr>
        <p:spPr bwMode="auto">
          <a:xfrm>
            <a:off x="4460310" y="113930"/>
            <a:ext cx="6334659" cy="5023476"/>
          </a:xfrm>
          <a:prstGeom prst="rect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  <a:prstDash val="dash"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79259" tIns="143407" rIns="179259" bIns="143407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13927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it-IT" sz="600">
              <a:solidFill>
                <a:srgbClr val="4472C4"/>
              </a:solidFill>
              <a:latin typeface="Calibri Light" panose="020F0302020204030204"/>
              <a:ea typeface="Segoe UI" pitchFamily="34" charset="0"/>
              <a:cs typeface="Segoe UI" pitchFamily="34" charset="0"/>
            </a:endParaRPr>
          </a:p>
        </p:txBody>
      </p:sp>
      <p:cxnSp>
        <p:nvCxnSpPr>
          <p:cNvPr id="181" name="Connector: Elbow 180">
            <a:extLst>
              <a:ext uri="{FF2B5EF4-FFF2-40B4-BE49-F238E27FC236}">
                <a16:creationId xmlns:a16="http://schemas.microsoft.com/office/drawing/2014/main" id="{0D63DFC9-FCAB-58AA-A1C7-D2183C877AA6}"/>
              </a:ext>
            </a:extLst>
          </p:cNvPr>
          <p:cNvCxnSpPr>
            <a:cxnSpLocks/>
            <a:endCxn id="100" idx="3"/>
          </p:cNvCxnSpPr>
          <p:nvPr/>
        </p:nvCxnSpPr>
        <p:spPr>
          <a:xfrm rot="16200000" flipV="1">
            <a:off x="8145659" y="366555"/>
            <a:ext cx="1553328" cy="1881380"/>
          </a:xfrm>
          <a:prstGeom prst="bentConnector2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14" name="Picture 2" descr="\\MAGNUM\Projects\Microsoft\Cloud Power FY12\Design\ICONS_PNG\Tower.png">
            <a:extLst>
              <a:ext uri="{FF2B5EF4-FFF2-40B4-BE49-F238E27FC236}">
                <a16:creationId xmlns:a16="http://schemas.microsoft.com/office/drawing/2014/main" id="{48A76D63-338B-8439-818D-6FE59D4991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duotone>
              <a:prstClr val="black"/>
              <a:srgbClr val="4472C4">
                <a:tint val="45000"/>
                <a:satMod val="400000"/>
              </a:srgbClr>
            </a:duotone>
          </a:blip>
          <a:stretch>
            <a:fillRect/>
          </a:stretch>
        </p:blipFill>
        <p:spPr bwMode="auto">
          <a:xfrm>
            <a:off x="218787" y="3572164"/>
            <a:ext cx="739436" cy="739436"/>
          </a:xfrm>
          <a:prstGeom prst="rect">
            <a:avLst/>
          </a:prstGeom>
          <a:noFill/>
        </p:spPr>
      </p:pic>
      <p:cxnSp>
        <p:nvCxnSpPr>
          <p:cNvPr id="20" name="Connector: Curved 19">
            <a:extLst>
              <a:ext uri="{FF2B5EF4-FFF2-40B4-BE49-F238E27FC236}">
                <a16:creationId xmlns:a16="http://schemas.microsoft.com/office/drawing/2014/main" id="{A80C324E-2D72-D62C-FDEA-462B049242BE}"/>
              </a:ext>
            </a:extLst>
          </p:cNvPr>
          <p:cNvCxnSpPr>
            <a:cxnSpLocks/>
            <a:stCxn id="53" idx="2"/>
            <a:endCxn id="117" idx="0"/>
          </p:cNvCxnSpPr>
          <p:nvPr/>
        </p:nvCxnSpPr>
        <p:spPr>
          <a:xfrm rot="16200000" flipH="1">
            <a:off x="5848135" y="2694819"/>
            <a:ext cx="1802532" cy="28432"/>
          </a:xfrm>
          <a:prstGeom prst="curvedConnector3">
            <a:avLst>
              <a:gd name="adj1" fmla="val 50000"/>
            </a:avLst>
          </a:prstGeom>
          <a:ln w="19050">
            <a:solidFill>
              <a:srgbClr val="7030A0"/>
            </a:solidFill>
            <a:prstDash val="dash"/>
            <a:headEnd type="triangl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4" name="Connector: Curved 23">
            <a:extLst>
              <a:ext uri="{FF2B5EF4-FFF2-40B4-BE49-F238E27FC236}">
                <a16:creationId xmlns:a16="http://schemas.microsoft.com/office/drawing/2014/main" id="{8729E742-91AC-40F7-1FED-71EF9CBAD08B}"/>
              </a:ext>
            </a:extLst>
          </p:cNvPr>
          <p:cNvCxnSpPr>
            <a:cxnSpLocks/>
            <a:stCxn id="100" idx="1"/>
            <a:endCxn id="53" idx="0"/>
          </p:cNvCxnSpPr>
          <p:nvPr/>
        </p:nvCxnSpPr>
        <p:spPr>
          <a:xfrm rot="10800000" flipV="1">
            <a:off x="6735185" y="530581"/>
            <a:ext cx="794010" cy="824750"/>
          </a:xfrm>
          <a:prstGeom prst="curvedConnector2">
            <a:avLst/>
          </a:prstGeom>
          <a:ln w="19050">
            <a:solidFill>
              <a:srgbClr val="7030A0"/>
            </a:solidFill>
            <a:prstDash val="dash"/>
            <a:headEnd type="triangle" w="lg" len="lg"/>
            <a:tailEnd type="none" w="lg" len="lg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104" name="Picture 2">
            <a:extLst>
              <a:ext uri="{FF2B5EF4-FFF2-40B4-BE49-F238E27FC236}">
                <a16:creationId xmlns:a16="http://schemas.microsoft.com/office/drawing/2014/main" id="{6F084D31-9F8A-FC45-4D2A-F1DCC1EF25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 bwMode="auto">
          <a:xfrm>
            <a:off x="9926231" y="2357272"/>
            <a:ext cx="210018" cy="322769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32" name="Rectangle 31">
            <a:extLst>
              <a:ext uri="{FF2B5EF4-FFF2-40B4-BE49-F238E27FC236}">
                <a16:creationId xmlns:a16="http://schemas.microsoft.com/office/drawing/2014/main" id="{32AE7708-C09E-6369-1601-259EC5148642}"/>
              </a:ext>
            </a:extLst>
          </p:cNvPr>
          <p:cNvSpPr/>
          <p:nvPr/>
        </p:nvSpPr>
        <p:spPr>
          <a:xfrm>
            <a:off x="9720118" y="2179788"/>
            <a:ext cx="999374" cy="657049"/>
          </a:xfrm>
          <a:prstGeom prst="rect">
            <a:avLst/>
          </a:prstGeom>
          <a:noFill/>
          <a:ln w="12700">
            <a:prstDash val="sysDash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179191" tIns="143354" rIns="179191" bIns="143354" numCol="1" spcCol="0" rtlCol="0" fromWordArt="0" anchor="t" anchorCtr="1" forceAA="0" compatLnSpc="1">
            <a:prstTxWarp prst="textNoShape">
              <a:avLst/>
            </a:prstTxWarp>
            <a:noAutofit/>
          </a:bodyPr>
          <a:lstStyle/>
          <a:p>
            <a:pPr algn="ctr" defTabSz="91364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800">
              <a:solidFill>
                <a:prstClr val="black">
                  <a:lumMod val="50000"/>
                  <a:lumOff val="50000"/>
                </a:prstClr>
              </a:solidFill>
              <a:latin typeface="Arial"/>
              <a:cs typeface="Segoe UI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A796B1F-596E-F0FA-6698-35EF17BF4F2F}"/>
              </a:ext>
            </a:extLst>
          </p:cNvPr>
          <p:cNvSpPr txBox="1"/>
          <p:nvPr/>
        </p:nvSpPr>
        <p:spPr>
          <a:xfrm>
            <a:off x="10124096" y="2284323"/>
            <a:ext cx="602477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1000">
                <a:latin typeface="Segoe UI" panose="020B0502040204020203" pitchFamily="34" charset="0"/>
                <a:cs typeface="Segoe UI" panose="020B0502040204020203" pitchFamily="34" charset="0"/>
              </a:rPr>
              <a:t>Spoke 1</a:t>
            </a:r>
          </a:p>
        </p:txBody>
      </p:sp>
      <p:pic>
        <p:nvPicPr>
          <p:cNvPr id="119" name="Picture 2">
            <a:extLst>
              <a:ext uri="{FF2B5EF4-FFF2-40B4-BE49-F238E27FC236}">
                <a16:creationId xmlns:a16="http://schemas.microsoft.com/office/drawing/2014/main" id="{EDB259B1-4DFA-DD8D-17C0-6E35929D9E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 bwMode="auto">
          <a:xfrm>
            <a:off x="9519736" y="3228300"/>
            <a:ext cx="210018" cy="322769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21" name="Rectangle 120">
            <a:extLst>
              <a:ext uri="{FF2B5EF4-FFF2-40B4-BE49-F238E27FC236}">
                <a16:creationId xmlns:a16="http://schemas.microsoft.com/office/drawing/2014/main" id="{7662CB08-B8AB-DAC5-02B7-60A22CBD8B5B}"/>
              </a:ext>
            </a:extLst>
          </p:cNvPr>
          <p:cNvSpPr/>
          <p:nvPr/>
        </p:nvSpPr>
        <p:spPr>
          <a:xfrm>
            <a:off x="9274437" y="3050816"/>
            <a:ext cx="1105204" cy="657049"/>
          </a:xfrm>
          <a:prstGeom prst="rect">
            <a:avLst/>
          </a:prstGeom>
          <a:noFill/>
          <a:ln w="12700">
            <a:solidFill>
              <a:srgbClr val="4472C4"/>
            </a:solidFill>
            <a:prstDash val="sysDash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179191" tIns="143354" rIns="179191" bIns="143354" numCol="1" spcCol="0" rtlCol="0" fromWordArt="0" anchor="t" anchorCtr="1" forceAA="0" compatLnSpc="1">
            <a:prstTxWarp prst="textNoShape">
              <a:avLst/>
            </a:prstTxWarp>
            <a:noAutofit/>
          </a:bodyPr>
          <a:lstStyle/>
          <a:p>
            <a:pPr algn="ctr" defTabSz="91364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800">
              <a:solidFill>
                <a:prstClr val="black">
                  <a:lumMod val="50000"/>
                  <a:lumOff val="50000"/>
                </a:prstClr>
              </a:solidFill>
              <a:latin typeface="Arial"/>
              <a:cs typeface="Segoe UI" pitchFamily="34" charset="0"/>
            </a:endParaRP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FDD7A3F2-38D8-DF11-4ED6-4178DAF4072B}"/>
              </a:ext>
            </a:extLst>
          </p:cNvPr>
          <p:cNvSpPr txBox="1"/>
          <p:nvPr/>
        </p:nvSpPr>
        <p:spPr>
          <a:xfrm>
            <a:off x="9717601" y="3155351"/>
            <a:ext cx="602477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1000">
                <a:latin typeface="Segoe UI" panose="020B0502040204020203" pitchFamily="34" charset="0"/>
                <a:cs typeface="Segoe UI" panose="020B0502040204020203" pitchFamily="34" charset="0"/>
              </a:rPr>
              <a:t>Spoke 2</a:t>
            </a:r>
          </a:p>
        </p:txBody>
      </p:sp>
      <p:cxnSp>
        <p:nvCxnSpPr>
          <p:cNvPr id="38" name="Connector: Elbow 37">
            <a:extLst>
              <a:ext uri="{FF2B5EF4-FFF2-40B4-BE49-F238E27FC236}">
                <a16:creationId xmlns:a16="http://schemas.microsoft.com/office/drawing/2014/main" id="{2D8BAEE4-6E9F-B871-8E77-7B6F20D8B2D7}"/>
              </a:ext>
            </a:extLst>
          </p:cNvPr>
          <p:cNvCxnSpPr>
            <a:cxnSpLocks/>
            <a:endCxn id="100" idx="3"/>
          </p:cNvCxnSpPr>
          <p:nvPr/>
        </p:nvCxnSpPr>
        <p:spPr>
          <a:xfrm rot="16200000" flipV="1">
            <a:off x="7487305" y="1024909"/>
            <a:ext cx="2424356" cy="1435699"/>
          </a:xfrm>
          <a:prstGeom prst="bentConnector2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6" name="Connector: Curved 45">
            <a:extLst>
              <a:ext uri="{FF2B5EF4-FFF2-40B4-BE49-F238E27FC236}">
                <a16:creationId xmlns:a16="http://schemas.microsoft.com/office/drawing/2014/main" id="{19B22477-8BC7-57BD-6FE5-87B005E16533}"/>
              </a:ext>
            </a:extLst>
          </p:cNvPr>
          <p:cNvCxnSpPr>
            <a:cxnSpLocks/>
            <a:stCxn id="53" idx="3"/>
            <a:endCxn id="32" idx="1"/>
          </p:cNvCxnSpPr>
          <p:nvPr/>
        </p:nvCxnSpPr>
        <p:spPr>
          <a:xfrm>
            <a:off x="6961404" y="1581550"/>
            <a:ext cx="2758714" cy="926763"/>
          </a:xfrm>
          <a:prstGeom prst="curvedConnector3">
            <a:avLst>
              <a:gd name="adj1" fmla="val 50000"/>
            </a:avLst>
          </a:prstGeom>
          <a:ln w="19050">
            <a:solidFill>
              <a:srgbClr val="00B050"/>
            </a:solidFill>
            <a:prstDash val="dash"/>
            <a:headEnd type="triangle" w="lg" len="lg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8" name="Connector: Curved 57">
            <a:extLst>
              <a:ext uri="{FF2B5EF4-FFF2-40B4-BE49-F238E27FC236}">
                <a16:creationId xmlns:a16="http://schemas.microsoft.com/office/drawing/2014/main" id="{5630D6A0-E4C5-B57D-CA3F-289389FF3B0D}"/>
              </a:ext>
            </a:extLst>
          </p:cNvPr>
          <p:cNvCxnSpPr>
            <a:cxnSpLocks/>
            <a:stCxn id="53" idx="3"/>
            <a:endCxn id="121" idx="1"/>
          </p:cNvCxnSpPr>
          <p:nvPr/>
        </p:nvCxnSpPr>
        <p:spPr>
          <a:xfrm>
            <a:off x="6961404" y="1581550"/>
            <a:ext cx="2313033" cy="1797791"/>
          </a:xfrm>
          <a:prstGeom prst="curvedConnector3">
            <a:avLst>
              <a:gd name="adj1" fmla="val 50000"/>
            </a:avLst>
          </a:prstGeom>
          <a:ln w="19050">
            <a:solidFill>
              <a:srgbClr val="00B050"/>
            </a:solidFill>
            <a:prstDash val="dash"/>
            <a:headEnd type="triangle" w="lg" len="lg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15" name="TextBox 114">
            <a:extLst>
              <a:ext uri="{FF2B5EF4-FFF2-40B4-BE49-F238E27FC236}">
                <a16:creationId xmlns:a16="http://schemas.microsoft.com/office/drawing/2014/main" id="{E91CFEB1-4825-50F5-0566-DF966DA3BCEA}"/>
              </a:ext>
            </a:extLst>
          </p:cNvPr>
          <p:cNvSpPr txBox="1"/>
          <p:nvPr/>
        </p:nvSpPr>
        <p:spPr>
          <a:xfrm>
            <a:off x="10082813" y="2016569"/>
            <a:ext cx="673333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1000">
                <a:latin typeface="Segoe UI" panose="020B0502040204020203" pitchFamily="34" charset="0"/>
                <a:cs typeface="Segoe UI" panose="020B0502040204020203" pitchFamily="34" charset="0"/>
              </a:rPr>
              <a:t>10.1.0.0/24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91BA21C4-9E2C-F75A-40C6-E7F6570A70A5}"/>
              </a:ext>
            </a:extLst>
          </p:cNvPr>
          <p:cNvSpPr txBox="1"/>
          <p:nvPr/>
        </p:nvSpPr>
        <p:spPr>
          <a:xfrm>
            <a:off x="9669114" y="2888870"/>
            <a:ext cx="673333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1000">
                <a:latin typeface="Segoe UI" panose="020B0502040204020203" pitchFamily="34" charset="0"/>
                <a:cs typeface="Segoe UI" panose="020B0502040204020203" pitchFamily="34" charset="0"/>
              </a:rPr>
              <a:t>10.2.0.0/24</a:t>
            </a:r>
          </a:p>
        </p:txBody>
      </p:sp>
      <p:sp>
        <p:nvSpPr>
          <p:cNvPr id="189" name="TextBox 188">
            <a:extLst>
              <a:ext uri="{FF2B5EF4-FFF2-40B4-BE49-F238E27FC236}">
                <a16:creationId xmlns:a16="http://schemas.microsoft.com/office/drawing/2014/main" id="{0993EE8D-5DEE-3F87-0ACA-02A13E3240B5}"/>
              </a:ext>
            </a:extLst>
          </p:cNvPr>
          <p:cNvSpPr txBox="1"/>
          <p:nvPr/>
        </p:nvSpPr>
        <p:spPr>
          <a:xfrm>
            <a:off x="4672465" y="247484"/>
            <a:ext cx="2838757" cy="3816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spcAft>
                <a:spcPts val="600"/>
              </a:spcAft>
              <a:defRPr sz="900">
                <a:solidFill>
                  <a:srgbClr val="0070C0"/>
                </a:solidFill>
              </a:defRPr>
            </a:lvl1pPr>
          </a:lstStyle>
          <a:p>
            <a:pPr algn="l"/>
            <a:r>
              <a:rPr lang="en-US" sz="11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abc.privatelink.blob.core.windows.net – 7.7.7.7</a:t>
            </a:r>
          </a:p>
          <a:p>
            <a:pPr algn="l"/>
            <a:r>
              <a:rPr lang="en-US" sz="11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abc.privatelink.azure-api.net  - 6.6.6.6</a:t>
            </a:r>
            <a:endParaRPr lang="en-SG" sz="110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D0C1C00F-634E-B4B6-1CC9-DBA9025B41E0}"/>
              </a:ext>
            </a:extLst>
          </p:cNvPr>
          <p:cNvSpPr txBox="1"/>
          <p:nvPr/>
        </p:nvSpPr>
        <p:spPr>
          <a:xfrm>
            <a:off x="1391803" y="3789881"/>
            <a:ext cx="864190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1000">
                <a:latin typeface="Segoe UI" panose="020B0502040204020203" pitchFamily="34" charset="0"/>
                <a:cs typeface="Segoe UI" panose="020B0502040204020203" pitchFamily="34" charset="0"/>
              </a:rPr>
              <a:t>192.168.0.1 / 2</a:t>
            </a: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6071FE4B-42F9-581A-DE3A-410E0C8F665A}"/>
              </a:ext>
            </a:extLst>
          </p:cNvPr>
          <p:cNvSpPr txBox="1"/>
          <p:nvPr/>
        </p:nvSpPr>
        <p:spPr>
          <a:xfrm>
            <a:off x="7956902" y="283692"/>
            <a:ext cx="17728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>
                <a:latin typeface="Segoe UI" panose="020B0502040204020203" pitchFamily="34" charset="0"/>
                <a:cs typeface="Segoe UI" panose="020B0502040204020203" pitchFamily="34" charset="0"/>
              </a:rPr>
              <a:t>Azure Private DNS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D5515289-62F5-B820-11A2-9AEB465351FA}"/>
              </a:ext>
            </a:extLst>
          </p:cNvPr>
          <p:cNvSpPr txBox="1"/>
          <p:nvPr/>
        </p:nvSpPr>
        <p:spPr>
          <a:xfrm>
            <a:off x="5831360" y="1232912"/>
            <a:ext cx="12051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/>
              <a:t>Azure DNS</a:t>
            </a:r>
          </a:p>
        </p:txBody>
      </p:sp>
      <p:pic>
        <p:nvPicPr>
          <p:cNvPr id="145" name="Picture 2">
            <a:extLst>
              <a:ext uri="{FF2B5EF4-FFF2-40B4-BE49-F238E27FC236}">
                <a16:creationId xmlns:a16="http://schemas.microsoft.com/office/drawing/2014/main" id="{6CDFE434-3AD9-E7AA-735A-90CEFD10C3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 bwMode="auto">
          <a:xfrm>
            <a:off x="1029639" y="2254630"/>
            <a:ext cx="210018" cy="322769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cxnSp>
        <p:nvCxnSpPr>
          <p:cNvPr id="149" name="Connector: Curved 148">
            <a:extLst>
              <a:ext uri="{FF2B5EF4-FFF2-40B4-BE49-F238E27FC236}">
                <a16:creationId xmlns:a16="http://schemas.microsoft.com/office/drawing/2014/main" id="{E373F6EC-032B-B6A6-8C17-17E3C58944AC}"/>
              </a:ext>
            </a:extLst>
          </p:cNvPr>
          <p:cNvCxnSpPr>
            <a:cxnSpLocks/>
            <a:endCxn id="145" idx="3"/>
          </p:cNvCxnSpPr>
          <p:nvPr/>
        </p:nvCxnSpPr>
        <p:spPr>
          <a:xfrm rot="16200000" flipV="1">
            <a:off x="1033364" y="2622308"/>
            <a:ext cx="919600" cy="507013"/>
          </a:xfrm>
          <a:prstGeom prst="curvedConnector2">
            <a:avLst/>
          </a:prstGeom>
          <a:ln w="19050">
            <a:solidFill>
              <a:srgbClr val="7030A0"/>
            </a:solidFill>
            <a:prstDash val="dash"/>
            <a:headEnd type="triangl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4" name="Connector: Curved 153">
            <a:extLst>
              <a:ext uri="{FF2B5EF4-FFF2-40B4-BE49-F238E27FC236}">
                <a16:creationId xmlns:a16="http://schemas.microsoft.com/office/drawing/2014/main" id="{AD13FC62-3EA3-A579-616E-DCF66C1B1921}"/>
              </a:ext>
            </a:extLst>
          </p:cNvPr>
          <p:cNvCxnSpPr>
            <a:cxnSpLocks/>
          </p:cNvCxnSpPr>
          <p:nvPr/>
        </p:nvCxnSpPr>
        <p:spPr>
          <a:xfrm rot="10800000" flipV="1">
            <a:off x="6887585" y="682981"/>
            <a:ext cx="794010" cy="824750"/>
          </a:xfrm>
          <a:prstGeom prst="curvedConnector2">
            <a:avLst/>
          </a:prstGeom>
          <a:ln w="19050">
            <a:solidFill>
              <a:srgbClr val="00B050"/>
            </a:solidFill>
            <a:prstDash val="dash"/>
            <a:headEnd type="triangle" w="lg" len="lg"/>
            <a:tailEnd type="none" w="lg" len="lg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" name="Connector: Elbow 1">
            <a:extLst>
              <a:ext uri="{FF2B5EF4-FFF2-40B4-BE49-F238E27FC236}">
                <a16:creationId xmlns:a16="http://schemas.microsoft.com/office/drawing/2014/main" id="{D6496574-1A29-4ED3-5744-0DBB511277F2}"/>
              </a:ext>
            </a:extLst>
          </p:cNvPr>
          <p:cNvCxnSpPr>
            <a:cxnSpLocks/>
          </p:cNvCxnSpPr>
          <p:nvPr/>
        </p:nvCxnSpPr>
        <p:spPr>
          <a:xfrm rot="16200000" flipV="1">
            <a:off x="7021597" y="1490618"/>
            <a:ext cx="1467637" cy="2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840CAC6D-8F47-D51B-24E2-80AD992E131F}"/>
              </a:ext>
            </a:extLst>
          </p:cNvPr>
          <p:cNvSpPr txBox="1"/>
          <p:nvPr/>
        </p:nvSpPr>
        <p:spPr>
          <a:xfrm>
            <a:off x="10108053" y="2617539"/>
            <a:ext cx="390415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1000">
                <a:latin typeface="Segoe UI" panose="020B0502040204020203" pitchFamily="34" charset="0"/>
                <a:cs typeface="Segoe UI" panose="020B0502040204020203" pitchFamily="34" charset="0"/>
              </a:rPr>
              <a:t>VM 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C0BC5A9-208D-D977-F7EE-56C2C163D62C}"/>
              </a:ext>
            </a:extLst>
          </p:cNvPr>
          <p:cNvSpPr txBox="1"/>
          <p:nvPr/>
        </p:nvSpPr>
        <p:spPr>
          <a:xfrm>
            <a:off x="9742211" y="3471101"/>
            <a:ext cx="390415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1000">
                <a:latin typeface="Segoe UI" panose="020B0502040204020203" pitchFamily="34" charset="0"/>
                <a:cs typeface="Segoe UI" panose="020B0502040204020203" pitchFamily="34" charset="0"/>
              </a:rPr>
              <a:t>VM 2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B74F647-DB20-32E0-1ED9-9B3FEC5638B0}"/>
              </a:ext>
            </a:extLst>
          </p:cNvPr>
          <p:cNvSpPr txBox="1"/>
          <p:nvPr/>
        </p:nvSpPr>
        <p:spPr>
          <a:xfrm>
            <a:off x="7850658" y="651994"/>
            <a:ext cx="730347" cy="2492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900">
                <a:latin typeface="Segoe UI" panose="020B0502040204020203" pitchFamily="34" charset="0"/>
                <a:cs typeface="Segoe UI" panose="020B0502040204020203" pitchFamily="34" charset="0"/>
              </a:rPr>
              <a:t>Virtual network link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A2A2D8C-626B-0AE3-8D74-D2C39C73D553}"/>
              </a:ext>
            </a:extLst>
          </p:cNvPr>
          <p:cNvSpPr txBox="1"/>
          <p:nvPr/>
        </p:nvSpPr>
        <p:spPr>
          <a:xfrm>
            <a:off x="668834" y="4218797"/>
            <a:ext cx="3513766" cy="10695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spcAft>
                <a:spcPts val="600"/>
              </a:spcAft>
              <a:defRPr sz="900">
                <a:solidFill>
                  <a:srgbClr val="0070C0"/>
                </a:solidFill>
              </a:defRPr>
            </a:lvl1pPr>
          </a:lstStyle>
          <a:p>
            <a:pPr algn="l"/>
            <a:r>
              <a:rPr lang="en-US" sz="11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App1.onprem.company.com  - 192.168.0.8</a:t>
            </a:r>
          </a:p>
          <a:p>
            <a:pPr algn="l"/>
            <a:r>
              <a:rPr lang="en-US" sz="11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App2.onprem.company.com  - 192.168.0.9</a:t>
            </a:r>
          </a:p>
          <a:p>
            <a:pPr algn="l"/>
            <a:r>
              <a:rPr lang="en-US" sz="11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blob.core.windows.net – 10.0.0.8 (forwarder)</a:t>
            </a:r>
          </a:p>
          <a:p>
            <a:pPr algn="l"/>
            <a:r>
              <a:rPr lang="en-US" sz="11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azure-api.net – 10.0.0.8 (forwarder)</a:t>
            </a:r>
          </a:p>
          <a:p>
            <a:pPr algn="l"/>
            <a:endParaRPr lang="en-US" sz="110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22DAF40-F84B-6373-6911-DB21606935B6}"/>
              </a:ext>
            </a:extLst>
          </p:cNvPr>
          <p:cNvSpPr txBox="1"/>
          <p:nvPr/>
        </p:nvSpPr>
        <p:spPr>
          <a:xfrm>
            <a:off x="1029639" y="1935487"/>
            <a:ext cx="10583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>
                <a:latin typeface="Segoe UI" panose="020B0502040204020203" pitchFamily="34" charset="0"/>
                <a:cs typeface="Segoe UI" panose="020B0502040204020203" pitchFamily="34" charset="0"/>
              </a:rPr>
              <a:t>On-premises</a:t>
            </a:r>
          </a:p>
        </p:txBody>
      </p: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E96A6D50-767D-C6C0-1D56-ECC70A44BB1A}"/>
              </a:ext>
            </a:extLst>
          </p:cNvPr>
          <p:cNvGrpSpPr/>
          <p:nvPr/>
        </p:nvGrpSpPr>
        <p:grpSpPr>
          <a:xfrm>
            <a:off x="9753016" y="2066292"/>
            <a:ext cx="285790" cy="214343"/>
            <a:chOff x="2849996" y="792540"/>
            <a:chExt cx="285790" cy="214343"/>
          </a:xfrm>
        </p:grpSpPr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B50F369B-D832-B0E8-1957-52C91BC924B2}"/>
                </a:ext>
              </a:extLst>
            </p:cNvPr>
            <p:cNvSpPr/>
            <p:nvPr/>
          </p:nvSpPr>
          <p:spPr>
            <a:xfrm>
              <a:off x="2858196" y="839005"/>
              <a:ext cx="269390" cy="121414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5" name="Picture 104">
              <a:extLst>
                <a:ext uri="{FF2B5EF4-FFF2-40B4-BE49-F238E27FC236}">
                  <a16:creationId xmlns:a16="http://schemas.microsoft.com/office/drawing/2014/main" id="{5237F669-FCE7-9351-F9CF-8ED1FF08AD70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849996" y="792540"/>
              <a:ext cx="285790" cy="214343"/>
            </a:xfrm>
            <a:prstGeom prst="rect">
              <a:avLst/>
            </a:prstGeom>
            <a:ln>
              <a:noFill/>
            </a:ln>
          </p:spPr>
        </p:pic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13B04EEF-CF9E-559C-5C03-C71EA69666AA}"/>
              </a:ext>
            </a:extLst>
          </p:cNvPr>
          <p:cNvGrpSpPr/>
          <p:nvPr/>
        </p:nvGrpSpPr>
        <p:grpSpPr>
          <a:xfrm>
            <a:off x="9307604" y="2951041"/>
            <a:ext cx="285790" cy="214343"/>
            <a:chOff x="2849996" y="792540"/>
            <a:chExt cx="285790" cy="214343"/>
          </a:xfrm>
        </p:grpSpPr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89D30E3C-48F3-055A-9431-CC01E3238449}"/>
                </a:ext>
              </a:extLst>
            </p:cNvPr>
            <p:cNvSpPr/>
            <p:nvPr/>
          </p:nvSpPr>
          <p:spPr>
            <a:xfrm>
              <a:off x="2858196" y="839005"/>
              <a:ext cx="269390" cy="121414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8" name="Picture 107">
              <a:extLst>
                <a:ext uri="{FF2B5EF4-FFF2-40B4-BE49-F238E27FC236}">
                  <a16:creationId xmlns:a16="http://schemas.microsoft.com/office/drawing/2014/main" id="{D002EF47-D410-AC6E-8D68-2FB12D3C5C3B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849996" y="792540"/>
              <a:ext cx="285790" cy="214343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8" name="Oval 7">
            <a:extLst>
              <a:ext uri="{FF2B5EF4-FFF2-40B4-BE49-F238E27FC236}">
                <a16:creationId xmlns:a16="http://schemas.microsoft.com/office/drawing/2014/main" id="{3EDD32E3-D13E-B98A-4146-2EA731C7473F}"/>
              </a:ext>
            </a:extLst>
          </p:cNvPr>
          <p:cNvSpPr/>
          <p:nvPr/>
        </p:nvSpPr>
        <p:spPr>
          <a:xfrm>
            <a:off x="1414530" y="2690504"/>
            <a:ext cx="292608" cy="292608"/>
          </a:xfrm>
          <a:prstGeom prst="ellipse">
            <a:avLst/>
          </a:prstGeom>
          <a:solidFill>
            <a:srgbClr val="107C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latin typeface="Segoe UI" panose="020B0502040204020203" pitchFamily="34" charset="0"/>
                <a:cs typeface="Segoe UI" panose="020B0502040204020203" pitchFamily="34" charset="0"/>
              </a:rPr>
              <a:t>1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1D164A69-678B-484C-2D9E-B8E1DA784F61}"/>
              </a:ext>
            </a:extLst>
          </p:cNvPr>
          <p:cNvSpPr/>
          <p:nvPr/>
        </p:nvSpPr>
        <p:spPr>
          <a:xfrm>
            <a:off x="6589455" y="1945065"/>
            <a:ext cx="292608" cy="292608"/>
          </a:xfrm>
          <a:prstGeom prst="ellipse">
            <a:avLst/>
          </a:prstGeom>
          <a:solidFill>
            <a:srgbClr val="107C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latin typeface="Segoe UI" panose="020B0502040204020203" pitchFamily="34" charset="0"/>
                <a:cs typeface="Segoe UI" panose="020B0502040204020203" pitchFamily="34" charset="0"/>
              </a:rPr>
              <a:t>3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2B052750-D012-4D70-11A7-61CBE3BA977A}"/>
              </a:ext>
            </a:extLst>
          </p:cNvPr>
          <p:cNvSpPr/>
          <p:nvPr/>
        </p:nvSpPr>
        <p:spPr>
          <a:xfrm>
            <a:off x="6590265" y="804955"/>
            <a:ext cx="320040" cy="320040"/>
          </a:xfrm>
          <a:prstGeom prst="ellipse">
            <a:avLst/>
          </a:prstGeom>
          <a:solidFill>
            <a:srgbClr val="107C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latin typeface="Segoe UI" panose="020B0502040204020203" pitchFamily="34" charset="0"/>
                <a:cs typeface="Segoe UI" panose="020B0502040204020203" pitchFamily="34" charset="0"/>
              </a:rPr>
              <a:t>4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BA74F809-E0AF-9CF0-88DD-E9050083219D}"/>
              </a:ext>
            </a:extLst>
          </p:cNvPr>
          <p:cNvSpPr/>
          <p:nvPr/>
        </p:nvSpPr>
        <p:spPr>
          <a:xfrm>
            <a:off x="8177515" y="1809259"/>
            <a:ext cx="292608" cy="292608"/>
          </a:xfrm>
          <a:prstGeom prst="ellipse">
            <a:avLst/>
          </a:prstGeom>
          <a:solidFill>
            <a:srgbClr val="107C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latin typeface="Segoe UI" panose="020B0502040204020203" pitchFamily="34" charset="0"/>
                <a:cs typeface="Segoe UI" panose="020B0502040204020203" pitchFamily="34" charset="0"/>
              </a:rPr>
              <a:t>A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81834A38-95DA-B947-3215-5FD1AE3F0F74}"/>
              </a:ext>
            </a:extLst>
          </p:cNvPr>
          <p:cNvSpPr/>
          <p:nvPr/>
        </p:nvSpPr>
        <p:spPr>
          <a:xfrm>
            <a:off x="7125938" y="743057"/>
            <a:ext cx="292608" cy="292608"/>
          </a:xfrm>
          <a:prstGeom prst="ellipse">
            <a:avLst/>
          </a:prstGeom>
          <a:solidFill>
            <a:srgbClr val="107C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latin typeface="Segoe UI" panose="020B0502040204020203" pitchFamily="34" charset="0"/>
                <a:cs typeface="Segoe UI" panose="020B0502040204020203" pitchFamily="34" charset="0"/>
              </a:rPr>
              <a:t>B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D391983F-C9BA-2286-8553-05CC4F093B8E}"/>
              </a:ext>
            </a:extLst>
          </p:cNvPr>
          <p:cNvSpPr/>
          <p:nvPr/>
        </p:nvSpPr>
        <p:spPr>
          <a:xfrm>
            <a:off x="8069527" y="2565232"/>
            <a:ext cx="292608" cy="292608"/>
          </a:xfrm>
          <a:prstGeom prst="ellipse">
            <a:avLst/>
          </a:prstGeom>
          <a:solidFill>
            <a:srgbClr val="107C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latin typeface="Segoe UI" panose="020B0502040204020203" pitchFamily="34" charset="0"/>
                <a:cs typeface="Segoe UI" panose="020B0502040204020203" pitchFamily="34" charset="0"/>
              </a:rPr>
              <a:t>A</a:t>
            </a:r>
          </a:p>
        </p:txBody>
      </p:sp>
      <p:sp>
        <p:nvSpPr>
          <p:cNvPr id="301" name="Up-Down Arrow 79">
            <a:extLst>
              <a:ext uri="{FF2B5EF4-FFF2-40B4-BE49-F238E27FC236}">
                <a16:creationId xmlns:a16="http://schemas.microsoft.com/office/drawing/2014/main" id="{22A1F14B-3B12-43E6-9737-59D6E95EBB75}"/>
              </a:ext>
            </a:extLst>
          </p:cNvPr>
          <p:cNvSpPr/>
          <p:nvPr/>
        </p:nvSpPr>
        <p:spPr bwMode="auto">
          <a:xfrm rot="5400000">
            <a:off x="3603053" y="1735883"/>
            <a:ext cx="428518" cy="2439304"/>
          </a:xfrm>
          <a:prstGeom prst="upDownArrow">
            <a:avLst>
              <a:gd name="adj1" fmla="val 66185"/>
              <a:gd name="adj2" fmla="val 40938"/>
            </a:avLst>
          </a:prstGeom>
          <a:ln w="63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vert270" wrap="square" lIns="0" tIns="46637" rIns="0" bIns="46637" numCol="1" rtlCol="0" anchor="ctr" anchorCtr="0" compatLnSpc="1">
            <a:prstTxWarp prst="textNoShape">
              <a:avLst/>
            </a:prstTxWarp>
          </a:bodyPr>
          <a:lstStyle/>
          <a:p>
            <a:pPr algn="ctr" defTabSz="93239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b="1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Azure ExpressRoute</a:t>
            </a:r>
            <a:endParaRPr kumimoji="0" lang="en-US" sz="11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209" name="Picture 208">
            <a:extLst>
              <a:ext uri="{FF2B5EF4-FFF2-40B4-BE49-F238E27FC236}">
                <a16:creationId xmlns:a16="http://schemas.microsoft.com/office/drawing/2014/main" id="{6647C0D7-6427-4F50-A200-801E95427FE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351780" y="2342916"/>
            <a:ext cx="979104" cy="535243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44C2E7D7-95C4-434E-8516-ACB3122B340F}"/>
              </a:ext>
            </a:extLst>
          </p:cNvPr>
          <p:cNvSpPr txBox="1"/>
          <p:nvPr/>
        </p:nvSpPr>
        <p:spPr>
          <a:xfrm>
            <a:off x="4690090" y="3248786"/>
            <a:ext cx="830153" cy="5539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1000">
                <a:latin typeface="Segoe UI" panose="020B0502040204020203" pitchFamily="34" charset="0"/>
                <a:cs typeface="Segoe UI" panose="020B0502040204020203" pitchFamily="34" charset="0"/>
              </a:rPr>
              <a:t>Site-to-site or Azure ExpressRoute gateway</a:t>
            </a: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96B389D6-3F2E-B050-AD7A-57353429D368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777615" y="2492458"/>
            <a:ext cx="720226" cy="813317"/>
          </a:xfrm>
          <a:prstGeom prst="rect">
            <a:avLst/>
          </a:prstGeom>
        </p:spPr>
      </p:pic>
      <p:cxnSp>
        <p:nvCxnSpPr>
          <p:cNvPr id="10" name="Connector: Curved 9">
            <a:extLst>
              <a:ext uri="{FF2B5EF4-FFF2-40B4-BE49-F238E27FC236}">
                <a16:creationId xmlns:a16="http://schemas.microsoft.com/office/drawing/2014/main" id="{E3E965F4-B8E9-5BAC-63CC-3B945C536D6B}"/>
              </a:ext>
            </a:extLst>
          </p:cNvPr>
          <p:cNvCxnSpPr>
            <a:cxnSpLocks/>
            <a:stCxn id="117" idx="1"/>
          </p:cNvCxnSpPr>
          <p:nvPr/>
        </p:nvCxnSpPr>
        <p:spPr>
          <a:xfrm rot="10800000">
            <a:off x="2161011" y="3524574"/>
            <a:ext cx="4405325" cy="107391"/>
          </a:xfrm>
          <a:prstGeom prst="curvedConnector3">
            <a:avLst>
              <a:gd name="adj1" fmla="val 50000"/>
            </a:avLst>
          </a:prstGeom>
          <a:ln w="19050">
            <a:solidFill>
              <a:srgbClr val="7030A0"/>
            </a:solidFill>
            <a:prstDash val="dash"/>
            <a:headEnd type="triangle" w="lg" len="lg"/>
            <a:tailEnd type="none" w="lg" len="lg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E0FCA09A-9233-8C2F-892A-D472D5FEA299}"/>
              </a:ext>
            </a:extLst>
          </p:cNvPr>
          <p:cNvSpPr txBox="1"/>
          <p:nvPr/>
        </p:nvSpPr>
        <p:spPr>
          <a:xfrm>
            <a:off x="10100671" y="-24243"/>
            <a:ext cx="537134" cy="313125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r>
              <a:rPr lang="en-US" sz="1400" b="1">
                <a:latin typeface="Segoe UI Semibold" panose="020B0702040204020203" pitchFamily="34" charset="0"/>
                <a:cs typeface="Segoe UI Semibold" panose="020B0702040204020203" pitchFamily="34" charset="0"/>
              </a:rPr>
              <a:t>Azure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5EC8F0D-9E62-F658-0B9A-C726F0A74E4B}"/>
              </a:ext>
            </a:extLst>
          </p:cNvPr>
          <p:cNvSpPr txBox="1"/>
          <p:nvPr/>
        </p:nvSpPr>
        <p:spPr>
          <a:xfrm rot="16200000">
            <a:off x="9060362" y="2224329"/>
            <a:ext cx="1167201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spcAft>
                <a:spcPts val="600"/>
              </a:spcAft>
              <a:defRPr sz="10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Azure-provided DNS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062097B-818A-FC65-C710-FE8CE9415343}"/>
              </a:ext>
            </a:extLst>
          </p:cNvPr>
          <p:cNvSpPr txBox="1"/>
          <p:nvPr/>
        </p:nvSpPr>
        <p:spPr>
          <a:xfrm rot="16200000">
            <a:off x="8584365" y="3079441"/>
            <a:ext cx="1167201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spcAft>
                <a:spcPts val="600"/>
              </a:spcAft>
              <a:defRPr sz="10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Azure-provided DNS</a:t>
            </a: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5EA1E351-E3D9-4C5D-CEA7-58AE82072AB7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-167022" y="5079463"/>
            <a:ext cx="2250490" cy="1203092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73CB5D90-EE42-C046-A344-24C19EBA880F}"/>
              </a:ext>
            </a:extLst>
          </p:cNvPr>
          <p:cNvSpPr txBox="1"/>
          <p:nvPr/>
        </p:nvSpPr>
        <p:spPr>
          <a:xfrm>
            <a:off x="6052382" y="1798224"/>
            <a:ext cx="835031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000">
                <a:latin typeface="Segoe UI" panose="020B0502040204020203" pitchFamily="34" charset="0"/>
                <a:cs typeface="Segoe UI" panose="020B0502040204020203" pitchFamily="34" charset="0"/>
              </a:rPr>
              <a:t>10.0.0.0/24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7737B13A-AC87-D275-D21F-D90176F0D59A}"/>
              </a:ext>
            </a:extLst>
          </p:cNvPr>
          <p:cNvSpPr/>
          <p:nvPr/>
        </p:nvSpPr>
        <p:spPr>
          <a:xfrm>
            <a:off x="4600195" y="2331325"/>
            <a:ext cx="1188841" cy="1662825"/>
          </a:xfrm>
          <a:prstGeom prst="rect">
            <a:avLst/>
          </a:prstGeom>
          <a:noFill/>
          <a:ln w="12700">
            <a:solidFill>
              <a:srgbClr val="4472C4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B2D10C3C-E40B-A27B-2DAF-6FB0423B274F}"/>
              </a:ext>
            </a:extLst>
          </p:cNvPr>
          <p:cNvGrpSpPr/>
          <p:nvPr/>
        </p:nvGrpSpPr>
        <p:grpSpPr>
          <a:xfrm>
            <a:off x="5459485" y="2215826"/>
            <a:ext cx="285790" cy="214343"/>
            <a:chOff x="2849996" y="792540"/>
            <a:chExt cx="285790" cy="214343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1256B275-9A1E-A647-E103-A48CF0A3D3A6}"/>
                </a:ext>
              </a:extLst>
            </p:cNvPr>
            <p:cNvSpPr/>
            <p:nvPr/>
          </p:nvSpPr>
          <p:spPr>
            <a:xfrm>
              <a:off x="2858196" y="839005"/>
              <a:ext cx="269390" cy="121414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2" name="Picture 41">
              <a:extLst>
                <a:ext uri="{FF2B5EF4-FFF2-40B4-BE49-F238E27FC236}">
                  <a16:creationId xmlns:a16="http://schemas.microsoft.com/office/drawing/2014/main" id="{4097C448-3795-A395-6C25-8E15A7B88325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849996" y="792540"/>
              <a:ext cx="285790" cy="214343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id="{1CB1AA60-061A-FFFD-7CAD-8196B0C95E05}"/>
              </a:ext>
            </a:extLst>
          </p:cNvPr>
          <p:cNvSpPr txBox="1"/>
          <p:nvPr/>
        </p:nvSpPr>
        <p:spPr>
          <a:xfrm>
            <a:off x="4604489" y="2165406"/>
            <a:ext cx="835031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000">
                <a:latin typeface="Segoe UI" panose="020B0502040204020203" pitchFamily="34" charset="0"/>
                <a:cs typeface="Segoe UI" panose="020B0502040204020203" pitchFamily="34" charset="0"/>
              </a:rPr>
              <a:t>10.4.0.0/24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B08D2B5D-6196-E7B6-A27C-11F3FAF1097D}"/>
              </a:ext>
            </a:extLst>
          </p:cNvPr>
          <p:cNvSpPr/>
          <p:nvPr/>
        </p:nvSpPr>
        <p:spPr>
          <a:xfrm>
            <a:off x="6002432" y="3276778"/>
            <a:ext cx="1526763" cy="1499825"/>
          </a:xfrm>
          <a:prstGeom prst="rect">
            <a:avLst/>
          </a:prstGeom>
          <a:noFill/>
          <a:ln w="12700">
            <a:solidFill>
              <a:srgbClr val="4472C4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F28855F6-1E01-5813-34DF-9232BF24FABA}"/>
              </a:ext>
            </a:extLst>
          </p:cNvPr>
          <p:cNvSpPr/>
          <p:nvPr/>
        </p:nvSpPr>
        <p:spPr>
          <a:xfrm>
            <a:off x="6152679" y="4155275"/>
            <a:ext cx="1236425" cy="491666"/>
          </a:xfrm>
          <a:prstGeom prst="rect">
            <a:avLst/>
          </a:prstGeom>
          <a:noFill/>
          <a:ln w="952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87" name="Picture 86">
            <a:extLst>
              <a:ext uri="{FF2B5EF4-FFF2-40B4-BE49-F238E27FC236}">
                <a16:creationId xmlns:a16="http://schemas.microsoft.com/office/drawing/2014/main" id="{524BDBCC-717B-D457-B622-AE7EE3BCD7A9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7099143" y="4562922"/>
            <a:ext cx="252056" cy="168037"/>
          </a:xfrm>
          <a:prstGeom prst="rect">
            <a:avLst/>
          </a:prstGeom>
        </p:spPr>
      </p:pic>
      <p:grpSp>
        <p:nvGrpSpPr>
          <p:cNvPr id="90" name="Group 89">
            <a:extLst>
              <a:ext uri="{FF2B5EF4-FFF2-40B4-BE49-F238E27FC236}">
                <a16:creationId xmlns:a16="http://schemas.microsoft.com/office/drawing/2014/main" id="{4281C89E-32EB-B4A1-B461-2C5C3D84AAD1}"/>
              </a:ext>
            </a:extLst>
          </p:cNvPr>
          <p:cNvGrpSpPr/>
          <p:nvPr/>
        </p:nvGrpSpPr>
        <p:grpSpPr>
          <a:xfrm>
            <a:off x="6375657" y="4222187"/>
            <a:ext cx="732083" cy="430150"/>
            <a:chOff x="6216328" y="3921935"/>
            <a:chExt cx="1158991" cy="757931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41F68887-112C-D9E0-2845-3CD846407098}"/>
                </a:ext>
              </a:extLst>
            </p:cNvPr>
            <p:cNvSpPr txBox="1"/>
            <p:nvPr/>
          </p:nvSpPr>
          <p:spPr>
            <a:xfrm>
              <a:off x="6216328" y="4338213"/>
              <a:ext cx="1158991" cy="34165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90000"/>
                </a:lnSpc>
                <a:spcAft>
                  <a:spcPts val="600"/>
                </a:spcAft>
              </a:pPr>
              <a:r>
                <a:rPr lang="en-US" sz="700">
                  <a:latin typeface="Segoe UI" panose="020B0502040204020203" pitchFamily="34" charset="0"/>
                  <a:cs typeface="Segoe UI" panose="020B0502040204020203" pitchFamily="34" charset="0"/>
                </a:rPr>
                <a:t>Outbound endpoint 10.0.0.19</a:t>
              </a:r>
            </a:p>
          </p:txBody>
        </p:sp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1102B661-1281-591C-D973-33D2B0331498}"/>
                </a:ext>
              </a:extLst>
            </p:cNvPr>
            <p:cNvGrpSpPr/>
            <p:nvPr/>
          </p:nvGrpSpPr>
          <p:grpSpPr>
            <a:xfrm>
              <a:off x="6579612" y="3921935"/>
              <a:ext cx="432422" cy="295564"/>
              <a:chOff x="7388618" y="5616779"/>
              <a:chExt cx="519417" cy="497926"/>
            </a:xfrm>
          </p:grpSpPr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F7270FC0-B63C-61D5-A4FD-19DA03DB7109}"/>
                  </a:ext>
                </a:extLst>
              </p:cNvPr>
              <p:cNvSpPr/>
              <p:nvPr/>
            </p:nvSpPr>
            <p:spPr>
              <a:xfrm>
                <a:off x="7546085" y="5616779"/>
                <a:ext cx="361950" cy="497926"/>
              </a:xfrm>
              <a:prstGeom prst="rect">
                <a:avLst/>
              </a:prstGeom>
              <a:noFill/>
              <a:ln w="571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 sz="110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96" name="Arrow: Right 95">
                <a:extLst>
                  <a:ext uri="{FF2B5EF4-FFF2-40B4-BE49-F238E27FC236}">
                    <a16:creationId xmlns:a16="http://schemas.microsoft.com/office/drawing/2014/main" id="{A18C27E0-8511-FB62-F32B-A937E95AC604}"/>
                  </a:ext>
                </a:extLst>
              </p:cNvPr>
              <p:cNvSpPr/>
              <p:nvPr/>
            </p:nvSpPr>
            <p:spPr>
              <a:xfrm flipH="1">
                <a:off x="7388618" y="5815098"/>
                <a:ext cx="361950" cy="133635"/>
              </a:xfrm>
              <a:prstGeom prst="rightArrow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 sz="110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p:grpSp>
      </p:grpSp>
      <p:sp>
        <p:nvSpPr>
          <p:cNvPr id="98" name="Rectangle 97">
            <a:extLst>
              <a:ext uri="{FF2B5EF4-FFF2-40B4-BE49-F238E27FC236}">
                <a16:creationId xmlns:a16="http://schemas.microsoft.com/office/drawing/2014/main" id="{7DE7C82C-96C5-F601-A699-102EE77E0E1C}"/>
              </a:ext>
            </a:extLst>
          </p:cNvPr>
          <p:cNvSpPr/>
          <p:nvPr/>
        </p:nvSpPr>
        <p:spPr>
          <a:xfrm>
            <a:off x="6145961" y="3453564"/>
            <a:ext cx="1236425" cy="490625"/>
          </a:xfrm>
          <a:prstGeom prst="rect">
            <a:avLst/>
          </a:prstGeom>
          <a:noFill/>
          <a:ln w="952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99" name="Picture 2" descr="Ultimate guide for Azure DNS Private resolver | by Sharmila Musunuru |  Microsoft Azure | May, 2022 | Medium">
            <a:extLst>
              <a:ext uri="{FF2B5EF4-FFF2-40B4-BE49-F238E27FC236}">
                <a16:creationId xmlns:a16="http://schemas.microsoft.com/office/drawing/2014/main" id="{099A490F-B59C-4704-297A-90E81E14A41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99" t="18036" r="13948" b="12470"/>
          <a:stretch/>
        </p:blipFill>
        <p:spPr bwMode="auto">
          <a:xfrm>
            <a:off x="7290505" y="3831320"/>
            <a:ext cx="464909" cy="417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0" name="Connector: Elbow 109">
            <a:extLst>
              <a:ext uri="{FF2B5EF4-FFF2-40B4-BE49-F238E27FC236}">
                <a16:creationId xmlns:a16="http://schemas.microsoft.com/office/drawing/2014/main" id="{A2A6868F-CDEE-EE5A-3116-2A17BC55C5C2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6191376" y="2092616"/>
            <a:ext cx="2899854" cy="228222"/>
          </a:xfrm>
          <a:prstGeom prst="bentConnector3">
            <a:avLst>
              <a:gd name="adj1" fmla="val 292"/>
            </a:avLst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11" name="TextBox 110">
            <a:extLst>
              <a:ext uri="{FF2B5EF4-FFF2-40B4-BE49-F238E27FC236}">
                <a16:creationId xmlns:a16="http://schemas.microsoft.com/office/drawing/2014/main" id="{FD52509E-1800-E522-35B8-F49A754F3835}"/>
              </a:ext>
            </a:extLst>
          </p:cNvPr>
          <p:cNvSpPr txBox="1"/>
          <p:nvPr/>
        </p:nvSpPr>
        <p:spPr>
          <a:xfrm>
            <a:off x="5963795" y="3132420"/>
            <a:ext cx="835031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000">
                <a:latin typeface="Segoe UI" panose="020B0502040204020203" pitchFamily="34" charset="0"/>
                <a:cs typeface="Segoe UI" panose="020B0502040204020203" pitchFamily="34" charset="0"/>
              </a:rPr>
              <a:t>10.0.0.0/24</a:t>
            </a:r>
          </a:p>
        </p:txBody>
      </p: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E67650B7-701B-2CB7-18C4-2039E5F27AB3}"/>
              </a:ext>
            </a:extLst>
          </p:cNvPr>
          <p:cNvGrpSpPr/>
          <p:nvPr/>
        </p:nvGrpSpPr>
        <p:grpSpPr>
          <a:xfrm>
            <a:off x="6363591" y="3546005"/>
            <a:ext cx="801166" cy="390351"/>
            <a:chOff x="6187043" y="2679215"/>
            <a:chExt cx="1102630" cy="714694"/>
          </a:xfrm>
        </p:grpSpPr>
        <p:grpSp>
          <p:nvGrpSpPr>
            <p:cNvPr id="113" name="Group 112">
              <a:extLst>
                <a:ext uri="{FF2B5EF4-FFF2-40B4-BE49-F238E27FC236}">
                  <a16:creationId xmlns:a16="http://schemas.microsoft.com/office/drawing/2014/main" id="{2C00018A-AF6E-5F92-EE3A-1C00BE4EDB85}"/>
                </a:ext>
              </a:extLst>
            </p:cNvPr>
            <p:cNvGrpSpPr/>
            <p:nvPr/>
          </p:nvGrpSpPr>
          <p:grpSpPr>
            <a:xfrm>
              <a:off x="6466076" y="2679215"/>
              <a:ext cx="432422" cy="295564"/>
              <a:chOff x="7880109" y="4767796"/>
              <a:chExt cx="519417" cy="497926"/>
            </a:xfrm>
          </p:grpSpPr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6768BF71-9188-F7A8-CC36-9FC485888EC7}"/>
                  </a:ext>
                </a:extLst>
              </p:cNvPr>
              <p:cNvSpPr/>
              <p:nvPr/>
            </p:nvSpPr>
            <p:spPr>
              <a:xfrm>
                <a:off x="8037576" y="4767796"/>
                <a:ext cx="361950" cy="497926"/>
              </a:xfrm>
              <a:prstGeom prst="rect">
                <a:avLst/>
              </a:prstGeom>
              <a:noFill/>
              <a:ln w="571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117" name="Arrow: Right 116">
                <a:extLst>
                  <a:ext uri="{FF2B5EF4-FFF2-40B4-BE49-F238E27FC236}">
                    <a16:creationId xmlns:a16="http://schemas.microsoft.com/office/drawing/2014/main" id="{EF9A7429-CBBA-9EE6-6CF3-1669DC355B9C}"/>
                  </a:ext>
                </a:extLst>
              </p:cNvPr>
              <p:cNvSpPr/>
              <p:nvPr/>
            </p:nvSpPr>
            <p:spPr>
              <a:xfrm>
                <a:off x="7880109" y="4966115"/>
                <a:ext cx="361950" cy="133635"/>
              </a:xfrm>
              <a:prstGeom prst="rightArrow">
                <a:avLst/>
              </a:prstGeom>
              <a:solidFill>
                <a:srgbClr val="7030A0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p:grp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FC5D35C1-71F7-8197-FFE3-D0AF0341585A}"/>
                </a:ext>
              </a:extLst>
            </p:cNvPr>
            <p:cNvSpPr txBox="1"/>
            <p:nvPr/>
          </p:nvSpPr>
          <p:spPr>
            <a:xfrm>
              <a:off x="6187043" y="3038899"/>
              <a:ext cx="1102630" cy="35501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90000"/>
                </a:lnSpc>
                <a:spcAft>
                  <a:spcPts val="600"/>
                </a:spcAft>
              </a:pPr>
              <a:r>
                <a:rPr lang="en-US" sz="700">
                  <a:latin typeface="Segoe UI" panose="020B0502040204020203" pitchFamily="34" charset="0"/>
                  <a:cs typeface="Segoe UI" panose="020B0502040204020203" pitchFamily="34" charset="0"/>
                </a:rPr>
                <a:t>Inbound endpoint 10.0.0.8</a:t>
              </a:r>
            </a:p>
          </p:txBody>
        </p:sp>
      </p:grpSp>
      <p:pic>
        <p:nvPicPr>
          <p:cNvPr id="118" name="Picture 117">
            <a:extLst>
              <a:ext uri="{FF2B5EF4-FFF2-40B4-BE49-F238E27FC236}">
                <a16:creationId xmlns:a16="http://schemas.microsoft.com/office/drawing/2014/main" id="{667F7C63-2460-D498-E0B0-825494693D2D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7080070" y="3349787"/>
            <a:ext cx="252056" cy="168037"/>
          </a:xfrm>
          <a:prstGeom prst="rect">
            <a:avLst/>
          </a:prstGeom>
        </p:spPr>
      </p:pic>
      <p:sp>
        <p:nvSpPr>
          <p:cNvPr id="120" name="TextBox 119">
            <a:extLst>
              <a:ext uri="{FF2B5EF4-FFF2-40B4-BE49-F238E27FC236}">
                <a16:creationId xmlns:a16="http://schemas.microsoft.com/office/drawing/2014/main" id="{3153CA2C-F907-57CF-D944-2C42C20B0095}"/>
              </a:ext>
            </a:extLst>
          </p:cNvPr>
          <p:cNvSpPr txBox="1"/>
          <p:nvPr/>
        </p:nvSpPr>
        <p:spPr>
          <a:xfrm>
            <a:off x="6089762" y="3290501"/>
            <a:ext cx="673333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1000">
                <a:latin typeface="Segoe UI" panose="020B0502040204020203" pitchFamily="34" charset="0"/>
                <a:cs typeface="Segoe UI" panose="020B0502040204020203" pitchFamily="34" charset="0"/>
              </a:rPr>
              <a:t>10.0.0.0/28</a:t>
            </a:r>
            <a:endParaRPr lang="en-US" sz="9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7C6538F1-52CC-06D8-6FBF-13AB19479ACB}"/>
              </a:ext>
            </a:extLst>
          </p:cNvPr>
          <p:cNvSpPr txBox="1"/>
          <p:nvPr/>
        </p:nvSpPr>
        <p:spPr>
          <a:xfrm>
            <a:off x="6079548" y="4007835"/>
            <a:ext cx="830522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1000">
                <a:latin typeface="Segoe UI" panose="020B0502040204020203" pitchFamily="34" charset="0"/>
                <a:cs typeface="Segoe UI" panose="020B0502040204020203" pitchFamily="34" charset="0"/>
              </a:rPr>
              <a:t>10.0.0.16/28</a:t>
            </a:r>
            <a:endParaRPr lang="en-US" sz="9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A252F2A9-291B-B786-0E8F-03D5D2F7FE18}"/>
              </a:ext>
            </a:extLst>
          </p:cNvPr>
          <p:cNvGrpSpPr/>
          <p:nvPr/>
        </p:nvGrpSpPr>
        <p:grpSpPr>
          <a:xfrm>
            <a:off x="7241402" y="3162131"/>
            <a:ext cx="285790" cy="214343"/>
            <a:chOff x="2849996" y="792540"/>
            <a:chExt cx="285790" cy="214343"/>
          </a:xfrm>
        </p:grpSpPr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1CCF90CC-648D-A3ED-C6FE-F354882A4DCB}"/>
                </a:ext>
              </a:extLst>
            </p:cNvPr>
            <p:cNvSpPr/>
            <p:nvPr/>
          </p:nvSpPr>
          <p:spPr>
            <a:xfrm>
              <a:off x="2858196" y="839005"/>
              <a:ext cx="269390" cy="121414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6" name="Picture 125">
              <a:extLst>
                <a:ext uri="{FF2B5EF4-FFF2-40B4-BE49-F238E27FC236}">
                  <a16:creationId xmlns:a16="http://schemas.microsoft.com/office/drawing/2014/main" id="{50EAD966-3AE7-4309-F318-F8B327AB9347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849996" y="792540"/>
              <a:ext cx="285790" cy="214343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127" name="TextBox 126">
            <a:extLst>
              <a:ext uri="{FF2B5EF4-FFF2-40B4-BE49-F238E27FC236}">
                <a16:creationId xmlns:a16="http://schemas.microsoft.com/office/drawing/2014/main" id="{BFEFA8AC-091B-95BA-8677-F07237CBC395}"/>
              </a:ext>
            </a:extLst>
          </p:cNvPr>
          <p:cNvSpPr txBox="1"/>
          <p:nvPr/>
        </p:nvSpPr>
        <p:spPr>
          <a:xfrm>
            <a:off x="4445475" y="4106867"/>
            <a:ext cx="14294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>
                <a:latin typeface="Segoe UI" panose="020B0502040204020203" pitchFamily="34" charset="0"/>
                <a:cs typeface="Segoe UI" panose="020B0502040204020203" pitchFamily="34" charset="0"/>
              </a:rPr>
              <a:t>Hub Network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CE8B2180-5D05-488C-CFA1-BE2EEABDC1D8}"/>
              </a:ext>
            </a:extLst>
          </p:cNvPr>
          <p:cNvSpPr txBox="1"/>
          <p:nvPr/>
        </p:nvSpPr>
        <p:spPr>
          <a:xfrm>
            <a:off x="5846743" y="4875796"/>
            <a:ext cx="18828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>
                <a:latin typeface="Segoe UI" panose="020B0502040204020203" pitchFamily="34" charset="0"/>
                <a:cs typeface="Segoe UI" panose="020B0502040204020203" pitchFamily="34" charset="0"/>
              </a:rPr>
              <a:t>Shared Service Network</a:t>
            </a:r>
          </a:p>
        </p:txBody>
      </p:sp>
      <p:cxnSp>
        <p:nvCxnSpPr>
          <p:cNvPr id="130" name="Connector: Elbow 129">
            <a:extLst>
              <a:ext uri="{FF2B5EF4-FFF2-40B4-BE49-F238E27FC236}">
                <a16:creationId xmlns:a16="http://schemas.microsoft.com/office/drawing/2014/main" id="{C6140304-5AF9-F029-7569-31FE614CC1C9}"/>
              </a:ext>
            </a:extLst>
          </p:cNvPr>
          <p:cNvCxnSpPr>
            <a:cxnSpLocks/>
          </p:cNvCxnSpPr>
          <p:nvPr/>
        </p:nvCxnSpPr>
        <p:spPr>
          <a:xfrm flipV="1">
            <a:off x="5789036" y="2438106"/>
            <a:ext cx="3953799" cy="404725"/>
          </a:xfrm>
          <a:prstGeom prst="bentConnector3">
            <a:avLst>
              <a:gd name="adj1" fmla="val 36027"/>
            </a:avLst>
          </a:prstGeom>
          <a:ln>
            <a:solidFill>
              <a:schemeClr val="bg1">
                <a:lumMod val="75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Connector: Elbow 130">
            <a:extLst>
              <a:ext uri="{FF2B5EF4-FFF2-40B4-BE49-F238E27FC236}">
                <a16:creationId xmlns:a16="http://schemas.microsoft.com/office/drawing/2014/main" id="{A3C28788-C980-23B7-B032-06569B1337EE}"/>
              </a:ext>
            </a:extLst>
          </p:cNvPr>
          <p:cNvCxnSpPr/>
          <p:nvPr/>
        </p:nvCxnSpPr>
        <p:spPr>
          <a:xfrm rot="16200000" flipH="1">
            <a:off x="8355709" y="2460613"/>
            <a:ext cx="949172" cy="888284"/>
          </a:xfrm>
          <a:prstGeom prst="bentConnector2">
            <a:avLst/>
          </a:prstGeom>
          <a:ln>
            <a:solidFill>
              <a:schemeClr val="bg1">
                <a:lumMod val="75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nector: Elbow 131">
            <a:extLst>
              <a:ext uri="{FF2B5EF4-FFF2-40B4-BE49-F238E27FC236}">
                <a16:creationId xmlns:a16="http://schemas.microsoft.com/office/drawing/2014/main" id="{2DEE4F4B-58AA-8780-38AF-59FDBCC5A916}"/>
              </a:ext>
            </a:extLst>
          </p:cNvPr>
          <p:cNvCxnSpPr>
            <a:cxnSpLocks/>
            <a:endCxn id="80" idx="0"/>
          </p:cNvCxnSpPr>
          <p:nvPr/>
        </p:nvCxnSpPr>
        <p:spPr>
          <a:xfrm>
            <a:off x="5838986" y="2943406"/>
            <a:ext cx="973734" cy="165967"/>
          </a:xfrm>
          <a:prstGeom prst="bentConnector2">
            <a:avLst/>
          </a:prstGeom>
          <a:ln>
            <a:solidFill>
              <a:schemeClr val="bg1">
                <a:lumMod val="75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>
            <a:extLst>
              <a:ext uri="{FF2B5EF4-FFF2-40B4-BE49-F238E27FC236}">
                <a16:creationId xmlns:a16="http://schemas.microsoft.com/office/drawing/2014/main" id="{5CD5B17A-3E8F-BAC1-F17B-77AE36054262}"/>
              </a:ext>
            </a:extLst>
          </p:cNvPr>
          <p:cNvSpPr txBox="1"/>
          <p:nvPr/>
        </p:nvSpPr>
        <p:spPr>
          <a:xfrm>
            <a:off x="5929311" y="2868005"/>
            <a:ext cx="959099" cy="692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50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Virtual network  peering </a:t>
            </a: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D2964883-8513-1F57-541C-D2B8E79086D6}"/>
              </a:ext>
            </a:extLst>
          </p:cNvPr>
          <p:cNvSpPr/>
          <p:nvPr/>
        </p:nvSpPr>
        <p:spPr>
          <a:xfrm>
            <a:off x="4542869" y="2113714"/>
            <a:ext cx="1296117" cy="2032620"/>
          </a:xfrm>
          <a:prstGeom prst="rect">
            <a:avLst/>
          </a:prstGeom>
          <a:solidFill>
            <a:srgbClr val="4472C4">
              <a:alpha val="9020"/>
            </a:srgb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45C04BF9-F8F2-87D4-E906-A6AD0E83D325}"/>
              </a:ext>
            </a:extLst>
          </p:cNvPr>
          <p:cNvSpPr/>
          <p:nvPr/>
        </p:nvSpPr>
        <p:spPr>
          <a:xfrm>
            <a:off x="5941239" y="3109373"/>
            <a:ext cx="1742962" cy="1790973"/>
          </a:xfrm>
          <a:prstGeom prst="rect">
            <a:avLst/>
          </a:prstGeom>
          <a:solidFill>
            <a:srgbClr val="4472C4">
              <a:alpha val="9020"/>
            </a:srgb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47A0DCAC-A474-56AC-E2A8-21F8AF97B730}"/>
              </a:ext>
            </a:extLst>
          </p:cNvPr>
          <p:cNvSpPr/>
          <p:nvPr/>
        </p:nvSpPr>
        <p:spPr>
          <a:xfrm>
            <a:off x="3222535" y="3354013"/>
            <a:ext cx="292608" cy="292608"/>
          </a:xfrm>
          <a:prstGeom prst="ellipse">
            <a:avLst/>
          </a:prstGeom>
          <a:solidFill>
            <a:srgbClr val="107C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latin typeface="Segoe UI" panose="020B0502040204020203" pitchFamily="34" charset="0"/>
                <a:cs typeface="Segoe UI" panose="020B0502040204020203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989338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44C2E7D7-95C4-434E-8516-ACB3122B340F}"/>
              </a:ext>
            </a:extLst>
          </p:cNvPr>
          <p:cNvSpPr txBox="1"/>
          <p:nvPr/>
        </p:nvSpPr>
        <p:spPr>
          <a:xfrm>
            <a:off x="4676302" y="3226586"/>
            <a:ext cx="824741" cy="55399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1000">
                <a:latin typeface="Segoe UI" panose="020B0502040204020203" pitchFamily="34" charset="0"/>
                <a:cs typeface="Segoe UI" panose="020B0502040204020203" pitchFamily="34" charset="0"/>
              </a:rPr>
              <a:t>Site-to-site or Azure ExpressRoute gateway</a:t>
            </a:r>
          </a:p>
        </p:txBody>
      </p:sp>
      <p:sp>
        <p:nvSpPr>
          <p:cNvPr id="212" name="Rectangle 211">
            <a:extLst>
              <a:ext uri="{FF2B5EF4-FFF2-40B4-BE49-F238E27FC236}">
                <a16:creationId xmlns:a16="http://schemas.microsoft.com/office/drawing/2014/main" id="{D2B1FD39-DB0A-421C-9231-A0E025014092}"/>
              </a:ext>
            </a:extLst>
          </p:cNvPr>
          <p:cNvSpPr/>
          <p:nvPr/>
        </p:nvSpPr>
        <p:spPr>
          <a:xfrm>
            <a:off x="569663" y="1974226"/>
            <a:ext cx="1836950" cy="2108845"/>
          </a:xfrm>
          <a:prstGeom prst="rect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179191" tIns="143354" rIns="179191" bIns="14335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1364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800">
              <a:solidFill>
                <a:prstClr val="black">
                  <a:lumMod val="50000"/>
                  <a:lumOff val="50000"/>
                </a:prstClr>
              </a:solidFill>
              <a:latin typeface="Arial"/>
              <a:cs typeface="Segoe UI" pitchFamily="34" charset="0"/>
            </a:endParaRPr>
          </a:p>
        </p:txBody>
      </p:sp>
      <p:grpSp>
        <p:nvGrpSpPr>
          <p:cNvPr id="216" name="Group 215">
            <a:extLst>
              <a:ext uri="{FF2B5EF4-FFF2-40B4-BE49-F238E27FC236}">
                <a16:creationId xmlns:a16="http://schemas.microsoft.com/office/drawing/2014/main" id="{64EB974A-467A-454A-BECF-3D754F665A02}"/>
              </a:ext>
            </a:extLst>
          </p:cNvPr>
          <p:cNvGrpSpPr/>
          <p:nvPr/>
        </p:nvGrpSpPr>
        <p:grpSpPr>
          <a:xfrm>
            <a:off x="768519" y="2854167"/>
            <a:ext cx="667500" cy="594673"/>
            <a:chOff x="8056170" y="3591832"/>
            <a:chExt cx="667500" cy="594826"/>
          </a:xfrm>
        </p:grpSpPr>
        <p:sp>
          <p:nvSpPr>
            <p:cNvPr id="217" name="Rectangle 216">
              <a:extLst>
                <a:ext uri="{FF2B5EF4-FFF2-40B4-BE49-F238E27FC236}">
                  <a16:creationId xmlns:a16="http://schemas.microsoft.com/office/drawing/2014/main" id="{E73D0C4A-C81D-4C72-84AB-C88F142137C1}"/>
                </a:ext>
              </a:extLst>
            </p:cNvPr>
            <p:cNvSpPr/>
            <p:nvPr/>
          </p:nvSpPr>
          <p:spPr>
            <a:xfrm>
              <a:off x="8056170" y="3817231"/>
              <a:ext cx="667500" cy="36942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1087965"/>
              <a:r>
                <a:rPr lang="en-US" sz="900">
                  <a:latin typeface="Segoe UI" panose="020B0502040204020203" pitchFamily="34" charset="0"/>
                  <a:cs typeface="Segoe UI" panose="020B0502040204020203" pitchFamily="34" charset="0"/>
                </a:rPr>
                <a:t>Windows desktops</a:t>
              </a:r>
            </a:p>
          </p:txBody>
        </p:sp>
        <p:pic>
          <p:nvPicPr>
            <p:cNvPr id="218" name="Picture 217">
              <a:extLst>
                <a:ext uri="{FF2B5EF4-FFF2-40B4-BE49-F238E27FC236}">
                  <a16:creationId xmlns:a16="http://schemas.microsoft.com/office/drawing/2014/main" id="{45EEA875-AFA1-4822-AA9F-80707CDEA70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278024" y="3591832"/>
              <a:ext cx="329224" cy="255271"/>
            </a:xfrm>
            <a:prstGeom prst="rect">
              <a:avLst/>
            </a:prstGeom>
          </p:spPr>
        </p:pic>
      </p:grpSp>
      <p:sp>
        <p:nvSpPr>
          <p:cNvPr id="242" name="Rectangle 241">
            <a:extLst>
              <a:ext uri="{FF2B5EF4-FFF2-40B4-BE49-F238E27FC236}">
                <a16:creationId xmlns:a16="http://schemas.microsoft.com/office/drawing/2014/main" id="{4F70EF68-24D7-42C8-BD75-7E8DACD6483E}"/>
              </a:ext>
            </a:extLst>
          </p:cNvPr>
          <p:cNvSpPr/>
          <p:nvPr/>
        </p:nvSpPr>
        <p:spPr>
          <a:xfrm>
            <a:off x="1397031" y="2684292"/>
            <a:ext cx="596884" cy="193867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APP 2</a:t>
            </a:r>
          </a:p>
        </p:txBody>
      </p:sp>
      <p:sp>
        <p:nvSpPr>
          <p:cNvPr id="244" name="Rectangle 243">
            <a:extLst>
              <a:ext uri="{FF2B5EF4-FFF2-40B4-BE49-F238E27FC236}">
                <a16:creationId xmlns:a16="http://schemas.microsoft.com/office/drawing/2014/main" id="{CE75696C-FE6E-47DE-B9B4-B5A2AD917A20}"/>
              </a:ext>
            </a:extLst>
          </p:cNvPr>
          <p:cNvSpPr/>
          <p:nvPr/>
        </p:nvSpPr>
        <p:spPr>
          <a:xfrm>
            <a:off x="1397031" y="2979268"/>
            <a:ext cx="596884" cy="193867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APP 3</a:t>
            </a:r>
          </a:p>
        </p:txBody>
      </p:sp>
      <p:sp>
        <p:nvSpPr>
          <p:cNvPr id="246" name="Rectangle 245">
            <a:extLst>
              <a:ext uri="{FF2B5EF4-FFF2-40B4-BE49-F238E27FC236}">
                <a16:creationId xmlns:a16="http://schemas.microsoft.com/office/drawing/2014/main" id="{F4819000-BA09-4657-9204-7BCB280F322F}"/>
              </a:ext>
            </a:extLst>
          </p:cNvPr>
          <p:cNvSpPr/>
          <p:nvPr/>
        </p:nvSpPr>
        <p:spPr>
          <a:xfrm>
            <a:off x="1397031" y="2389316"/>
            <a:ext cx="596884" cy="193867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APP 1</a:t>
            </a:r>
          </a:p>
        </p:txBody>
      </p:sp>
      <p:pic>
        <p:nvPicPr>
          <p:cNvPr id="47" name="Picture 46">
            <a:extLst>
              <a:ext uri="{FF2B5EF4-FFF2-40B4-BE49-F238E27FC236}">
                <a16:creationId xmlns:a16="http://schemas.microsoft.com/office/drawing/2014/main" id="{29AF18DB-C7BF-8461-E891-A372FB06AF7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86219" y="2733259"/>
            <a:ext cx="442913" cy="442913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4EADB1DC-1825-C2DC-1AAD-105D7A92BDFE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509641" y="1327739"/>
            <a:ext cx="452438" cy="452438"/>
          </a:xfrm>
          <a:prstGeom prst="rect">
            <a:avLst/>
          </a:prstGeom>
        </p:spPr>
      </p:pic>
      <p:pic>
        <p:nvPicPr>
          <p:cNvPr id="68" name="Picture 67">
            <a:extLst>
              <a:ext uri="{FF2B5EF4-FFF2-40B4-BE49-F238E27FC236}">
                <a16:creationId xmlns:a16="http://schemas.microsoft.com/office/drawing/2014/main" id="{90DB43C7-2073-0500-DBF5-DC85204F002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66116" y="3310255"/>
            <a:ext cx="319088" cy="428625"/>
          </a:xfrm>
          <a:prstGeom prst="rect">
            <a:avLst/>
          </a:prstGeom>
        </p:spPr>
      </p:pic>
      <p:pic>
        <p:nvPicPr>
          <p:cNvPr id="70" name="Picture 69">
            <a:extLst>
              <a:ext uri="{FF2B5EF4-FFF2-40B4-BE49-F238E27FC236}">
                <a16:creationId xmlns:a16="http://schemas.microsoft.com/office/drawing/2014/main" id="{598EDD63-7598-CE5B-43BB-B10C457788E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12359" y="3310254"/>
            <a:ext cx="319088" cy="428625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74CE88AB-9E2D-49A1-BC8D-D76DB5FD51C8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20252" r="20464"/>
          <a:stretch/>
        </p:blipFill>
        <p:spPr>
          <a:xfrm>
            <a:off x="5253079" y="2632195"/>
            <a:ext cx="352660" cy="318846"/>
          </a:xfrm>
          <a:prstGeom prst="rect">
            <a:avLst/>
          </a:prstGeom>
        </p:spPr>
      </p:pic>
      <p:pic>
        <p:nvPicPr>
          <p:cNvPr id="100" name="Picture 99">
            <a:extLst>
              <a:ext uri="{FF2B5EF4-FFF2-40B4-BE49-F238E27FC236}">
                <a16:creationId xmlns:a16="http://schemas.microsoft.com/office/drawing/2014/main" id="{3E7477AE-3D55-AD4E-876B-463B5031E1D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29195" y="304362"/>
            <a:ext cx="452438" cy="452438"/>
          </a:xfrm>
          <a:prstGeom prst="rect">
            <a:avLst/>
          </a:prstGeom>
        </p:spPr>
      </p:pic>
      <p:sp>
        <p:nvSpPr>
          <p:cNvPr id="170" name="TextBox 169">
            <a:extLst>
              <a:ext uri="{FF2B5EF4-FFF2-40B4-BE49-F238E27FC236}">
                <a16:creationId xmlns:a16="http://schemas.microsoft.com/office/drawing/2014/main" id="{61F2A692-84EF-A7EE-8D6C-7518919E8C5F}"/>
              </a:ext>
            </a:extLst>
          </p:cNvPr>
          <p:cNvSpPr txBox="1"/>
          <p:nvPr/>
        </p:nvSpPr>
        <p:spPr>
          <a:xfrm>
            <a:off x="8094392" y="2361715"/>
            <a:ext cx="730347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1000">
                <a:latin typeface="Segoe UI" panose="020B0502040204020203" pitchFamily="34" charset="0"/>
                <a:cs typeface="Segoe UI" panose="020B0502040204020203" pitchFamily="34" charset="0"/>
              </a:rPr>
              <a:t>DNS query</a:t>
            </a:r>
          </a:p>
        </p:txBody>
      </p:sp>
      <p:sp>
        <p:nvSpPr>
          <p:cNvPr id="171" name="Rectangle 170">
            <a:extLst>
              <a:ext uri="{FF2B5EF4-FFF2-40B4-BE49-F238E27FC236}">
                <a16:creationId xmlns:a16="http://schemas.microsoft.com/office/drawing/2014/main" id="{91D248E0-13BE-4C2C-951B-429D7F77BBF6}"/>
              </a:ext>
            </a:extLst>
          </p:cNvPr>
          <p:cNvSpPr/>
          <p:nvPr/>
        </p:nvSpPr>
        <p:spPr bwMode="auto">
          <a:xfrm>
            <a:off x="4477358" y="141611"/>
            <a:ext cx="6376896" cy="4969853"/>
          </a:xfrm>
          <a:prstGeom prst="rect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  <a:prstDash val="dash"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79259" tIns="143407" rIns="179259" bIns="143407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13927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it-IT" sz="600">
              <a:solidFill>
                <a:srgbClr val="4472C4"/>
              </a:solidFill>
              <a:latin typeface="Calibri Light" panose="020F0302020204030204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id="{525CF6D1-1302-B38B-73DB-E747537711CF}"/>
              </a:ext>
            </a:extLst>
          </p:cNvPr>
          <p:cNvSpPr txBox="1"/>
          <p:nvPr/>
        </p:nvSpPr>
        <p:spPr>
          <a:xfrm>
            <a:off x="7956902" y="283692"/>
            <a:ext cx="17728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>
                <a:latin typeface="Segoe UI" panose="020B0502040204020203" pitchFamily="34" charset="0"/>
                <a:cs typeface="Segoe UI" panose="020B0502040204020203" pitchFamily="34" charset="0"/>
              </a:rPr>
              <a:t>Azure Private DNS</a:t>
            </a:r>
          </a:p>
        </p:txBody>
      </p:sp>
      <p:sp>
        <p:nvSpPr>
          <p:cNvPr id="176" name="TextBox 175">
            <a:extLst>
              <a:ext uri="{FF2B5EF4-FFF2-40B4-BE49-F238E27FC236}">
                <a16:creationId xmlns:a16="http://schemas.microsoft.com/office/drawing/2014/main" id="{CB0DC9AA-9A40-F7A9-4438-2955E910B6C5}"/>
              </a:ext>
            </a:extLst>
          </p:cNvPr>
          <p:cNvSpPr txBox="1"/>
          <p:nvPr/>
        </p:nvSpPr>
        <p:spPr>
          <a:xfrm>
            <a:off x="5722145" y="1234705"/>
            <a:ext cx="140258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>
                <a:latin typeface="Segoe UI" panose="020B0502040204020203" pitchFamily="34" charset="0"/>
                <a:cs typeface="Segoe UI" panose="020B0502040204020203" pitchFamily="34" charset="0"/>
              </a:rPr>
              <a:t>Azure DNS</a:t>
            </a:r>
          </a:p>
        </p:txBody>
      </p:sp>
      <p:cxnSp>
        <p:nvCxnSpPr>
          <p:cNvPr id="181" name="Connector: Elbow 180">
            <a:extLst>
              <a:ext uri="{FF2B5EF4-FFF2-40B4-BE49-F238E27FC236}">
                <a16:creationId xmlns:a16="http://schemas.microsoft.com/office/drawing/2014/main" id="{0D63DFC9-FCAB-58AA-A1C7-D2183C877AA6}"/>
              </a:ext>
            </a:extLst>
          </p:cNvPr>
          <p:cNvCxnSpPr>
            <a:cxnSpLocks/>
            <a:endCxn id="100" idx="3"/>
          </p:cNvCxnSpPr>
          <p:nvPr/>
        </p:nvCxnSpPr>
        <p:spPr>
          <a:xfrm rot="16200000" flipV="1">
            <a:off x="8145659" y="366555"/>
            <a:ext cx="1553328" cy="1881380"/>
          </a:xfrm>
          <a:prstGeom prst="bentConnector2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86" name="Connector: Elbow 185">
            <a:extLst>
              <a:ext uri="{FF2B5EF4-FFF2-40B4-BE49-F238E27FC236}">
                <a16:creationId xmlns:a16="http://schemas.microsoft.com/office/drawing/2014/main" id="{E48491A6-8016-6870-41E4-840EADC2CB2D}"/>
              </a:ext>
            </a:extLst>
          </p:cNvPr>
          <p:cNvCxnSpPr>
            <a:cxnSpLocks/>
            <a:endCxn id="100" idx="2"/>
          </p:cNvCxnSpPr>
          <p:nvPr/>
        </p:nvCxnSpPr>
        <p:spPr>
          <a:xfrm rot="16200000" flipV="1">
            <a:off x="7021597" y="1490618"/>
            <a:ext cx="1467637" cy="2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" name="Connector: Curved 9">
            <a:extLst>
              <a:ext uri="{FF2B5EF4-FFF2-40B4-BE49-F238E27FC236}">
                <a16:creationId xmlns:a16="http://schemas.microsoft.com/office/drawing/2014/main" id="{E3E965F4-B8E9-5BAC-63CC-3B945C536D6B}"/>
              </a:ext>
            </a:extLst>
          </p:cNvPr>
          <p:cNvCxnSpPr>
            <a:cxnSpLocks/>
            <a:stCxn id="57" idx="3"/>
            <a:endCxn id="70" idx="3"/>
          </p:cNvCxnSpPr>
          <p:nvPr/>
        </p:nvCxnSpPr>
        <p:spPr>
          <a:xfrm rot="10800000">
            <a:off x="2131447" y="3524567"/>
            <a:ext cx="4473680" cy="786940"/>
          </a:xfrm>
          <a:prstGeom prst="curvedConnector3">
            <a:avLst>
              <a:gd name="adj1" fmla="val 25586"/>
            </a:avLst>
          </a:prstGeom>
          <a:ln w="19050">
            <a:solidFill>
              <a:srgbClr val="00B050"/>
            </a:solidFill>
            <a:prstDash val="dash"/>
            <a:headEnd type="none" w="med" len="med"/>
            <a:tailEnd type="triangle" w="lg" len="lg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14" name="Picture 2" descr="\\MAGNUM\Projects\Microsoft\Cloud Power FY12\Design\ICONS_PNG\Tower.png">
            <a:extLst>
              <a:ext uri="{FF2B5EF4-FFF2-40B4-BE49-F238E27FC236}">
                <a16:creationId xmlns:a16="http://schemas.microsoft.com/office/drawing/2014/main" id="{48A76D63-338B-8439-818D-6FE59D4991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duotone>
              <a:prstClr val="black"/>
              <a:srgbClr val="4472C4">
                <a:tint val="45000"/>
                <a:satMod val="400000"/>
              </a:srgbClr>
            </a:duotone>
          </a:blip>
          <a:stretch>
            <a:fillRect/>
          </a:stretch>
        </p:blipFill>
        <p:spPr bwMode="auto">
          <a:xfrm>
            <a:off x="218787" y="3572164"/>
            <a:ext cx="739436" cy="739436"/>
          </a:xfrm>
          <a:prstGeom prst="rect">
            <a:avLst/>
          </a:prstGeom>
          <a:noFill/>
        </p:spPr>
      </p:pic>
      <p:cxnSp>
        <p:nvCxnSpPr>
          <p:cNvPr id="20" name="Connector: Curved 19">
            <a:extLst>
              <a:ext uri="{FF2B5EF4-FFF2-40B4-BE49-F238E27FC236}">
                <a16:creationId xmlns:a16="http://schemas.microsoft.com/office/drawing/2014/main" id="{A80C324E-2D72-D62C-FDEA-462B049242BE}"/>
              </a:ext>
            </a:extLst>
          </p:cNvPr>
          <p:cNvCxnSpPr>
            <a:cxnSpLocks/>
            <a:stCxn id="62" idx="0"/>
            <a:endCxn id="53" idx="2"/>
          </p:cNvCxnSpPr>
          <p:nvPr/>
        </p:nvCxnSpPr>
        <p:spPr>
          <a:xfrm rot="16200000" flipV="1">
            <a:off x="6103839" y="2412199"/>
            <a:ext cx="2051143" cy="787100"/>
          </a:xfrm>
          <a:prstGeom prst="curvedConnector3">
            <a:avLst>
              <a:gd name="adj1" fmla="val 50000"/>
            </a:avLst>
          </a:prstGeom>
          <a:ln w="19050">
            <a:solidFill>
              <a:srgbClr val="00B050"/>
            </a:solidFill>
            <a:prstDash val="dash"/>
            <a:headEnd type="triangle" w="lg" len="lg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4" name="Connector: Curved 23">
            <a:extLst>
              <a:ext uri="{FF2B5EF4-FFF2-40B4-BE49-F238E27FC236}">
                <a16:creationId xmlns:a16="http://schemas.microsoft.com/office/drawing/2014/main" id="{8729E742-91AC-40F7-1FED-71EF9CBAD08B}"/>
              </a:ext>
            </a:extLst>
          </p:cNvPr>
          <p:cNvCxnSpPr>
            <a:cxnSpLocks/>
            <a:stCxn id="100" idx="1"/>
            <a:endCxn id="53" idx="0"/>
          </p:cNvCxnSpPr>
          <p:nvPr/>
        </p:nvCxnSpPr>
        <p:spPr>
          <a:xfrm rot="10800000" flipV="1">
            <a:off x="6735861" y="530581"/>
            <a:ext cx="793335" cy="797158"/>
          </a:xfrm>
          <a:prstGeom prst="curvedConnector2">
            <a:avLst/>
          </a:prstGeom>
          <a:ln w="19050">
            <a:solidFill>
              <a:srgbClr val="00B050"/>
            </a:solidFill>
            <a:prstDash val="dash"/>
            <a:headEnd type="triangle" w="lg" len="lg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72E64EE4-F7F4-AC57-9A92-0C878ACC2B4B}"/>
              </a:ext>
            </a:extLst>
          </p:cNvPr>
          <p:cNvSpPr txBox="1"/>
          <p:nvPr/>
        </p:nvSpPr>
        <p:spPr>
          <a:xfrm>
            <a:off x="7850658" y="651994"/>
            <a:ext cx="730347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1000">
                <a:latin typeface="Segoe UI" panose="020B0502040204020203" pitchFamily="34" charset="0"/>
                <a:cs typeface="Segoe UI" panose="020B0502040204020203" pitchFamily="34" charset="0"/>
              </a:rPr>
              <a:t>Virtual network link</a:t>
            </a:r>
          </a:p>
        </p:txBody>
      </p:sp>
      <p:pic>
        <p:nvPicPr>
          <p:cNvPr id="104" name="Picture 2">
            <a:extLst>
              <a:ext uri="{FF2B5EF4-FFF2-40B4-BE49-F238E27FC236}">
                <a16:creationId xmlns:a16="http://schemas.microsoft.com/office/drawing/2014/main" id="{6F084D31-9F8A-FC45-4D2A-F1DCC1EF25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 bwMode="auto">
          <a:xfrm>
            <a:off x="9913169" y="2357272"/>
            <a:ext cx="210018" cy="322769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32" name="Rectangle 31">
            <a:extLst>
              <a:ext uri="{FF2B5EF4-FFF2-40B4-BE49-F238E27FC236}">
                <a16:creationId xmlns:a16="http://schemas.microsoft.com/office/drawing/2014/main" id="{32AE7708-C09E-6369-1601-259EC5148642}"/>
              </a:ext>
            </a:extLst>
          </p:cNvPr>
          <p:cNvSpPr/>
          <p:nvPr/>
        </p:nvSpPr>
        <p:spPr>
          <a:xfrm>
            <a:off x="9720117" y="2179788"/>
            <a:ext cx="1033139" cy="657049"/>
          </a:xfrm>
          <a:prstGeom prst="rect">
            <a:avLst/>
          </a:prstGeom>
          <a:noFill/>
          <a:ln w="12700">
            <a:prstDash val="sysDash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179191" tIns="143354" rIns="179191" bIns="143354" numCol="1" spcCol="0" rtlCol="0" fromWordArt="0" anchor="t" anchorCtr="1" forceAA="0" compatLnSpc="1">
            <a:prstTxWarp prst="textNoShape">
              <a:avLst/>
            </a:prstTxWarp>
            <a:noAutofit/>
          </a:bodyPr>
          <a:lstStyle/>
          <a:p>
            <a:pPr algn="ctr" defTabSz="91364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100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A796B1F-596E-F0FA-6698-35EF17BF4F2F}"/>
              </a:ext>
            </a:extLst>
          </p:cNvPr>
          <p:cNvSpPr txBox="1"/>
          <p:nvPr/>
        </p:nvSpPr>
        <p:spPr>
          <a:xfrm>
            <a:off x="10111034" y="2284323"/>
            <a:ext cx="602477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1000">
                <a:latin typeface="Segoe UI" panose="020B0502040204020203" pitchFamily="34" charset="0"/>
                <a:cs typeface="Segoe UI" panose="020B0502040204020203" pitchFamily="34" charset="0"/>
              </a:rPr>
              <a:t>Spoke 1</a:t>
            </a:r>
          </a:p>
        </p:txBody>
      </p:sp>
      <p:pic>
        <p:nvPicPr>
          <p:cNvPr id="119" name="Picture 2">
            <a:extLst>
              <a:ext uri="{FF2B5EF4-FFF2-40B4-BE49-F238E27FC236}">
                <a16:creationId xmlns:a16="http://schemas.microsoft.com/office/drawing/2014/main" id="{EDB259B1-4DFA-DD8D-17C0-6E35929D9E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 bwMode="auto">
          <a:xfrm>
            <a:off x="9519736" y="3228300"/>
            <a:ext cx="210018" cy="322769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21" name="Rectangle 120">
            <a:extLst>
              <a:ext uri="{FF2B5EF4-FFF2-40B4-BE49-F238E27FC236}">
                <a16:creationId xmlns:a16="http://schemas.microsoft.com/office/drawing/2014/main" id="{7662CB08-B8AB-DAC5-02B7-60A22CBD8B5B}"/>
              </a:ext>
            </a:extLst>
          </p:cNvPr>
          <p:cNvSpPr/>
          <p:nvPr/>
        </p:nvSpPr>
        <p:spPr>
          <a:xfrm>
            <a:off x="9274437" y="3050816"/>
            <a:ext cx="1105204" cy="657049"/>
          </a:xfrm>
          <a:prstGeom prst="rect">
            <a:avLst/>
          </a:prstGeom>
          <a:noFill/>
          <a:ln w="12700">
            <a:prstDash val="sysDash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179191" tIns="143354" rIns="179191" bIns="143354" numCol="1" spcCol="0" rtlCol="0" fromWordArt="0" anchor="t" anchorCtr="1" forceAA="0" compatLnSpc="1">
            <a:prstTxWarp prst="textNoShape">
              <a:avLst/>
            </a:prstTxWarp>
            <a:noAutofit/>
          </a:bodyPr>
          <a:lstStyle/>
          <a:p>
            <a:pPr algn="ctr" defTabSz="91364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100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FDD7A3F2-38D8-DF11-4ED6-4178DAF4072B}"/>
              </a:ext>
            </a:extLst>
          </p:cNvPr>
          <p:cNvSpPr txBox="1"/>
          <p:nvPr/>
        </p:nvSpPr>
        <p:spPr>
          <a:xfrm>
            <a:off x="9717601" y="3155351"/>
            <a:ext cx="602477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1000">
                <a:latin typeface="Segoe UI" panose="020B0502040204020203" pitchFamily="34" charset="0"/>
                <a:cs typeface="Segoe UI" panose="020B0502040204020203" pitchFamily="34" charset="0"/>
              </a:rPr>
              <a:t>Spoke 2</a:t>
            </a:r>
          </a:p>
        </p:txBody>
      </p:sp>
      <p:cxnSp>
        <p:nvCxnSpPr>
          <p:cNvPr id="38" name="Connector: Elbow 37">
            <a:extLst>
              <a:ext uri="{FF2B5EF4-FFF2-40B4-BE49-F238E27FC236}">
                <a16:creationId xmlns:a16="http://schemas.microsoft.com/office/drawing/2014/main" id="{2D8BAEE4-6E9F-B871-8E77-7B6F20D8B2D7}"/>
              </a:ext>
            </a:extLst>
          </p:cNvPr>
          <p:cNvCxnSpPr>
            <a:cxnSpLocks/>
            <a:endCxn id="100" idx="3"/>
          </p:cNvCxnSpPr>
          <p:nvPr/>
        </p:nvCxnSpPr>
        <p:spPr>
          <a:xfrm rot="16200000" flipV="1">
            <a:off x="7487305" y="1024909"/>
            <a:ext cx="2424356" cy="1435699"/>
          </a:xfrm>
          <a:prstGeom prst="bentConnector2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6" name="Connector: Curved 45">
            <a:extLst>
              <a:ext uri="{FF2B5EF4-FFF2-40B4-BE49-F238E27FC236}">
                <a16:creationId xmlns:a16="http://schemas.microsoft.com/office/drawing/2014/main" id="{19B22477-8BC7-57BD-6FE5-87B005E16533}"/>
              </a:ext>
            </a:extLst>
          </p:cNvPr>
          <p:cNvCxnSpPr>
            <a:cxnSpLocks/>
            <a:stCxn id="53" idx="3"/>
            <a:endCxn id="32" idx="1"/>
          </p:cNvCxnSpPr>
          <p:nvPr/>
        </p:nvCxnSpPr>
        <p:spPr>
          <a:xfrm>
            <a:off x="6962079" y="1553958"/>
            <a:ext cx="2758038" cy="954355"/>
          </a:xfrm>
          <a:prstGeom prst="curvedConnector3">
            <a:avLst>
              <a:gd name="adj1" fmla="val 50000"/>
            </a:avLst>
          </a:prstGeom>
          <a:ln w="19050">
            <a:solidFill>
              <a:srgbClr val="00B050"/>
            </a:solidFill>
            <a:prstDash val="dash"/>
            <a:headEnd type="triangle" w="lg" len="lg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8" name="Connector: Curved 57">
            <a:extLst>
              <a:ext uri="{FF2B5EF4-FFF2-40B4-BE49-F238E27FC236}">
                <a16:creationId xmlns:a16="http://schemas.microsoft.com/office/drawing/2014/main" id="{5630D6A0-E4C5-B57D-CA3F-289389FF3B0D}"/>
              </a:ext>
            </a:extLst>
          </p:cNvPr>
          <p:cNvCxnSpPr>
            <a:cxnSpLocks/>
            <a:stCxn id="53" idx="3"/>
            <a:endCxn id="121" idx="1"/>
          </p:cNvCxnSpPr>
          <p:nvPr/>
        </p:nvCxnSpPr>
        <p:spPr>
          <a:xfrm>
            <a:off x="6962079" y="1553958"/>
            <a:ext cx="2312358" cy="1825383"/>
          </a:xfrm>
          <a:prstGeom prst="curvedConnector3">
            <a:avLst>
              <a:gd name="adj1" fmla="val 50000"/>
            </a:avLst>
          </a:prstGeom>
          <a:ln w="19050">
            <a:solidFill>
              <a:srgbClr val="00B050"/>
            </a:solidFill>
            <a:prstDash val="dash"/>
            <a:headEnd type="triangle" w="lg" len="lg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" name="Connector: Curved 8">
            <a:extLst>
              <a:ext uri="{FF2B5EF4-FFF2-40B4-BE49-F238E27FC236}">
                <a16:creationId xmlns:a16="http://schemas.microsoft.com/office/drawing/2014/main" id="{18E92CC4-1B5C-6BDD-5DD8-44F1D9E856EB}"/>
              </a:ext>
            </a:extLst>
          </p:cNvPr>
          <p:cNvCxnSpPr>
            <a:cxnSpLocks/>
            <a:stCxn id="56" idx="3"/>
            <a:endCxn id="62" idx="2"/>
          </p:cNvCxnSpPr>
          <p:nvPr/>
        </p:nvCxnSpPr>
        <p:spPr>
          <a:xfrm flipV="1">
            <a:off x="6878269" y="4248693"/>
            <a:ext cx="644691" cy="57365"/>
          </a:xfrm>
          <a:prstGeom prst="curvedConnector2">
            <a:avLst/>
          </a:prstGeom>
          <a:ln w="19050">
            <a:solidFill>
              <a:srgbClr val="00B050"/>
            </a:solidFill>
            <a:prstDash val="dash"/>
            <a:headEnd type="triangle" w="lg" len="lg"/>
            <a:tailEnd type="none" w="lg" len="lg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36875548-8C35-EE31-6A7D-4DD2295B06CB}"/>
              </a:ext>
            </a:extLst>
          </p:cNvPr>
          <p:cNvGrpSpPr/>
          <p:nvPr/>
        </p:nvGrpSpPr>
        <p:grpSpPr>
          <a:xfrm>
            <a:off x="7802594" y="5415276"/>
            <a:ext cx="239713" cy="152400"/>
            <a:chOff x="8591550" y="2535238"/>
            <a:chExt cx="239713" cy="152400"/>
          </a:xfrm>
        </p:grpSpPr>
        <p:sp>
          <p:nvSpPr>
            <p:cNvPr id="114" name="AutoShape 3">
              <a:extLst>
                <a:ext uri="{FF2B5EF4-FFF2-40B4-BE49-F238E27FC236}">
                  <a16:creationId xmlns:a16="http://schemas.microsoft.com/office/drawing/2014/main" id="{5CA4908E-0FE9-240B-6DB4-9132C8E2DA49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8591550" y="2535238"/>
              <a:ext cx="239713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  <p:sp>
          <p:nvSpPr>
            <p:cNvPr id="115" name="Rectangle 5">
              <a:extLst>
                <a:ext uri="{FF2B5EF4-FFF2-40B4-BE49-F238E27FC236}">
                  <a16:creationId xmlns:a16="http://schemas.microsoft.com/office/drawing/2014/main" id="{FF30DC0F-4846-11B8-BA58-01ECE52472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99488" y="2544763"/>
              <a:ext cx="223838" cy="1349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  <p:sp>
          <p:nvSpPr>
            <p:cNvPr id="116" name="Rectangle 6">
              <a:extLst>
                <a:ext uri="{FF2B5EF4-FFF2-40B4-BE49-F238E27FC236}">
                  <a16:creationId xmlns:a16="http://schemas.microsoft.com/office/drawing/2014/main" id="{7E671714-B138-DC7E-7A68-500F2AA8F3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99488" y="2544763"/>
              <a:ext cx="223838" cy="134938"/>
            </a:xfrm>
            <a:prstGeom prst="rect">
              <a:avLst/>
            </a:prstGeom>
            <a:noFill/>
            <a:ln w="9525" cap="sq">
              <a:solidFill>
                <a:srgbClr val="59595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  <p:sp>
          <p:nvSpPr>
            <p:cNvPr id="120" name="Rectangle 7">
              <a:extLst>
                <a:ext uri="{FF2B5EF4-FFF2-40B4-BE49-F238E27FC236}">
                  <a16:creationId xmlns:a16="http://schemas.microsoft.com/office/drawing/2014/main" id="{870BF102-4F55-521E-4E3B-B0F2EDDAE7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8063" y="2624138"/>
              <a:ext cx="33338" cy="23813"/>
            </a:xfrm>
            <a:prstGeom prst="rect">
              <a:avLst/>
            </a:pr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  <p:sp>
          <p:nvSpPr>
            <p:cNvPr id="128" name="Oval 9">
              <a:extLst>
                <a:ext uri="{FF2B5EF4-FFF2-40B4-BE49-F238E27FC236}">
                  <a16:creationId xmlns:a16="http://schemas.microsoft.com/office/drawing/2014/main" id="{7DF7F314-3D17-57CC-3AD7-B7EC244D1C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3938" y="2597151"/>
              <a:ext cx="28575" cy="33338"/>
            </a:xfrm>
            <a:prstGeom prst="ellipse">
              <a:avLst/>
            </a:prstGeom>
            <a:solidFill>
              <a:srgbClr val="595959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  <p:sp>
          <p:nvSpPr>
            <p:cNvPr id="129" name="Oval 10">
              <a:extLst>
                <a:ext uri="{FF2B5EF4-FFF2-40B4-BE49-F238E27FC236}">
                  <a16:creationId xmlns:a16="http://schemas.microsoft.com/office/drawing/2014/main" id="{E8B00AE9-8F77-2502-64A1-69460029BC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8700" y="2606676"/>
              <a:ext cx="28575" cy="31750"/>
            </a:xfrm>
            <a:prstGeom prst="ellipse">
              <a:avLst/>
            </a:prstGeom>
            <a:solidFill>
              <a:srgbClr val="595959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  <p:sp>
          <p:nvSpPr>
            <p:cNvPr id="130" name="Oval 11">
              <a:extLst>
                <a:ext uri="{FF2B5EF4-FFF2-40B4-BE49-F238E27FC236}">
                  <a16:creationId xmlns:a16="http://schemas.microsoft.com/office/drawing/2014/main" id="{B605F613-3686-7E86-AC7E-C675278239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10600" y="2606676"/>
              <a:ext cx="28575" cy="31750"/>
            </a:xfrm>
            <a:prstGeom prst="ellipse">
              <a:avLst/>
            </a:prstGeom>
            <a:solidFill>
              <a:srgbClr val="595959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  <p:sp>
          <p:nvSpPr>
            <p:cNvPr id="131" name="Oval 12">
              <a:extLst>
                <a:ext uri="{FF2B5EF4-FFF2-40B4-BE49-F238E27FC236}">
                  <a16:creationId xmlns:a16="http://schemas.microsoft.com/office/drawing/2014/main" id="{E78F0A4D-DC54-0000-AD35-7069A0FAEA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15363" y="2597151"/>
              <a:ext cx="28575" cy="33338"/>
            </a:xfrm>
            <a:prstGeom prst="ellipse">
              <a:avLst/>
            </a:prstGeom>
            <a:solidFill>
              <a:srgbClr val="595959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  <p:sp>
          <p:nvSpPr>
            <p:cNvPr id="132" name="Rectangle 13">
              <a:extLst>
                <a:ext uri="{FF2B5EF4-FFF2-40B4-BE49-F238E27FC236}">
                  <a16:creationId xmlns:a16="http://schemas.microsoft.com/office/drawing/2014/main" id="{230E387B-544C-46BD-C6F6-3728F8301F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4888" y="2598738"/>
              <a:ext cx="38100" cy="41275"/>
            </a:xfrm>
            <a:prstGeom prst="rect">
              <a:avLst/>
            </a:pr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  <p:sp>
          <p:nvSpPr>
            <p:cNvPr id="133" name="Rectangle 14">
              <a:extLst>
                <a:ext uri="{FF2B5EF4-FFF2-40B4-BE49-F238E27FC236}">
                  <a16:creationId xmlns:a16="http://schemas.microsoft.com/office/drawing/2014/main" id="{F9640402-80D3-0D03-F0AE-64AA0FDA1E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8063" y="2614613"/>
              <a:ext cx="33338" cy="238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  <p:sp>
          <p:nvSpPr>
            <p:cNvPr id="134" name="Oval 15">
              <a:extLst>
                <a:ext uri="{FF2B5EF4-FFF2-40B4-BE49-F238E27FC236}">
                  <a16:creationId xmlns:a16="http://schemas.microsoft.com/office/drawing/2014/main" id="{0D7600B0-F5E0-8CDF-63EF-DE5BAD376E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2350" y="2624138"/>
              <a:ext cx="4763" cy="6350"/>
            </a:xfrm>
            <a:prstGeom prst="ellipse">
              <a:avLst/>
            </a:prstGeom>
            <a:solidFill>
              <a:srgbClr val="595959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  <p:sp>
          <p:nvSpPr>
            <p:cNvPr id="135" name="Rectangle 16">
              <a:extLst>
                <a:ext uri="{FF2B5EF4-FFF2-40B4-BE49-F238E27FC236}">
                  <a16:creationId xmlns:a16="http://schemas.microsoft.com/office/drawing/2014/main" id="{94024C32-957F-F865-2E3A-808357089C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85213" y="2560638"/>
              <a:ext cx="117475" cy="4763"/>
            </a:xfrm>
            <a:prstGeom prst="rect">
              <a:avLst/>
            </a:pr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  <p:sp>
          <p:nvSpPr>
            <p:cNvPr id="136" name="Rectangle 17">
              <a:extLst>
                <a:ext uri="{FF2B5EF4-FFF2-40B4-BE49-F238E27FC236}">
                  <a16:creationId xmlns:a16="http://schemas.microsoft.com/office/drawing/2014/main" id="{0D002AEF-F41D-1C33-1AC4-59872BFFCB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85213" y="2589213"/>
              <a:ext cx="25400" cy="4763"/>
            </a:xfrm>
            <a:prstGeom prst="rect">
              <a:avLst/>
            </a:pr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  <p:sp>
          <p:nvSpPr>
            <p:cNvPr id="137" name="Rectangle 18">
              <a:extLst>
                <a:ext uri="{FF2B5EF4-FFF2-40B4-BE49-F238E27FC236}">
                  <a16:creationId xmlns:a16="http://schemas.microsoft.com/office/drawing/2014/main" id="{C47E319B-4B93-1C30-6D9B-891F509D5A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20138" y="2589213"/>
              <a:ext cx="85725" cy="4763"/>
            </a:xfrm>
            <a:prstGeom prst="rect">
              <a:avLst/>
            </a:pr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  <p:sp>
          <p:nvSpPr>
            <p:cNvPr id="138" name="Rectangle 19">
              <a:extLst>
                <a:ext uri="{FF2B5EF4-FFF2-40B4-BE49-F238E27FC236}">
                  <a16:creationId xmlns:a16="http://schemas.microsoft.com/office/drawing/2014/main" id="{85948C46-7286-5323-4A00-B2F0420E12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85213" y="2616201"/>
              <a:ext cx="76200" cy="4763"/>
            </a:xfrm>
            <a:prstGeom prst="rect">
              <a:avLst/>
            </a:pr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  <p:sp>
          <p:nvSpPr>
            <p:cNvPr id="139" name="Rectangle 20">
              <a:extLst>
                <a:ext uri="{FF2B5EF4-FFF2-40B4-BE49-F238E27FC236}">
                  <a16:creationId xmlns:a16="http://schemas.microsoft.com/office/drawing/2014/main" id="{161991F1-A640-3F9A-0421-21DD4B7DBE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70938" y="2616201"/>
              <a:ext cx="42863" cy="4763"/>
            </a:xfrm>
            <a:prstGeom prst="rect">
              <a:avLst/>
            </a:pr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  <p:sp>
          <p:nvSpPr>
            <p:cNvPr id="140" name="Freeform 21">
              <a:extLst>
                <a:ext uri="{FF2B5EF4-FFF2-40B4-BE49-F238E27FC236}">
                  <a16:creationId xmlns:a16="http://schemas.microsoft.com/office/drawing/2014/main" id="{41AFA980-9C96-A170-0E28-EB740D322E48}"/>
                </a:ext>
              </a:extLst>
            </p:cNvPr>
            <p:cNvSpPr>
              <a:spLocks/>
            </p:cNvSpPr>
            <p:nvPr/>
          </p:nvSpPr>
          <p:spPr bwMode="auto">
            <a:xfrm>
              <a:off x="8688388" y="2620963"/>
              <a:ext cx="111125" cy="58738"/>
            </a:xfrm>
            <a:custGeom>
              <a:avLst/>
              <a:gdLst>
                <a:gd name="T0" fmla="*/ 0 w 70"/>
                <a:gd name="T1" fmla="*/ 23 h 37"/>
                <a:gd name="T2" fmla="*/ 8 w 70"/>
                <a:gd name="T3" fmla="*/ 12 h 37"/>
                <a:gd name="T4" fmla="*/ 21 w 70"/>
                <a:gd name="T5" fmla="*/ 14 h 37"/>
                <a:gd name="T6" fmla="*/ 26 w 70"/>
                <a:gd name="T7" fmla="*/ 0 h 37"/>
                <a:gd name="T8" fmla="*/ 20 w 70"/>
                <a:gd name="T9" fmla="*/ 24 h 37"/>
                <a:gd name="T10" fmla="*/ 28 w 70"/>
                <a:gd name="T11" fmla="*/ 19 h 37"/>
                <a:gd name="T12" fmla="*/ 30 w 70"/>
                <a:gd name="T13" fmla="*/ 27 h 37"/>
                <a:gd name="T14" fmla="*/ 42 w 70"/>
                <a:gd name="T15" fmla="*/ 16 h 37"/>
                <a:gd name="T16" fmla="*/ 46 w 70"/>
                <a:gd name="T17" fmla="*/ 23 h 37"/>
                <a:gd name="T18" fmla="*/ 51 w 70"/>
                <a:gd name="T19" fmla="*/ 23 h 37"/>
                <a:gd name="T20" fmla="*/ 70 w 70"/>
                <a:gd name="T21" fmla="*/ 23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0" h="37">
                  <a:moveTo>
                    <a:pt x="0" y="23"/>
                  </a:moveTo>
                  <a:cubicBezTo>
                    <a:pt x="2" y="12"/>
                    <a:pt x="5" y="12"/>
                    <a:pt x="8" y="12"/>
                  </a:cubicBezTo>
                  <a:cubicBezTo>
                    <a:pt x="13" y="14"/>
                    <a:pt x="17" y="18"/>
                    <a:pt x="21" y="14"/>
                  </a:cubicBezTo>
                  <a:cubicBezTo>
                    <a:pt x="24" y="10"/>
                    <a:pt x="26" y="1"/>
                    <a:pt x="26" y="0"/>
                  </a:cubicBezTo>
                  <a:cubicBezTo>
                    <a:pt x="26" y="0"/>
                    <a:pt x="20" y="20"/>
                    <a:pt x="20" y="24"/>
                  </a:cubicBezTo>
                  <a:cubicBezTo>
                    <a:pt x="21" y="29"/>
                    <a:pt x="26" y="19"/>
                    <a:pt x="28" y="19"/>
                  </a:cubicBezTo>
                  <a:cubicBezTo>
                    <a:pt x="30" y="18"/>
                    <a:pt x="29" y="26"/>
                    <a:pt x="30" y="27"/>
                  </a:cubicBezTo>
                  <a:cubicBezTo>
                    <a:pt x="32" y="28"/>
                    <a:pt x="38" y="14"/>
                    <a:pt x="42" y="16"/>
                  </a:cubicBezTo>
                  <a:cubicBezTo>
                    <a:pt x="44" y="17"/>
                    <a:pt x="45" y="21"/>
                    <a:pt x="46" y="23"/>
                  </a:cubicBezTo>
                  <a:cubicBezTo>
                    <a:pt x="48" y="25"/>
                    <a:pt x="50" y="23"/>
                    <a:pt x="51" y="23"/>
                  </a:cubicBezTo>
                  <a:cubicBezTo>
                    <a:pt x="54" y="23"/>
                    <a:pt x="55" y="37"/>
                    <a:pt x="70" y="23"/>
                  </a:cubicBezTo>
                </a:path>
              </a:pathLst>
            </a:custGeom>
            <a:noFill/>
            <a:ln w="9525" cap="rnd">
              <a:solidFill>
                <a:srgbClr val="59595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</p:grpSp>
      <p:grpSp>
        <p:nvGrpSpPr>
          <p:cNvPr id="141" name="Group 140">
            <a:extLst>
              <a:ext uri="{FF2B5EF4-FFF2-40B4-BE49-F238E27FC236}">
                <a16:creationId xmlns:a16="http://schemas.microsoft.com/office/drawing/2014/main" id="{8EA31030-0B55-BC4F-0A2F-3041E11D3AE8}"/>
              </a:ext>
            </a:extLst>
          </p:cNvPr>
          <p:cNvGrpSpPr/>
          <p:nvPr/>
        </p:nvGrpSpPr>
        <p:grpSpPr>
          <a:xfrm>
            <a:off x="7954994" y="5567676"/>
            <a:ext cx="239713" cy="152400"/>
            <a:chOff x="8591550" y="2535238"/>
            <a:chExt cx="239713" cy="152400"/>
          </a:xfrm>
        </p:grpSpPr>
        <p:sp>
          <p:nvSpPr>
            <p:cNvPr id="142" name="AutoShape 3">
              <a:extLst>
                <a:ext uri="{FF2B5EF4-FFF2-40B4-BE49-F238E27FC236}">
                  <a16:creationId xmlns:a16="http://schemas.microsoft.com/office/drawing/2014/main" id="{36932CD7-D1ED-F5CB-B4F1-FE41E25CF31F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8591550" y="2535238"/>
              <a:ext cx="239713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  <p:sp>
          <p:nvSpPr>
            <p:cNvPr id="143" name="Rectangle 5">
              <a:extLst>
                <a:ext uri="{FF2B5EF4-FFF2-40B4-BE49-F238E27FC236}">
                  <a16:creationId xmlns:a16="http://schemas.microsoft.com/office/drawing/2014/main" id="{74746FBD-08A9-8793-C113-8CD6FDDD79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99488" y="2544763"/>
              <a:ext cx="223838" cy="1349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  <p:sp>
          <p:nvSpPr>
            <p:cNvPr id="144" name="Rectangle 6">
              <a:extLst>
                <a:ext uri="{FF2B5EF4-FFF2-40B4-BE49-F238E27FC236}">
                  <a16:creationId xmlns:a16="http://schemas.microsoft.com/office/drawing/2014/main" id="{E7244965-1308-05EA-6BC4-07EAF38B58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99488" y="2544763"/>
              <a:ext cx="223838" cy="134938"/>
            </a:xfrm>
            <a:prstGeom prst="rect">
              <a:avLst/>
            </a:prstGeom>
            <a:noFill/>
            <a:ln w="9525" cap="sq">
              <a:solidFill>
                <a:srgbClr val="59595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  <p:sp>
          <p:nvSpPr>
            <p:cNvPr id="145" name="Rectangle 7">
              <a:extLst>
                <a:ext uri="{FF2B5EF4-FFF2-40B4-BE49-F238E27FC236}">
                  <a16:creationId xmlns:a16="http://schemas.microsoft.com/office/drawing/2014/main" id="{36D35780-70B2-A5A6-87C1-F5A092461A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8063" y="2624138"/>
              <a:ext cx="33338" cy="23813"/>
            </a:xfrm>
            <a:prstGeom prst="rect">
              <a:avLst/>
            </a:pr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  <p:sp>
          <p:nvSpPr>
            <p:cNvPr id="146" name="Oval 9">
              <a:extLst>
                <a:ext uri="{FF2B5EF4-FFF2-40B4-BE49-F238E27FC236}">
                  <a16:creationId xmlns:a16="http://schemas.microsoft.com/office/drawing/2014/main" id="{77586B47-0AA1-B967-6E88-3E6B94A385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3938" y="2597151"/>
              <a:ext cx="28575" cy="33338"/>
            </a:xfrm>
            <a:prstGeom prst="ellipse">
              <a:avLst/>
            </a:prstGeom>
            <a:solidFill>
              <a:srgbClr val="595959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  <p:sp>
          <p:nvSpPr>
            <p:cNvPr id="147" name="Oval 10">
              <a:extLst>
                <a:ext uri="{FF2B5EF4-FFF2-40B4-BE49-F238E27FC236}">
                  <a16:creationId xmlns:a16="http://schemas.microsoft.com/office/drawing/2014/main" id="{50DCC58F-8995-279C-8F47-12D6BDF77D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8700" y="2606676"/>
              <a:ext cx="28575" cy="31750"/>
            </a:xfrm>
            <a:prstGeom prst="ellipse">
              <a:avLst/>
            </a:prstGeom>
            <a:solidFill>
              <a:srgbClr val="595959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  <p:sp>
          <p:nvSpPr>
            <p:cNvPr id="148" name="Oval 11">
              <a:extLst>
                <a:ext uri="{FF2B5EF4-FFF2-40B4-BE49-F238E27FC236}">
                  <a16:creationId xmlns:a16="http://schemas.microsoft.com/office/drawing/2014/main" id="{FFE50F31-D3E3-C3E7-16ED-4C99785172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10600" y="2606676"/>
              <a:ext cx="28575" cy="31750"/>
            </a:xfrm>
            <a:prstGeom prst="ellipse">
              <a:avLst/>
            </a:prstGeom>
            <a:solidFill>
              <a:srgbClr val="595959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  <p:sp>
          <p:nvSpPr>
            <p:cNvPr id="149" name="Oval 12">
              <a:extLst>
                <a:ext uri="{FF2B5EF4-FFF2-40B4-BE49-F238E27FC236}">
                  <a16:creationId xmlns:a16="http://schemas.microsoft.com/office/drawing/2014/main" id="{E58333C3-354A-75B3-EF78-099A3A54FB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15363" y="2597151"/>
              <a:ext cx="28575" cy="33338"/>
            </a:xfrm>
            <a:prstGeom prst="ellipse">
              <a:avLst/>
            </a:prstGeom>
            <a:solidFill>
              <a:srgbClr val="595959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  <p:sp>
          <p:nvSpPr>
            <p:cNvPr id="150" name="Rectangle 13">
              <a:extLst>
                <a:ext uri="{FF2B5EF4-FFF2-40B4-BE49-F238E27FC236}">
                  <a16:creationId xmlns:a16="http://schemas.microsoft.com/office/drawing/2014/main" id="{C71A8A05-F7A0-7584-2246-A6BE69AC07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4888" y="2598738"/>
              <a:ext cx="38100" cy="41275"/>
            </a:xfrm>
            <a:prstGeom prst="rect">
              <a:avLst/>
            </a:pr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  <p:sp>
          <p:nvSpPr>
            <p:cNvPr id="151" name="Rectangle 14">
              <a:extLst>
                <a:ext uri="{FF2B5EF4-FFF2-40B4-BE49-F238E27FC236}">
                  <a16:creationId xmlns:a16="http://schemas.microsoft.com/office/drawing/2014/main" id="{1C4AAD4B-E01C-8F1D-DE94-30A61C72A8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8063" y="2614613"/>
              <a:ext cx="33338" cy="238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  <p:sp>
          <p:nvSpPr>
            <p:cNvPr id="152" name="Oval 15">
              <a:extLst>
                <a:ext uri="{FF2B5EF4-FFF2-40B4-BE49-F238E27FC236}">
                  <a16:creationId xmlns:a16="http://schemas.microsoft.com/office/drawing/2014/main" id="{845409DB-C8D6-F13F-F984-322F9ABFC6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2350" y="2624138"/>
              <a:ext cx="4763" cy="6350"/>
            </a:xfrm>
            <a:prstGeom prst="ellipse">
              <a:avLst/>
            </a:prstGeom>
            <a:solidFill>
              <a:srgbClr val="595959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  <p:sp>
          <p:nvSpPr>
            <p:cNvPr id="153" name="Rectangle 16">
              <a:extLst>
                <a:ext uri="{FF2B5EF4-FFF2-40B4-BE49-F238E27FC236}">
                  <a16:creationId xmlns:a16="http://schemas.microsoft.com/office/drawing/2014/main" id="{F4DC6E50-6966-5443-535A-7F9E9043FF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85213" y="2560638"/>
              <a:ext cx="117475" cy="4763"/>
            </a:xfrm>
            <a:prstGeom prst="rect">
              <a:avLst/>
            </a:pr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  <p:sp>
          <p:nvSpPr>
            <p:cNvPr id="154" name="Rectangle 17">
              <a:extLst>
                <a:ext uri="{FF2B5EF4-FFF2-40B4-BE49-F238E27FC236}">
                  <a16:creationId xmlns:a16="http://schemas.microsoft.com/office/drawing/2014/main" id="{703E5BA5-E456-BD0F-845B-E32D992E9A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85213" y="2589213"/>
              <a:ext cx="25400" cy="4763"/>
            </a:xfrm>
            <a:prstGeom prst="rect">
              <a:avLst/>
            </a:pr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  <p:sp>
          <p:nvSpPr>
            <p:cNvPr id="155" name="Rectangle 18">
              <a:extLst>
                <a:ext uri="{FF2B5EF4-FFF2-40B4-BE49-F238E27FC236}">
                  <a16:creationId xmlns:a16="http://schemas.microsoft.com/office/drawing/2014/main" id="{39502449-DA24-6D4F-A0F5-42283C2B4A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20138" y="2589213"/>
              <a:ext cx="85725" cy="4763"/>
            </a:xfrm>
            <a:prstGeom prst="rect">
              <a:avLst/>
            </a:pr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  <p:sp>
          <p:nvSpPr>
            <p:cNvPr id="156" name="Rectangle 19">
              <a:extLst>
                <a:ext uri="{FF2B5EF4-FFF2-40B4-BE49-F238E27FC236}">
                  <a16:creationId xmlns:a16="http://schemas.microsoft.com/office/drawing/2014/main" id="{2E081AE2-1E37-65E3-B02E-188F0B6F9C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85213" y="2616201"/>
              <a:ext cx="76200" cy="4763"/>
            </a:xfrm>
            <a:prstGeom prst="rect">
              <a:avLst/>
            </a:pr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  <p:sp>
          <p:nvSpPr>
            <p:cNvPr id="157" name="Rectangle 20">
              <a:extLst>
                <a:ext uri="{FF2B5EF4-FFF2-40B4-BE49-F238E27FC236}">
                  <a16:creationId xmlns:a16="http://schemas.microsoft.com/office/drawing/2014/main" id="{F98C3D2C-342C-06A9-39BF-6262C0B894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70938" y="2616201"/>
              <a:ext cx="42863" cy="4763"/>
            </a:xfrm>
            <a:prstGeom prst="rect">
              <a:avLst/>
            </a:pr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  <p:sp>
          <p:nvSpPr>
            <p:cNvPr id="158" name="Freeform 21">
              <a:extLst>
                <a:ext uri="{FF2B5EF4-FFF2-40B4-BE49-F238E27FC236}">
                  <a16:creationId xmlns:a16="http://schemas.microsoft.com/office/drawing/2014/main" id="{E2ABE647-3CF8-732A-13EA-836EDFBB87A7}"/>
                </a:ext>
              </a:extLst>
            </p:cNvPr>
            <p:cNvSpPr>
              <a:spLocks/>
            </p:cNvSpPr>
            <p:nvPr/>
          </p:nvSpPr>
          <p:spPr bwMode="auto">
            <a:xfrm>
              <a:off x="8688388" y="2620963"/>
              <a:ext cx="111125" cy="58738"/>
            </a:xfrm>
            <a:custGeom>
              <a:avLst/>
              <a:gdLst>
                <a:gd name="T0" fmla="*/ 0 w 70"/>
                <a:gd name="T1" fmla="*/ 23 h 37"/>
                <a:gd name="T2" fmla="*/ 8 w 70"/>
                <a:gd name="T3" fmla="*/ 12 h 37"/>
                <a:gd name="T4" fmla="*/ 21 w 70"/>
                <a:gd name="T5" fmla="*/ 14 h 37"/>
                <a:gd name="T6" fmla="*/ 26 w 70"/>
                <a:gd name="T7" fmla="*/ 0 h 37"/>
                <a:gd name="T8" fmla="*/ 20 w 70"/>
                <a:gd name="T9" fmla="*/ 24 h 37"/>
                <a:gd name="T10" fmla="*/ 28 w 70"/>
                <a:gd name="T11" fmla="*/ 19 h 37"/>
                <a:gd name="T12" fmla="*/ 30 w 70"/>
                <a:gd name="T13" fmla="*/ 27 h 37"/>
                <a:gd name="T14" fmla="*/ 42 w 70"/>
                <a:gd name="T15" fmla="*/ 16 h 37"/>
                <a:gd name="T16" fmla="*/ 46 w 70"/>
                <a:gd name="T17" fmla="*/ 23 h 37"/>
                <a:gd name="T18" fmla="*/ 51 w 70"/>
                <a:gd name="T19" fmla="*/ 23 h 37"/>
                <a:gd name="T20" fmla="*/ 70 w 70"/>
                <a:gd name="T21" fmla="*/ 23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0" h="37">
                  <a:moveTo>
                    <a:pt x="0" y="23"/>
                  </a:moveTo>
                  <a:cubicBezTo>
                    <a:pt x="2" y="12"/>
                    <a:pt x="5" y="12"/>
                    <a:pt x="8" y="12"/>
                  </a:cubicBezTo>
                  <a:cubicBezTo>
                    <a:pt x="13" y="14"/>
                    <a:pt x="17" y="18"/>
                    <a:pt x="21" y="14"/>
                  </a:cubicBezTo>
                  <a:cubicBezTo>
                    <a:pt x="24" y="10"/>
                    <a:pt x="26" y="1"/>
                    <a:pt x="26" y="0"/>
                  </a:cubicBezTo>
                  <a:cubicBezTo>
                    <a:pt x="26" y="0"/>
                    <a:pt x="20" y="20"/>
                    <a:pt x="20" y="24"/>
                  </a:cubicBezTo>
                  <a:cubicBezTo>
                    <a:pt x="21" y="29"/>
                    <a:pt x="26" y="19"/>
                    <a:pt x="28" y="19"/>
                  </a:cubicBezTo>
                  <a:cubicBezTo>
                    <a:pt x="30" y="18"/>
                    <a:pt x="29" y="26"/>
                    <a:pt x="30" y="27"/>
                  </a:cubicBezTo>
                  <a:cubicBezTo>
                    <a:pt x="32" y="28"/>
                    <a:pt x="38" y="14"/>
                    <a:pt x="42" y="16"/>
                  </a:cubicBezTo>
                  <a:cubicBezTo>
                    <a:pt x="44" y="17"/>
                    <a:pt x="45" y="21"/>
                    <a:pt x="46" y="23"/>
                  </a:cubicBezTo>
                  <a:cubicBezTo>
                    <a:pt x="48" y="25"/>
                    <a:pt x="50" y="23"/>
                    <a:pt x="51" y="23"/>
                  </a:cubicBezTo>
                  <a:cubicBezTo>
                    <a:pt x="54" y="23"/>
                    <a:pt x="55" y="37"/>
                    <a:pt x="70" y="23"/>
                  </a:cubicBezTo>
                </a:path>
              </a:pathLst>
            </a:custGeom>
            <a:noFill/>
            <a:ln w="9525" cap="rnd">
              <a:solidFill>
                <a:srgbClr val="59595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</p:grp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66EEA200-BC3E-AAFC-0A4E-68CBF7B90216}"/>
              </a:ext>
            </a:extLst>
          </p:cNvPr>
          <p:cNvGrpSpPr/>
          <p:nvPr/>
        </p:nvGrpSpPr>
        <p:grpSpPr>
          <a:xfrm>
            <a:off x="8107394" y="5720076"/>
            <a:ext cx="239713" cy="152400"/>
            <a:chOff x="8591550" y="2535238"/>
            <a:chExt cx="239713" cy="152400"/>
          </a:xfrm>
        </p:grpSpPr>
        <p:sp>
          <p:nvSpPr>
            <p:cNvPr id="161" name="AutoShape 3">
              <a:extLst>
                <a:ext uri="{FF2B5EF4-FFF2-40B4-BE49-F238E27FC236}">
                  <a16:creationId xmlns:a16="http://schemas.microsoft.com/office/drawing/2014/main" id="{9FD90DDE-E6CD-7999-C44D-F0CC42371B8F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8591550" y="2535238"/>
              <a:ext cx="239713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  <p:sp>
          <p:nvSpPr>
            <p:cNvPr id="162" name="Rectangle 5">
              <a:extLst>
                <a:ext uri="{FF2B5EF4-FFF2-40B4-BE49-F238E27FC236}">
                  <a16:creationId xmlns:a16="http://schemas.microsoft.com/office/drawing/2014/main" id="{F847E452-F7B3-0A2E-9AD7-17938B272E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99488" y="2544763"/>
              <a:ext cx="223838" cy="1349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  <p:sp>
          <p:nvSpPr>
            <p:cNvPr id="163" name="Rectangle 6">
              <a:extLst>
                <a:ext uri="{FF2B5EF4-FFF2-40B4-BE49-F238E27FC236}">
                  <a16:creationId xmlns:a16="http://schemas.microsoft.com/office/drawing/2014/main" id="{524C72BD-E5DD-4289-B5F8-C2D0F6ECCA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99488" y="2544763"/>
              <a:ext cx="223838" cy="134938"/>
            </a:xfrm>
            <a:prstGeom prst="rect">
              <a:avLst/>
            </a:prstGeom>
            <a:noFill/>
            <a:ln w="9525" cap="sq">
              <a:solidFill>
                <a:srgbClr val="59595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  <p:sp>
          <p:nvSpPr>
            <p:cNvPr id="164" name="Rectangle 7">
              <a:extLst>
                <a:ext uri="{FF2B5EF4-FFF2-40B4-BE49-F238E27FC236}">
                  <a16:creationId xmlns:a16="http://schemas.microsoft.com/office/drawing/2014/main" id="{FE4357DD-01ED-3E96-70FA-2047E6A822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8063" y="2624138"/>
              <a:ext cx="33338" cy="23813"/>
            </a:xfrm>
            <a:prstGeom prst="rect">
              <a:avLst/>
            </a:pr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  <p:sp>
          <p:nvSpPr>
            <p:cNvPr id="165" name="Oval 9">
              <a:extLst>
                <a:ext uri="{FF2B5EF4-FFF2-40B4-BE49-F238E27FC236}">
                  <a16:creationId xmlns:a16="http://schemas.microsoft.com/office/drawing/2014/main" id="{8E423B81-AE79-FA79-022B-648AE15107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3938" y="2597151"/>
              <a:ext cx="28575" cy="33338"/>
            </a:xfrm>
            <a:prstGeom prst="ellipse">
              <a:avLst/>
            </a:prstGeom>
            <a:solidFill>
              <a:srgbClr val="595959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  <p:sp>
          <p:nvSpPr>
            <p:cNvPr id="166" name="Oval 10">
              <a:extLst>
                <a:ext uri="{FF2B5EF4-FFF2-40B4-BE49-F238E27FC236}">
                  <a16:creationId xmlns:a16="http://schemas.microsoft.com/office/drawing/2014/main" id="{C28E6930-915E-CEB0-99B4-9ECCE2C857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8700" y="2606676"/>
              <a:ext cx="28575" cy="31750"/>
            </a:xfrm>
            <a:prstGeom prst="ellipse">
              <a:avLst/>
            </a:prstGeom>
            <a:solidFill>
              <a:srgbClr val="595959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  <p:sp>
          <p:nvSpPr>
            <p:cNvPr id="167" name="Oval 11">
              <a:extLst>
                <a:ext uri="{FF2B5EF4-FFF2-40B4-BE49-F238E27FC236}">
                  <a16:creationId xmlns:a16="http://schemas.microsoft.com/office/drawing/2014/main" id="{8EAEF01C-359A-4EB1-559F-A8B7786B4E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10600" y="2606676"/>
              <a:ext cx="28575" cy="31750"/>
            </a:xfrm>
            <a:prstGeom prst="ellipse">
              <a:avLst/>
            </a:prstGeom>
            <a:solidFill>
              <a:srgbClr val="595959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  <p:sp>
          <p:nvSpPr>
            <p:cNvPr id="168" name="Oval 12">
              <a:extLst>
                <a:ext uri="{FF2B5EF4-FFF2-40B4-BE49-F238E27FC236}">
                  <a16:creationId xmlns:a16="http://schemas.microsoft.com/office/drawing/2014/main" id="{55DBFAD6-3003-11C8-2024-737465B426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15363" y="2597151"/>
              <a:ext cx="28575" cy="33338"/>
            </a:xfrm>
            <a:prstGeom prst="ellipse">
              <a:avLst/>
            </a:prstGeom>
            <a:solidFill>
              <a:srgbClr val="595959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  <p:sp>
          <p:nvSpPr>
            <p:cNvPr id="169" name="Rectangle 13">
              <a:extLst>
                <a:ext uri="{FF2B5EF4-FFF2-40B4-BE49-F238E27FC236}">
                  <a16:creationId xmlns:a16="http://schemas.microsoft.com/office/drawing/2014/main" id="{A0BC498D-5D3A-8BC4-D864-360FE2FFC3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4888" y="2598738"/>
              <a:ext cx="38100" cy="41275"/>
            </a:xfrm>
            <a:prstGeom prst="rect">
              <a:avLst/>
            </a:pr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  <p:sp>
          <p:nvSpPr>
            <p:cNvPr id="173" name="Rectangle 14">
              <a:extLst>
                <a:ext uri="{FF2B5EF4-FFF2-40B4-BE49-F238E27FC236}">
                  <a16:creationId xmlns:a16="http://schemas.microsoft.com/office/drawing/2014/main" id="{2651EE3E-A175-4D0F-2FCB-4A52FBD9C1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8063" y="2614613"/>
              <a:ext cx="33338" cy="238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  <p:sp>
          <p:nvSpPr>
            <p:cNvPr id="174" name="Oval 15">
              <a:extLst>
                <a:ext uri="{FF2B5EF4-FFF2-40B4-BE49-F238E27FC236}">
                  <a16:creationId xmlns:a16="http://schemas.microsoft.com/office/drawing/2014/main" id="{F98F126B-92A6-1862-26AD-557AB9B35D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2350" y="2624138"/>
              <a:ext cx="4763" cy="6350"/>
            </a:xfrm>
            <a:prstGeom prst="ellipse">
              <a:avLst/>
            </a:prstGeom>
            <a:solidFill>
              <a:srgbClr val="595959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  <p:sp>
          <p:nvSpPr>
            <p:cNvPr id="177" name="Rectangle 16">
              <a:extLst>
                <a:ext uri="{FF2B5EF4-FFF2-40B4-BE49-F238E27FC236}">
                  <a16:creationId xmlns:a16="http://schemas.microsoft.com/office/drawing/2014/main" id="{6A7FE8B7-CC5D-D856-E3EA-AAD85115B1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85213" y="2560638"/>
              <a:ext cx="117475" cy="4763"/>
            </a:xfrm>
            <a:prstGeom prst="rect">
              <a:avLst/>
            </a:pr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  <p:sp>
          <p:nvSpPr>
            <p:cNvPr id="178" name="Rectangle 17">
              <a:extLst>
                <a:ext uri="{FF2B5EF4-FFF2-40B4-BE49-F238E27FC236}">
                  <a16:creationId xmlns:a16="http://schemas.microsoft.com/office/drawing/2014/main" id="{9FEE05FD-7B09-2DC4-AE97-E7AEF04E01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85213" y="2589213"/>
              <a:ext cx="25400" cy="4763"/>
            </a:xfrm>
            <a:prstGeom prst="rect">
              <a:avLst/>
            </a:pr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  <p:sp>
          <p:nvSpPr>
            <p:cNvPr id="179" name="Rectangle 18">
              <a:extLst>
                <a:ext uri="{FF2B5EF4-FFF2-40B4-BE49-F238E27FC236}">
                  <a16:creationId xmlns:a16="http://schemas.microsoft.com/office/drawing/2014/main" id="{9F6772EC-A26F-1DB4-2252-540D933E75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20138" y="2589213"/>
              <a:ext cx="85725" cy="4763"/>
            </a:xfrm>
            <a:prstGeom prst="rect">
              <a:avLst/>
            </a:pr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  <p:sp>
          <p:nvSpPr>
            <p:cNvPr id="182" name="Rectangle 19">
              <a:extLst>
                <a:ext uri="{FF2B5EF4-FFF2-40B4-BE49-F238E27FC236}">
                  <a16:creationId xmlns:a16="http://schemas.microsoft.com/office/drawing/2014/main" id="{49FCC546-D824-9FC0-C0FA-8556B59755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85213" y="2616201"/>
              <a:ext cx="76200" cy="4763"/>
            </a:xfrm>
            <a:prstGeom prst="rect">
              <a:avLst/>
            </a:pr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  <p:sp>
          <p:nvSpPr>
            <p:cNvPr id="183" name="Rectangle 20">
              <a:extLst>
                <a:ext uri="{FF2B5EF4-FFF2-40B4-BE49-F238E27FC236}">
                  <a16:creationId xmlns:a16="http://schemas.microsoft.com/office/drawing/2014/main" id="{2E9489ED-262B-644C-8744-8F1E73D031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70938" y="2616201"/>
              <a:ext cx="42863" cy="4763"/>
            </a:xfrm>
            <a:prstGeom prst="rect">
              <a:avLst/>
            </a:pr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  <p:sp>
          <p:nvSpPr>
            <p:cNvPr id="184" name="Freeform 21">
              <a:extLst>
                <a:ext uri="{FF2B5EF4-FFF2-40B4-BE49-F238E27FC236}">
                  <a16:creationId xmlns:a16="http://schemas.microsoft.com/office/drawing/2014/main" id="{12E23386-F2F0-843B-5236-63E4DFF75FDC}"/>
                </a:ext>
              </a:extLst>
            </p:cNvPr>
            <p:cNvSpPr>
              <a:spLocks/>
            </p:cNvSpPr>
            <p:nvPr/>
          </p:nvSpPr>
          <p:spPr bwMode="auto">
            <a:xfrm>
              <a:off x="8688388" y="2620963"/>
              <a:ext cx="111125" cy="58738"/>
            </a:xfrm>
            <a:custGeom>
              <a:avLst/>
              <a:gdLst>
                <a:gd name="T0" fmla="*/ 0 w 70"/>
                <a:gd name="T1" fmla="*/ 23 h 37"/>
                <a:gd name="T2" fmla="*/ 8 w 70"/>
                <a:gd name="T3" fmla="*/ 12 h 37"/>
                <a:gd name="T4" fmla="*/ 21 w 70"/>
                <a:gd name="T5" fmla="*/ 14 h 37"/>
                <a:gd name="T6" fmla="*/ 26 w 70"/>
                <a:gd name="T7" fmla="*/ 0 h 37"/>
                <a:gd name="T8" fmla="*/ 20 w 70"/>
                <a:gd name="T9" fmla="*/ 24 h 37"/>
                <a:gd name="T10" fmla="*/ 28 w 70"/>
                <a:gd name="T11" fmla="*/ 19 h 37"/>
                <a:gd name="T12" fmla="*/ 30 w 70"/>
                <a:gd name="T13" fmla="*/ 27 h 37"/>
                <a:gd name="T14" fmla="*/ 42 w 70"/>
                <a:gd name="T15" fmla="*/ 16 h 37"/>
                <a:gd name="T16" fmla="*/ 46 w 70"/>
                <a:gd name="T17" fmla="*/ 23 h 37"/>
                <a:gd name="T18" fmla="*/ 51 w 70"/>
                <a:gd name="T19" fmla="*/ 23 h 37"/>
                <a:gd name="T20" fmla="*/ 70 w 70"/>
                <a:gd name="T21" fmla="*/ 23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0" h="37">
                  <a:moveTo>
                    <a:pt x="0" y="23"/>
                  </a:moveTo>
                  <a:cubicBezTo>
                    <a:pt x="2" y="12"/>
                    <a:pt x="5" y="12"/>
                    <a:pt x="8" y="12"/>
                  </a:cubicBezTo>
                  <a:cubicBezTo>
                    <a:pt x="13" y="14"/>
                    <a:pt x="17" y="18"/>
                    <a:pt x="21" y="14"/>
                  </a:cubicBezTo>
                  <a:cubicBezTo>
                    <a:pt x="24" y="10"/>
                    <a:pt x="26" y="1"/>
                    <a:pt x="26" y="0"/>
                  </a:cubicBezTo>
                  <a:cubicBezTo>
                    <a:pt x="26" y="0"/>
                    <a:pt x="20" y="20"/>
                    <a:pt x="20" y="24"/>
                  </a:cubicBezTo>
                  <a:cubicBezTo>
                    <a:pt x="21" y="29"/>
                    <a:pt x="26" y="19"/>
                    <a:pt x="28" y="19"/>
                  </a:cubicBezTo>
                  <a:cubicBezTo>
                    <a:pt x="30" y="18"/>
                    <a:pt x="29" y="26"/>
                    <a:pt x="30" y="27"/>
                  </a:cubicBezTo>
                  <a:cubicBezTo>
                    <a:pt x="32" y="28"/>
                    <a:pt x="38" y="14"/>
                    <a:pt x="42" y="16"/>
                  </a:cubicBezTo>
                  <a:cubicBezTo>
                    <a:pt x="44" y="17"/>
                    <a:pt x="45" y="21"/>
                    <a:pt x="46" y="23"/>
                  </a:cubicBezTo>
                  <a:cubicBezTo>
                    <a:pt x="48" y="25"/>
                    <a:pt x="50" y="23"/>
                    <a:pt x="51" y="23"/>
                  </a:cubicBezTo>
                  <a:cubicBezTo>
                    <a:pt x="54" y="23"/>
                    <a:pt x="55" y="37"/>
                    <a:pt x="70" y="23"/>
                  </a:cubicBezTo>
                </a:path>
              </a:pathLst>
            </a:custGeom>
            <a:noFill/>
            <a:ln w="9525" cap="rnd">
              <a:solidFill>
                <a:srgbClr val="59595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id="{822836FC-F137-DE9A-341C-1014409FD143}"/>
              </a:ext>
            </a:extLst>
          </p:cNvPr>
          <p:cNvSpPr txBox="1"/>
          <p:nvPr/>
        </p:nvSpPr>
        <p:spPr>
          <a:xfrm>
            <a:off x="8291336" y="5556794"/>
            <a:ext cx="1110534" cy="3046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1100">
                <a:latin typeface="Segoe UI" panose="020B0502040204020203" pitchFamily="34" charset="0"/>
                <a:cs typeface="Segoe UI" panose="020B0502040204020203" pitchFamily="34" charset="0"/>
              </a:rPr>
              <a:t>DNS forwarding rule set</a:t>
            </a:r>
          </a:p>
        </p:txBody>
      </p:sp>
      <p:sp>
        <p:nvSpPr>
          <p:cNvPr id="51" name="Callout: Line with Accent Bar 50">
            <a:extLst>
              <a:ext uri="{FF2B5EF4-FFF2-40B4-BE49-F238E27FC236}">
                <a16:creationId xmlns:a16="http://schemas.microsoft.com/office/drawing/2014/main" id="{0C758661-B779-3154-0932-119D8EC6FE30}"/>
              </a:ext>
            </a:extLst>
          </p:cNvPr>
          <p:cNvSpPr/>
          <p:nvPr/>
        </p:nvSpPr>
        <p:spPr>
          <a:xfrm>
            <a:off x="7731962" y="5292368"/>
            <a:ext cx="1308382" cy="731520"/>
          </a:xfrm>
          <a:prstGeom prst="accentCallout1">
            <a:avLst>
              <a:gd name="adj1" fmla="val 18750"/>
              <a:gd name="adj2" fmla="val -8333"/>
              <a:gd name="adj3" fmla="val -82724"/>
              <a:gd name="adj4" fmla="val -75487"/>
            </a:avLst>
          </a:prstGeom>
          <a:noFill/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AF3EABA8-03E8-DEA2-DF87-058E0AD847F2}"/>
              </a:ext>
            </a:extLst>
          </p:cNvPr>
          <p:cNvSpPr txBox="1"/>
          <p:nvPr/>
        </p:nvSpPr>
        <p:spPr>
          <a:xfrm>
            <a:off x="10099565" y="2656601"/>
            <a:ext cx="390415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1000">
                <a:latin typeface="Segoe UI" panose="020B0502040204020203" pitchFamily="34" charset="0"/>
                <a:cs typeface="Segoe UI" panose="020B0502040204020203" pitchFamily="34" charset="0"/>
              </a:rPr>
              <a:t>VM 1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F06A945A-2EB0-91FD-4A4B-43BB59DE640B}"/>
              </a:ext>
            </a:extLst>
          </p:cNvPr>
          <p:cNvSpPr txBox="1"/>
          <p:nvPr/>
        </p:nvSpPr>
        <p:spPr>
          <a:xfrm>
            <a:off x="9699182" y="3477537"/>
            <a:ext cx="390415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1000">
                <a:latin typeface="Segoe UI" panose="020B0502040204020203" pitchFamily="34" charset="0"/>
                <a:cs typeface="Segoe UI" panose="020B0502040204020203" pitchFamily="34" charset="0"/>
              </a:rPr>
              <a:t>VM 2</a:t>
            </a:r>
          </a:p>
        </p:txBody>
      </p:sp>
      <p:cxnSp>
        <p:nvCxnSpPr>
          <p:cNvPr id="64" name="Connector: Elbow 63">
            <a:extLst>
              <a:ext uri="{FF2B5EF4-FFF2-40B4-BE49-F238E27FC236}">
                <a16:creationId xmlns:a16="http://schemas.microsoft.com/office/drawing/2014/main" id="{AC631E4B-78D1-676D-0A6B-C6050B6DCCCC}"/>
              </a:ext>
            </a:extLst>
          </p:cNvPr>
          <p:cNvCxnSpPr>
            <a:cxnSpLocks/>
            <a:endCxn id="43" idx="3"/>
          </p:cNvCxnSpPr>
          <p:nvPr/>
        </p:nvCxnSpPr>
        <p:spPr>
          <a:xfrm rot="5400000">
            <a:off x="8598991" y="3697674"/>
            <a:ext cx="2814349" cy="1208590"/>
          </a:xfrm>
          <a:prstGeom prst="bentConnector2">
            <a:avLst/>
          </a:prstGeom>
          <a:ln w="12700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or: Elbow 64">
            <a:extLst>
              <a:ext uri="{FF2B5EF4-FFF2-40B4-BE49-F238E27FC236}">
                <a16:creationId xmlns:a16="http://schemas.microsoft.com/office/drawing/2014/main" id="{2EBFCB12-129B-7A14-835C-BF63A6AB27B8}"/>
              </a:ext>
            </a:extLst>
          </p:cNvPr>
          <p:cNvCxnSpPr>
            <a:cxnSpLocks/>
          </p:cNvCxnSpPr>
          <p:nvPr/>
        </p:nvCxnSpPr>
        <p:spPr>
          <a:xfrm rot="5400000">
            <a:off x="9243414" y="4694838"/>
            <a:ext cx="1934453" cy="12835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>
            <a:extLst>
              <a:ext uri="{FF2B5EF4-FFF2-40B4-BE49-F238E27FC236}">
                <a16:creationId xmlns:a16="http://schemas.microsoft.com/office/drawing/2014/main" id="{D555C57F-18EA-1B65-BC24-CFFEA00C8D98}"/>
              </a:ext>
            </a:extLst>
          </p:cNvPr>
          <p:cNvSpPr txBox="1"/>
          <p:nvPr/>
        </p:nvSpPr>
        <p:spPr>
          <a:xfrm>
            <a:off x="10082813" y="2016569"/>
            <a:ext cx="673333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1000">
                <a:latin typeface="Segoe UI" panose="020B0502040204020203" pitchFamily="34" charset="0"/>
                <a:cs typeface="Segoe UI" panose="020B0502040204020203" pitchFamily="34" charset="0"/>
              </a:rPr>
              <a:t>10.1.0.0/24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F49CE429-27C6-E01E-0FD3-D9ED722B3D14}"/>
              </a:ext>
            </a:extLst>
          </p:cNvPr>
          <p:cNvSpPr txBox="1"/>
          <p:nvPr/>
        </p:nvSpPr>
        <p:spPr>
          <a:xfrm>
            <a:off x="9670508" y="2889006"/>
            <a:ext cx="673333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1000">
                <a:latin typeface="Segoe UI" panose="020B0502040204020203" pitchFamily="34" charset="0"/>
                <a:cs typeface="Segoe UI" panose="020B0502040204020203" pitchFamily="34" charset="0"/>
              </a:rPr>
              <a:t>10.2.0.0/24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BE3543D9-6F08-72D9-4BC7-EF4457DBAA62}"/>
              </a:ext>
            </a:extLst>
          </p:cNvPr>
          <p:cNvSpPr txBox="1"/>
          <p:nvPr/>
        </p:nvSpPr>
        <p:spPr>
          <a:xfrm>
            <a:off x="4698508" y="217387"/>
            <a:ext cx="2922589" cy="3816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spcAft>
                <a:spcPts val="600"/>
              </a:spcAft>
              <a:defRPr sz="900">
                <a:solidFill>
                  <a:srgbClr val="0070C0"/>
                </a:solidFill>
              </a:defRPr>
            </a:lvl1pPr>
          </a:lstStyle>
          <a:p>
            <a:pPr algn="l"/>
            <a:r>
              <a:rPr lang="en-US" sz="11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abc.privatelink.blob.core.windows.net – 7.7.7.7</a:t>
            </a:r>
          </a:p>
          <a:p>
            <a:pPr algn="l"/>
            <a:r>
              <a:rPr lang="en-US" sz="11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abc.privatelink.azure-api.net  - 6.6.6.6</a:t>
            </a:r>
            <a:endParaRPr lang="en-SG" sz="110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6EB0493F-CBAC-D694-89D5-36B0BF874F86}"/>
              </a:ext>
            </a:extLst>
          </p:cNvPr>
          <p:cNvSpPr txBox="1"/>
          <p:nvPr/>
        </p:nvSpPr>
        <p:spPr>
          <a:xfrm>
            <a:off x="1337746" y="3791966"/>
            <a:ext cx="1046407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1000">
                <a:latin typeface="Segoe UI" panose="020B0502040204020203" pitchFamily="34" charset="0"/>
                <a:cs typeface="Segoe UI" panose="020B0502040204020203" pitchFamily="34" charset="0"/>
              </a:rPr>
              <a:t>192.168.0.1 / 2</a:t>
            </a:r>
          </a:p>
        </p:txBody>
      </p:sp>
      <p:sp>
        <p:nvSpPr>
          <p:cNvPr id="291" name="TextBox 290">
            <a:extLst>
              <a:ext uri="{FF2B5EF4-FFF2-40B4-BE49-F238E27FC236}">
                <a16:creationId xmlns:a16="http://schemas.microsoft.com/office/drawing/2014/main" id="{1E193A1E-8E2E-5C07-2055-32D25D8CB960}"/>
              </a:ext>
            </a:extLst>
          </p:cNvPr>
          <p:cNvSpPr txBox="1"/>
          <p:nvPr/>
        </p:nvSpPr>
        <p:spPr>
          <a:xfrm>
            <a:off x="7781140" y="6050208"/>
            <a:ext cx="2945615" cy="36779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>
              <a:lnSpc>
                <a:spcPct val="90000"/>
              </a:lnSpc>
              <a:spcAft>
                <a:spcPts val="600"/>
              </a:spcAft>
              <a:defRPr sz="900">
                <a:solidFill>
                  <a:srgbClr val="0070C0"/>
                </a:solidFill>
              </a:defRPr>
            </a:lvl1pPr>
          </a:lstStyle>
          <a:p>
            <a:r>
              <a:rPr lang="en-US" sz="105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App1.onprem.company.com  - 192.168.0.1 / 2</a:t>
            </a:r>
          </a:p>
          <a:p>
            <a:r>
              <a:rPr lang="en-US" sz="105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App2.onprem.company.com  - 192.168.0.1 / 2</a:t>
            </a:r>
          </a:p>
        </p:txBody>
      </p:sp>
      <p:sp>
        <p:nvSpPr>
          <p:cNvPr id="290" name="TextBox 289">
            <a:extLst>
              <a:ext uri="{FF2B5EF4-FFF2-40B4-BE49-F238E27FC236}">
                <a16:creationId xmlns:a16="http://schemas.microsoft.com/office/drawing/2014/main" id="{5CC166D6-6425-DF24-CAAA-A8D22182C833}"/>
              </a:ext>
            </a:extLst>
          </p:cNvPr>
          <p:cNvSpPr txBox="1"/>
          <p:nvPr/>
        </p:nvSpPr>
        <p:spPr>
          <a:xfrm>
            <a:off x="9673430" y="4425950"/>
            <a:ext cx="1092749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1000">
                <a:latin typeface="Segoe UI" panose="020B0502040204020203" pitchFamily="34" charset="0"/>
                <a:cs typeface="Segoe UI" panose="020B0502040204020203" pitchFamily="34" charset="0"/>
              </a:rPr>
              <a:t>DNS forwarding virtual network link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330E4DC-AE43-C3CB-97B4-AE185E4C01BD}"/>
              </a:ext>
            </a:extLst>
          </p:cNvPr>
          <p:cNvSpPr/>
          <p:nvPr/>
        </p:nvSpPr>
        <p:spPr>
          <a:xfrm>
            <a:off x="665640" y="2519674"/>
            <a:ext cx="87971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087965"/>
            <a:r>
              <a:rPr lang="en-US" sz="900">
                <a:latin typeface="Segoe UI" panose="020B0502040204020203" pitchFamily="34" charset="0"/>
                <a:cs typeface="Segoe UI" panose="020B0502040204020203" pitchFamily="34" charset="0"/>
              </a:rPr>
              <a:t>On-premises server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27A2129-45A7-48B1-41CB-4572B73626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 bwMode="auto">
          <a:xfrm>
            <a:off x="1029639" y="2254630"/>
            <a:ext cx="210018" cy="322769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3DB3CD3-2954-4840-3563-5AE26A520D25}"/>
              </a:ext>
            </a:extLst>
          </p:cNvPr>
          <p:cNvSpPr txBox="1"/>
          <p:nvPr/>
        </p:nvSpPr>
        <p:spPr>
          <a:xfrm>
            <a:off x="881287" y="4194490"/>
            <a:ext cx="3405024" cy="10695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spcAft>
                <a:spcPts val="600"/>
              </a:spcAft>
              <a:defRPr sz="900">
                <a:solidFill>
                  <a:srgbClr val="0070C0"/>
                </a:solidFill>
              </a:defRPr>
            </a:lvl1pPr>
          </a:lstStyle>
          <a:p>
            <a:pPr algn="l"/>
            <a:r>
              <a:rPr lang="en-US" sz="11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App1.onprem.company.com  - 192.168.0.8</a:t>
            </a:r>
          </a:p>
          <a:p>
            <a:pPr algn="l"/>
            <a:r>
              <a:rPr lang="en-US" sz="11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App2.onprem.company.com  - 192.168.0.9</a:t>
            </a:r>
          </a:p>
          <a:p>
            <a:pPr algn="l"/>
            <a:r>
              <a:rPr lang="en-US" sz="11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blob.core.windows.net – 10.0.0.8 (forwarder)</a:t>
            </a:r>
          </a:p>
          <a:p>
            <a:pPr algn="l"/>
            <a:r>
              <a:rPr lang="en-US" sz="11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azure-api.net – 10.0.0.8 (forwarder)</a:t>
            </a:r>
          </a:p>
          <a:p>
            <a:pPr algn="l"/>
            <a:endParaRPr lang="en-US" sz="110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F006228-5C64-FB3E-8D7D-9E667E7C142F}"/>
              </a:ext>
            </a:extLst>
          </p:cNvPr>
          <p:cNvSpPr txBox="1"/>
          <p:nvPr/>
        </p:nvSpPr>
        <p:spPr>
          <a:xfrm>
            <a:off x="959538" y="1942900"/>
            <a:ext cx="10583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>
                <a:latin typeface="Segoe UI" panose="020B0502040204020203" pitchFamily="34" charset="0"/>
                <a:cs typeface="Segoe UI" panose="020B0502040204020203" pitchFamily="34" charset="0"/>
              </a:rPr>
              <a:t>On-premises</a:t>
            </a:r>
          </a:p>
        </p:txBody>
      </p:sp>
      <p:grpSp>
        <p:nvGrpSpPr>
          <p:cNvPr id="188" name="Group 187">
            <a:extLst>
              <a:ext uri="{FF2B5EF4-FFF2-40B4-BE49-F238E27FC236}">
                <a16:creationId xmlns:a16="http://schemas.microsoft.com/office/drawing/2014/main" id="{F8FD5DAF-B911-BEFA-0DBB-BB080434074A}"/>
              </a:ext>
            </a:extLst>
          </p:cNvPr>
          <p:cNvGrpSpPr/>
          <p:nvPr/>
        </p:nvGrpSpPr>
        <p:grpSpPr>
          <a:xfrm>
            <a:off x="9758711" y="2074063"/>
            <a:ext cx="285790" cy="214343"/>
            <a:chOff x="2849996" y="792540"/>
            <a:chExt cx="285790" cy="214343"/>
          </a:xfrm>
        </p:grpSpPr>
        <p:sp>
          <p:nvSpPr>
            <p:cNvPr id="189" name="Rectangle 188">
              <a:extLst>
                <a:ext uri="{FF2B5EF4-FFF2-40B4-BE49-F238E27FC236}">
                  <a16:creationId xmlns:a16="http://schemas.microsoft.com/office/drawing/2014/main" id="{BDDFA882-8460-4247-E382-A43C3B79AF01}"/>
                </a:ext>
              </a:extLst>
            </p:cNvPr>
            <p:cNvSpPr/>
            <p:nvPr/>
          </p:nvSpPr>
          <p:spPr>
            <a:xfrm>
              <a:off x="2858196" y="839005"/>
              <a:ext cx="269390" cy="121414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90" name="Picture 189">
              <a:extLst>
                <a:ext uri="{FF2B5EF4-FFF2-40B4-BE49-F238E27FC236}">
                  <a16:creationId xmlns:a16="http://schemas.microsoft.com/office/drawing/2014/main" id="{F3BB90A6-7FCA-DA03-BF22-A1662A48318F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849996" y="792540"/>
              <a:ext cx="285790" cy="214343"/>
            </a:xfrm>
            <a:prstGeom prst="rect">
              <a:avLst/>
            </a:prstGeom>
            <a:ln>
              <a:noFill/>
            </a:ln>
          </p:spPr>
        </p:pic>
      </p:grpSp>
      <p:grpSp>
        <p:nvGrpSpPr>
          <p:cNvPr id="191" name="Group 190">
            <a:extLst>
              <a:ext uri="{FF2B5EF4-FFF2-40B4-BE49-F238E27FC236}">
                <a16:creationId xmlns:a16="http://schemas.microsoft.com/office/drawing/2014/main" id="{74C1905F-F8BE-749E-4C89-79AF2C8AB692}"/>
              </a:ext>
            </a:extLst>
          </p:cNvPr>
          <p:cNvGrpSpPr/>
          <p:nvPr/>
        </p:nvGrpSpPr>
        <p:grpSpPr>
          <a:xfrm>
            <a:off x="9299700" y="2934121"/>
            <a:ext cx="285790" cy="214343"/>
            <a:chOff x="2849996" y="792540"/>
            <a:chExt cx="285790" cy="214343"/>
          </a:xfrm>
        </p:grpSpPr>
        <p:sp>
          <p:nvSpPr>
            <p:cNvPr id="192" name="Rectangle 191">
              <a:extLst>
                <a:ext uri="{FF2B5EF4-FFF2-40B4-BE49-F238E27FC236}">
                  <a16:creationId xmlns:a16="http://schemas.microsoft.com/office/drawing/2014/main" id="{AF68A2EE-07A6-9B54-8CA5-33965345A586}"/>
                </a:ext>
              </a:extLst>
            </p:cNvPr>
            <p:cNvSpPr/>
            <p:nvPr/>
          </p:nvSpPr>
          <p:spPr>
            <a:xfrm>
              <a:off x="2858196" y="839005"/>
              <a:ext cx="269390" cy="121414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93" name="Picture 192">
              <a:extLst>
                <a:ext uri="{FF2B5EF4-FFF2-40B4-BE49-F238E27FC236}">
                  <a16:creationId xmlns:a16="http://schemas.microsoft.com/office/drawing/2014/main" id="{69F0F688-4A10-4123-8DB7-C8950F1DAFCB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849996" y="792540"/>
              <a:ext cx="285790" cy="214343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18" name="Oval 17">
            <a:extLst>
              <a:ext uri="{FF2B5EF4-FFF2-40B4-BE49-F238E27FC236}">
                <a16:creationId xmlns:a16="http://schemas.microsoft.com/office/drawing/2014/main" id="{429E41A1-D04A-0C97-092E-5215FD094A30}"/>
              </a:ext>
            </a:extLst>
          </p:cNvPr>
          <p:cNvSpPr/>
          <p:nvPr/>
        </p:nvSpPr>
        <p:spPr>
          <a:xfrm>
            <a:off x="8161182" y="1790834"/>
            <a:ext cx="292608" cy="292608"/>
          </a:xfrm>
          <a:prstGeom prst="ellipse">
            <a:avLst/>
          </a:prstGeom>
          <a:solidFill>
            <a:srgbClr val="107C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latin typeface="Segoe UI" panose="020B0502040204020203" pitchFamily="34" charset="0"/>
                <a:cs typeface="Segoe UI" panose="020B0502040204020203" pitchFamily="34" charset="0"/>
              </a:rPr>
              <a:t>1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1963F71F-5D97-CED2-991F-D51DA7DE4AC6}"/>
              </a:ext>
            </a:extLst>
          </p:cNvPr>
          <p:cNvSpPr/>
          <p:nvPr/>
        </p:nvSpPr>
        <p:spPr>
          <a:xfrm>
            <a:off x="6764490" y="733111"/>
            <a:ext cx="292608" cy="292608"/>
          </a:xfrm>
          <a:prstGeom prst="ellipse">
            <a:avLst/>
          </a:prstGeom>
          <a:solidFill>
            <a:srgbClr val="107C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latin typeface="Segoe UI" panose="020B0502040204020203" pitchFamily="34" charset="0"/>
                <a:cs typeface="Segoe UI" panose="020B0502040204020203" pitchFamily="34" charset="0"/>
              </a:rPr>
              <a:t>2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7D8AD428-E93E-A0E5-B8B6-70B87D4094D2}"/>
              </a:ext>
            </a:extLst>
          </p:cNvPr>
          <p:cNvSpPr/>
          <p:nvPr/>
        </p:nvSpPr>
        <p:spPr>
          <a:xfrm>
            <a:off x="7145841" y="2785821"/>
            <a:ext cx="292608" cy="292608"/>
          </a:xfrm>
          <a:prstGeom prst="ellipse">
            <a:avLst/>
          </a:prstGeom>
          <a:solidFill>
            <a:srgbClr val="107C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latin typeface="Segoe UI" panose="020B0502040204020203" pitchFamily="34" charset="0"/>
                <a:cs typeface="Segoe UI" panose="020B0502040204020203" pitchFamily="34" charset="0"/>
              </a:rPr>
              <a:t>3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6CA226C1-C92E-CB89-3EDF-E9712BC18B69}"/>
              </a:ext>
            </a:extLst>
          </p:cNvPr>
          <p:cNvSpPr/>
          <p:nvPr/>
        </p:nvSpPr>
        <p:spPr>
          <a:xfrm>
            <a:off x="7016091" y="4958905"/>
            <a:ext cx="292608" cy="292608"/>
          </a:xfrm>
          <a:prstGeom prst="ellipse">
            <a:avLst/>
          </a:prstGeom>
          <a:solidFill>
            <a:srgbClr val="107C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latin typeface="Segoe UI" panose="020B0502040204020203" pitchFamily="34" charset="0"/>
                <a:cs typeface="Segoe UI" panose="020B0502040204020203" pitchFamily="34" charset="0"/>
              </a:rPr>
              <a:t>3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E160FCB8-22EF-5636-F1C7-C3FE24DAC8CB}"/>
              </a:ext>
            </a:extLst>
          </p:cNvPr>
          <p:cNvSpPr/>
          <p:nvPr/>
        </p:nvSpPr>
        <p:spPr>
          <a:xfrm>
            <a:off x="3901327" y="3647753"/>
            <a:ext cx="292608" cy="292608"/>
          </a:xfrm>
          <a:prstGeom prst="ellipse">
            <a:avLst/>
          </a:prstGeom>
          <a:solidFill>
            <a:srgbClr val="107C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latin typeface="Segoe UI" panose="020B0502040204020203" pitchFamily="34" charset="0"/>
                <a:cs typeface="Segoe UI" panose="020B0502040204020203" pitchFamily="34" charset="0"/>
              </a:rPr>
              <a:t>4</a:t>
            </a:r>
          </a:p>
        </p:txBody>
      </p:sp>
      <p:sp>
        <p:nvSpPr>
          <p:cNvPr id="301" name="Up-Down Arrow 79">
            <a:extLst>
              <a:ext uri="{FF2B5EF4-FFF2-40B4-BE49-F238E27FC236}">
                <a16:creationId xmlns:a16="http://schemas.microsoft.com/office/drawing/2014/main" id="{22A1F14B-3B12-43E6-9737-59D6E95EBB75}"/>
              </a:ext>
            </a:extLst>
          </p:cNvPr>
          <p:cNvSpPr/>
          <p:nvPr/>
        </p:nvSpPr>
        <p:spPr bwMode="auto">
          <a:xfrm rot="5400000">
            <a:off x="3603053" y="1735883"/>
            <a:ext cx="428518" cy="2439304"/>
          </a:xfrm>
          <a:prstGeom prst="upDownArrow">
            <a:avLst>
              <a:gd name="adj1" fmla="val 66185"/>
              <a:gd name="adj2" fmla="val 40938"/>
            </a:avLst>
          </a:prstGeom>
          <a:ln w="63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vert270" wrap="square" lIns="0" tIns="46637" rIns="0" bIns="46637" numCol="1" rtlCol="0" anchor="ctr" anchorCtr="0" compatLnSpc="1">
            <a:prstTxWarp prst="textNoShape">
              <a:avLst/>
            </a:prstTxWarp>
          </a:bodyPr>
          <a:lstStyle/>
          <a:p>
            <a:pPr algn="ctr" defTabSz="93239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b="1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Azure ExpressRoute</a:t>
            </a:r>
            <a:endParaRPr kumimoji="0" lang="en-US" sz="11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209" name="Picture 208">
            <a:extLst>
              <a:ext uri="{FF2B5EF4-FFF2-40B4-BE49-F238E27FC236}">
                <a16:creationId xmlns:a16="http://schemas.microsoft.com/office/drawing/2014/main" id="{6647C0D7-6427-4F50-A200-801E95427FE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351780" y="2342916"/>
            <a:ext cx="979104" cy="535243"/>
          </a:xfrm>
          <a:prstGeom prst="rect">
            <a:avLst/>
          </a:prstGeom>
        </p:spPr>
      </p:pic>
      <p:pic>
        <p:nvPicPr>
          <p:cNvPr id="4" name="Graphic 3">
            <a:extLst>
              <a:ext uri="{FF2B5EF4-FFF2-40B4-BE49-F238E27FC236}">
                <a16:creationId xmlns:a16="http://schemas.microsoft.com/office/drawing/2014/main" id="{B239B742-F501-69D4-39DC-AE017B6D1363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747505" y="2503027"/>
            <a:ext cx="687101" cy="77591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D4E185F-545D-9F70-9AC8-D566C7309E45}"/>
              </a:ext>
            </a:extLst>
          </p:cNvPr>
          <p:cNvSpPr txBox="1"/>
          <p:nvPr/>
        </p:nvSpPr>
        <p:spPr>
          <a:xfrm>
            <a:off x="10229246" y="9709"/>
            <a:ext cx="537134" cy="313125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r>
              <a:rPr lang="en-US" sz="1400" b="1">
                <a:latin typeface="Segoe UI Semibold" panose="020B0702040204020203" pitchFamily="34" charset="0"/>
                <a:cs typeface="Segoe UI Semibold" panose="020B0702040204020203" pitchFamily="34" charset="0"/>
              </a:rPr>
              <a:t>Azure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BBD08654-D694-98A8-84F6-F230F40D2477}"/>
              </a:ext>
            </a:extLst>
          </p:cNvPr>
          <p:cNvSpPr/>
          <p:nvPr/>
        </p:nvSpPr>
        <p:spPr>
          <a:xfrm>
            <a:off x="6197697" y="1438517"/>
            <a:ext cx="292608" cy="292608"/>
          </a:xfrm>
          <a:prstGeom prst="ellipse">
            <a:avLst/>
          </a:prstGeom>
          <a:solidFill>
            <a:srgbClr val="107C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latin typeface="Segoe UI" panose="020B0502040204020203" pitchFamily="34" charset="0"/>
                <a:cs typeface="Segoe UI" panose="020B0502040204020203" pitchFamily="34" charset="0"/>
              </a:rPr>
              <a:t>5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7472749-84C6-4936-FCC5-80498C118BE9}"/>
              </a:ext>
            </a:extLst>
          </p:cNvPr>
          <p:cNvSpPr txBox="1"/>
          <p:nvPr/>
        </p:nvSpPr>
        <p:spPr>
          <a:xfrm rot="16200000">
            <a:off x="9060362" y="2232493"/>
            <a:ext cx="1167201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spcAft>
                <a:spcPts val="600"/>
              </a:spcAft>
              <a:defRPr sz="10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Azure-provided DNS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1A0F33A-F915-9C1F-4E94-5828E14DCD6B}"/>
              </a:ext>
            </a:extLst>
          </p:cNvPr>
          <p:cNvSpPr txBox="1"/>
          <p:nvPr/>
        </p:nvSpPr>
        <p:spPr>
          <a:xfrm rot="16200000">
            <a:off x="8584365" y="3079441"/>
            <a:ext cx="1167201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spcAft>
                <a:spcPts val="600"/>
              </a:spcAft>
              <a:defRPr sz="10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Azure-provided DNS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8A5D3DF-04EC-8478-A042-CEFAE015CE5E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-300606" y="5934981"/>
            <a:ext cx="2250490" cy="1203092"/>
          </a:xfrm>
          <a:prstGeom prst="rect">
            <a:avLst/>
          </a:prstGeom>
        </p:spPr>
      </p:pic>
      <p:sp>
        <p:nvSpPr>
          <p:cNvPr id="36" name="Rectangle 35">
            <a:extLst>
              <a:ext uri="{FF2B5EF4-FFF2-40B4-BE49-F238E27FC236}">
                <a16:creationId xmlns:a16="http://schemas.microsoft.com/office/drawing/2014/main" id="{2DF75FAB-F80C-38B1-9680-03A47CFCC543}"/>
              </a:ext>
            </a:extLst>
          </p:cNvPr>
          <p:cNvSpPr/>
          <p:nvPr/>
        </p:nvSpPr>
        <p:spPr>
          <a:xfrm>
            <a:off x="4600195" y="2331325"/>
            <a:ext cx="1188841" cy="1662825"/>
          </a:xfrm>
          <a:prstGeom prst="rect">
            <a:avLst/>
          </a:prstGeom>
          <a:noFill/>
          <a:ln w="12700">
            <a:solidFill>
              <a:srgbClr val="4472C4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CCFB7902-5AB6-0B4C-8ED7-73B6087DC20E}"/>
              </a:ext>
            </a:extLst>
          </p:cNvPr>
          <p:cNvGrpSpPr/>
          <p:nvPr/>
        </p:nvGrpSpPr>
        <p:grpSpPr>
          <a:xfrm>
            <a:off x="5459485" y="2215826"/>
            <a:ext cx="285790" cy="214343"/>
            <a:chOff x="2849996" y="792540"/>
            <a:chExt cx="285790" cy="214343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A01B9DBC-C5E5-7554-D329-9BD43EB555A1}"/>
                </a:ext>
              </a:extLst>
            </p:cNvPr>
            <p:cNvSpPr/>
            <p:nvPr/>
          </p:nvSpPr>
          <p:spPr>
            <a:xfrm>
              <a:off x="2858196" y="839005"/>
              <a:ext cx="269390" cy="121414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0" name="Picture 39">
              <a:extLst>
                <a:ext uri="{FF2B5EF4-FFF2-40B4-BE49-F238E27FC236}">
                  <a16:creationId xmlns:a16="http://schemas.microsoft.com/office/drawing/2014/main" id="{FBC2ABCE-8DA2-9A9B-9319-2B15A81F0E42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849996" y="792540"/>
              <a:ext cx="285790" cy="214343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42" name="TextBox 41">
            <a:extLst>
              <a:ext uri="{FF2B5EF4-FFF2-40B4-BE49-F238E27FC236}">
                <a16:creationId xmlns:a16="http://schemas.microsoft.com/office/drawing/2014/main" id="{1C4FA27B-3ED3-D581-BF7C-9B5D1B592ECF}"/>
              </a:ext>
            </a:extLst>
          </p:cNvPr>
          <p:cNvSpPr txBox="1"/>
          <p:nvPr/>
        </p:nvSpPr>
        <p:spPr>
          <a:xfrm>
            <a:off x="4604489" y="2165406"/>
            <a:ext cx="835031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000">
                <a:latin typeface="Segoe UI" panose="020B0502040204020203" pitchFamily="34" charset="0"/>
                <a:cs typeface="Segoe UI" panose="020B0502040204020203" pitchFamily="34" charset="0"/>
              </a:rPr>
              <a:t>10.4.0.0/24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0A349345-03A6-7FF9-5671-5B943157FD52}"/>
              </a:ext>
            </a:extLst>
          </p:cNvPr>
          <p:cNvSpPr/>
          <p:nvPr/>
        </p:nvSpPr>
        <p:spPr>
          <a:xfrm>
            <a:off x="6002432" y="3276778"/>
            <a:ext cx="1526763" cy="1499825"/>
          </a:xfrm>
          <a:prstGeom prst="rect">
            <a:avLst/>
          </a:prstGeom>
          <a:noFill/>
          <a:ln w="12700">
            <a:solidFill>
              <a:srgbClr val="4472C4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476229B9-396F-83FA-6702-8DD3101FE3D7}"/>
              </a:ext>
            </a:extLst>
          </p:cNvPr>
          <p:cNvSpPr/>
          <p:nvPr/>
        </p:nvSpPr>
        <p:spPr>
          <a:xfrm>
            <a:off x="6152679" y="4155275"/>
            <a:ext cx="1236425" cy="491666"/>
          </a:xfrm>
          <a:prstGeom prst="rect">
            <a:avLst/>
          </a:prstGeom>
          <a:noFill/>
          <a:ln w="952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50" name="Picture 49">
            <a:extLst>
              <a:ext uri="{FF2B5EF4-FFF2-40B4-BE49-F238E27FC236}">
                <a16:creationId xmlns:a16="http://schemas.microsoft.com/office/drawing/2014/main" id="{3918CF09-4CCA-FDAC-83A0-69FC28D9DC52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7099143" y="4562922"/>
            <a:ext cx="252056" cy="168037"/>
          </a:xfrm>
          <a:prstGeom prst="rect">
            <a:avLst/>
          </a:prstGeom>
        </p:spPr>
      </p:pic>
      <p:grpSp>
        <p:nvGrpSpPr>
          <p:cNvPr id="52" name="Group 51">
            <a:extLst>
              <a:ext uri="{FF2B5EF4-FFF2-40B4-BE49-F238E27FC236}">
                <a16:creationId xmlns:a16="http://schemas.microsoft.com/office/drawing/2014/main" id="{9664B03B-D855-969D-0541-E956E33D42FD}"/>
              </a:ext>
            </a:extLst>
          </p:cNvPr>
          <p:cNvGrpSpPr/>
          <p:nvPr/>
        </p:nvGrpSpPr>
        <p:grpSpPr>
          <a:xfrm>
            <a:off x="6375657" y="4222187"/>
            <a:ext cx="732083" cy="430150"/>
            <a:chOff x="6216328" y="3921935"/>
            <a:chExt cx="1158991" cy="757931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92338B2E-E4F2-04D3-39AA-3B160C98D688}"/>
                </a:ext>
              </a:extLst>
            </p:cNvPr>
            <p:cNvSpPr txBox="1"/>
            <p:nvPr/>
          </p:nvSpPr>
          <p:spPr>
            <a:xfrm>
              <a:off x="6216328" y="4338213"/>
              <a:ext cx="1158991" cy="34165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90000"/>
                </a:lnSpc>
                <a:spcAft>
                  <a:spcPts val="600"/>
                </a:spcAft>
              </a:pPr>
              <a:r>
                <a:rPr lang="en-US" sz="700">
                  <a:latin typeface="Segoe UI" panose="020B0502040204020203" pitchFamily="34" charset="0"/>
                  <a:cs typeface="Segoe UI" panose="020B0502040204020203" pitchFamily="34" charset="0"/>
                </a:rPr>
                <a:t>Outbound endpoint 10.0.0.19</a:t>
              </a:r>
            </a:p>
          </p:txBody>
        </p:sp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5B2A5EF7-1E4A-2F60-3338-82E7BB3A1095}"/>
                </a:ext>
              </a:extLst>
            </p:cNvPr>
            <p:cNvGrpSpPr/>
            <p:nvPr/>
          </p:nvGrpSpPr>
          <p:grpSpPr>
            <a:xfrm>
              <a:off x="6579612" y="3921935"/>
              <a:ext cx="432422" cy="295564"/>
              <a:chOff x="7388618" y="5616779"/>
              <a:chExt cx="519417" cy="497926"/>
            </a:xfrm>
          </p:grpSpPr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6BE699BD-4ADA-2CE1-0954-1B9BF2888456}"/>
                  </a:ext>
                </a:extLst>
              </p:cNvPr>
              <p:cNvSpPr/>
              <p:nvPr/>
            </p:nvSpPr>
            <p:spPr>
              <a:xfrm>
                <a:off x="7546085" y="5616779"/>
                <a:ext cx="361950" cy="497926"/>
              </a:xfrm>
              <a:prstGeom prst="rect">
                <a:avLst/>
              </a:prstGeom>
              <a:noFill/>
              <a:ln w="571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 sz="110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57" name="Arrow: Right 56">
                <a:extLst>
                  <a:ext uri="{FF2B5EF4-FFF2-40B4-BE49-F238E27FC236}">
                    <a16:creationId xmlns:a16="http://schemas.microsoft.com/office/drawing/2014/main" id="{141E503F-9D04-3DBC-1754-F2FE030BA965}"/>
                  </a:ext>
                </a:extLst>
              </p:cNvPr>
              <p:cNvSpPr/>
              <p:nvPr/>
            </p:nvSpPr>
            <p:spPr>
              <a:xfrm flipH="1">
                <a:off x="7388618" y="5815098"/>
                <a:ext cx="361950" cy="133635"/>
              </a:xfrm>
              <a:prstGeom prst="rightArrow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 sz="110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p:grpSp>
      </p:grpSp>
      <p:sp>
        <p:nvSpPr>
          <p:cNvPr id="59" name="Rectangle 58">
            <a:extLst>
              <a:ext uri="{FF2B5EF4-FFF2-40B4-BE49-F238E27FC236}">
                <a16:creationId xmlns:a16="http://schemas.microsoft.com/office/drawing/2014/main" id="{0B68A356-9208-3FE7-7A87-BCB4F020DAFB}"/>
              </a:ext>
            </a:extLst>
          </p:cNvPr>
          <p:cNvSpPr/>
          <p:nvPr/>
        </p:nvSpPr>
        <p:spPr>
          <a:xfrm>
            <a:off x="6145961" y="3453564"/>
            <a:ext cx="1236425" cy="490625"/>
          </a:xfrm>
          <a:prstGeom prst="rect">
            <a:avLst/>
          </a:prstGeom>
          <a:noFill/>
          <a:ln w="952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62" name="Picture 2" descr="Ultimate guide for Azure DNS Private resolver | by Sharmila Musunuru |  Microsoft Azure | May, 2022 | Medium">
            <a:extLst>
              <a:ext uri="{FF2B5EF4-FFF2-40B4-BE49-F238E27FC236}">
                <a16:creationId xmlns:a16="http://schemas.microsoft.com/office/drawing/2014/main" id="{8C00F369-BCC6-59D3-33C7-786E696AE50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99" t="18036" r="13948" b="12470"/>
          <a:stretch/>
        </p:blipFill>
        <p:spPr bwMode="auto">
          <a:xfrm>
            <a:off x="7290505" y="3831320"/>
            <a:ext cx="464909" cy="417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" name="TextBox 62">
            <a:extLst>
              <a:ext uri="{FF2B5EF4-FFF2-40B4-BE49-F238E27FC236}">
                <a16:creationId xmlns:a16="http://schemas.microsoft.com/office/drawing/2014/main" id="{91F35EF6-6E6A-BDB1-2CF0-24C519B06EC9}"/>
              </a:ext>
            </a:extLst>
          </p:cNvPr>
          <p:cNvSpPr txBox="1"/>
          <p:nvPr/>
        </p:nvSpPr>
        <p:spPr>
          <a:xfrm>
            <a:off x="5929311" y="2868005"/>
            <a:ext cx="959099" cy="692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50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Virtual network  peering </a:t>
            </a:r>
          </a:p>
        </p:txBody>
      </p:sp>
      <p:cxnSp>
        <p:nvCxnSpPr>
          <p:cNvPr id="66" name="Connector: Elbow 65">
            <a:extLst>
              <a:ext uri="{FF2B5EF4-FFF2-40B4-BE49-F238E27FC236}">
                <a16:creationId xmlns:a16="http://schemas.microsoft.com/office/drawing/2014/main" id="{73FB7A5B-9E3A-CC75-4ABB-9D80D626BE86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6191376" y="2092616"/>
            <a:ext cx="2899854" cy="228222"/>
          </a:xfrm>
          <a:prstGeom prst="bentConnector3">
            <a:avLst>
              <a:gd name="adj1" fmla="val 292"/>
            </a:avLst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67" name="TextBox 66">
            <a:extLst>
              <a:ext uri="{FF2B5EF4-FFF2-40B4-BE49-F238E27FC236}">
                <a16:creationId xmlns:a16="http://schemas.microsoft.com/office/drawing/2014/main" id="{593AECA3-E210-E657-023C-BB26CE360885}"/>
              </a:ext>
            </a:extLst>
          </p:cNvPr>
          <p:cNvSpPr txBox="1"/>
          <p:nvPr/>
        </p:nvSpPr>
        <p:spPr>
          <a:xfrm>
            <a:off x="5963795" y="3132420"/>
            <a:ext cx="835031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000">
                <a:latin typeface="Segoe UI" panose="020B0502040204020203" pitchFamily="34" charset="0"/>
                <a:cs typeface="Segoe UI" panose="020B0502040204020203" pitchFamily="34" charset="0"/>
              </a:rPr>
              <a:t>10.0.0.0/24</a:t>
            </a:r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id="{3BF0C28D-6E2E-966F-6EE0-2946C5700A59}"/>
              </a:ext>
            </a:extLst>
          </p:cNvPr>
          <p:cNvGrpSpPr/>
          <p:nvPr/>
        </p:nvGrpSpPr>
        <p:grpSpPr>
          <a:xfrm>
            <a:off x="6363591" y="3546005"/>
            <a:ext cx="801166" cy="390351"/>
            <a:chOff x="6187043" y="2679215"/>
            <a:chExt cx="1102630" cy="714694"/>
          </a:xfrm>
        </p:grpSpPr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2DF15E87-1E98-F4F7-CA5B-479FA6BD214C}"/>
                </a:ext>
              </a:extLst>
            </p:cNvPr>
            <p:cNvGrpSpPr/>
            <p:nvPr/>
          </p:nvGrpSpPr>
          <p:grpSpPr>
            <a:xfrm>
              <a:off x="6466076" y="2679215"/>
              <a:ext cx="432422" cy="295564"/>
              <a:chOff x="7880109" y="4767796"/>
              <a:chExt cx="519417" cy="497926"/>
            </a:xfrm>
          </p:grpSpPr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81424429-63BE-2B81-EDE0-823938503CD9}"/>
                  </a:ext>
                </a:extLst>
              </p:cNvPr>
              <p:cNvSpPr/>
              <p:nvPr/>
            </p:nvSpPr>
            <p:spPr>
              <a:xfrm>
                <a:off x="8037576" y="4767796"/>
                <a:ext cx="361950" cy="497926"/>
              </a:xfrm>
              <a:prstGeom prst="rect">
                <a:avLst/>
              </a:prstGeom>
              <a:noFill/>
              <a:ln w="571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74" name="Arrow: Right 73">
                <a:extLst>
                  <a:ext uri="{FF2B5EF4-FFF2-40B4-BE49-F238E27FC236}">
                    <a16:creationId xmlns:a16="http://schemas.microsoft.com/office/drawing/2014/main" id="{FCD023B4-B995-1AAE-CEC7-8084ADF33E5D}"/>
                  </a:ext>
                </a:extLst>
              </p:cNvPr>
              <p:cNvSpPr/>
              <p:nvPr/>
            </p:nvSpPr>
            <p:spPr>
              <a:xfrm>
                <a:off x="7880109" y="4966115"/>
                <a:ext cx="361950" cy="133635"/>
              </a:xfrm>
              <a:prstGeom prst="rightArrow">
                <a:avLst/>
              </a:prstGeom>
              <a:solidFill>
                <a:srgbClr val="7030A0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p:grp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BE84BB3C-B91C-81B9-B1FD-5EDB5964066F}"/>
                </a:ext>
              </a:extLst>
            </p:cNvPr>
            <p:cNvSpPr txBox="1"/>
            <p:nvPr/>
          </p:nvSpPr>
          <p:spPr>
            <a:xfrm>
              <a:off x="6187043" y="3038899"/>
              <a:ext cx="1102630" cy="35501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90000"/>
                </a:lnSpc>
                <a:spcAft>
                  <a:spcPts val="600"/>
                </a:spcAft>
              </a:pPr>
              <a:r>
                <a:rPr lang="en-US" sz="700">
                  <a:latin typeface="Segoe UI" panose="020B0502040204020203" pitchFamily="34" charset="0"/>
                  <a:cs typeface="Segoe UI" panose="020B0502040204020203" pitchFamily="34" charset="0"/>
                </a:rPr>
                <a:t>Inbound endpoint 10.0.0.8</a:t>
              </a:r>
            </a:p>
          </p:txBody>
        </p:sp>
      </p:grpSp>
      <p:pic>
        <p:nvPicPr>
          <p:cNvPr id="75" name="Picture 74">
            <a:extLst>
              <a:ext uri="{FF2B5EF4-FFF2-40B4-BE49-F238E27FC236}">
                <a16:creationId xmlns:a16="http://schemas.microsoft.com/office/drawing/2014/main" id="{873EFDC3-A5A2-5F56-CEBB-E9F0E401FFC4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7080070" y="3349787"/>
            <a:ext cx="252056" cy="168037"/>
          </a:xfrm>
          <a:prstGeom prst="rect">
            <a:avLst/>
          </a:prstGeom>
        </p:spPr>
      </p:pic>
      <p:sp>
        <p:nvSpPr>
          <p:cNvPr id="76" name="TextBox 75">
            <a:extLst>
              <a:ext uri="{FF2B5EF4-FFF2-40B4-BE49-F238E27FC236}">
                <a16:creationId xmlns:a16="http://schemas.microsoft.com/office/drawing/2014/main" id="{570BBF8E-8ADD-17DA-A918-16E3B14E0AC3}"/>
              </a:ext>
            </a:extLst>
          </p:cNvPr>
          <p:cNvSpPr txBox="1"/>
          <p:nvPr/>
        </p:nvSpPr>
        <p:spPr>
          <a:xfrm>
            <a:off x="6089762" y="3290501"/>
            <a:ext cx="673333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1000">
                <a:latin typeface="Segoe UI" panose="020B0502040204020203" pitchFamily="34" charset="0"/>
                <a:cs typeface="Segoe UI" panose="020B0502040204020203" pitchFamily="34" charset="0"/>
              </a:rPr>
              <a:t>10.0.0.0/28</a:t>
            </a:r>
            <a:endParaRPr lang="en-US" sz="9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21D4C800-92C3-11C5-4418-12BCB5AC815E}"/>
              </a:ext>
            </a:extLst>
          </p:cNvPr>
          <p:cNvSpPr txBox="1"/>
          <p:nvPr/>
        </p:nvSpPr>
        <p:spPr>
          <a:xfrm>
            <a:off x="6079548" y="4007835"/>
            <a:ext cx="830522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1000">
                <a:latin typeface="Segoe UI" panose="020B0502040204020203" pitchFamily="34" charset="0"/>
                <a:cs typeface="Segoe UI" panose="020B0502040204020203" pitchFamily="34" charset="0"/>
              </a:rPr>
              <a:t>10.0.0.16/28</a:t>
            </a:r>
            <a:endParaRPr lang="en-US" sz="9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87" name="Group 86">
            <a:extLst>
              <a:ext uri="{FF2B5EF4-FFF2-40B4-BE49-F238E27FC236}">
                <a16:creationId xmlns:a16="http://schemas.microsoft.com/office/drawing/2014/main" id="{A7A66F3E-80B7-B358-63FC-57562578859E}"/>
              </a:ext>
            </a:extLst>
          </p:cNvPr>
          <p:cNvGrpSpPr/>
          <p:nvPr/>
        </p:nvGrpSpPr>
        <p:grpSpPr>
          <a:xfrm>
            <a:off x="7241402" y="3162131"/>
            <a:ext cx="285790" cy="214343"/>
            <a:chOff x="2849996" y="792540"/>
            <a:chExt cx="285790" cy="214343"/>
          </a:xfrm>
        </p:grpSpPr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B73633EA-AF9E-C1DD-7CEB-59867FC491FA}"/>
                </a:ext>
              </a:extLst>
            </p:cNvPr>
            <p:cNvSpPr/>
            <p:nvPr/>
          </p:nvSpPr>
          <p:spPr>
            <a:xfrm>
              <a:off x="2858196" y="839005"/>
              <a:ext cx="269390" cy="121414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0" name="Picture 89">
              <a:extLst>
                <a:ext uri="{FF2B5EF4-FFF2-40B4-BE49-F238E27FC236}">
                  <a16:creationId xmlns:a16="http://schemas.microsoft.com/office/drawing/2014/main" id="{385B3903-C6CB-31D1-82D1-07A4E5E2946B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849996" y="792540"/>
              <a:ext cx="285790" cy="214343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91" name="TextBox 90">
            <a:extLst>
              <a:ext uri="{FF2B5EF4-FFF2-40B4-BE49-F238E27FC236}">
                <a16:creationId xmlns:a16="http://schemas.microsoft.com/office/drawing/2014/main" id="{39EC9B67-B362-6B3A-D85D-07886B8B2037}"/>
              </a:ext>
            </a:extLst>
          </p:cNvPr>
          <p:cNvSpPr txBox="1"/>
          <p:nvPr/>
        </p:nvSpPr>
        <p:spPr>
          <a:xfrm>
            <a:off x="4445475" y="4106867"/>
            <a:ext cx="14294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>
                <a:latin typeface="Segoe UI" panose="020B0502040204020203" pitchFamily="34" charset="0"/>
                <a:cs typeface="Segoe UI" panose="020B0502040204020203" pitchFamily="34" charset="0"/>
              </a:rPr>
              <a:t>Hub Network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71663AA7-1B89-1FE2-B290-93227DDCE468}"/>
              </a:ext>
            </a:extLst>
          </p:cNvPr>
          <p:cNvSpPr txBox="1"/>
          <p:nvPr/>
        </p:nvSpPr>
        <p:spPr>
          <a:xfrm>
            <a:off x="5846743" y="4875796"/>
            <a:ext cx="18828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>
                <a:latin typeface="Segoe UI" panose="020B0502040204020203" pitchFamily="34" charset="0"/>
                <a:cs typeface="Segoe UI" panose="020B0502040204020203" pitchFamily="34" charset="0"/>
              </a:rPr>
              <a:t>Shared Service Network</a:t>
            </a:r>
          </a:p>
        </p:txBody>
      </p:sp>
      <p:cxnSp>
        <p:nvCxnSpPr>
          <p:cNvPr id="94" name="Connector: Elbow 93">
            <a:extLst>
              <a:ext uri="{FF2B5EF4-FFF2-40B4-BE49-F238E27FC236}">
                <a16:creationId xmlns:a16="http://schemas.microsoft.com/office/drawing/2014/main" id="{C116C84D-A392-EA4A-A56C-0EF037B7D8D5}"/>
              </a:ext>
            </a:extLst>
          </p:cNvPr>
          <p:cNvCxnSpPr>
            <a:cxnSpLocks/>
          </p:cNvCxnSpPr>
          <p:nvPr/>
        </p:nvCxnSpPr>
        <p:spPr>
          <a:xfrm flipV="1">
            <a:off x="5789036" y="2438106"/>
            <a:ext cx="3953799" cy="404725"/>
          </a:xfrm>
          <a:prstGeom prst="bentConnector3">
            <a:avLst>
              <a:gd name="adj1" fmla="val 36027"/>
            </a:avLst>
          </a:prstGeom>
          <a:ln>
            <a:solidFill>
              <a:schemeClr val="bg1">
                <a:lumMod val="75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ctor: Elbow 94">
            <a:extLst>
              <a:ext uri="{FF2B5EF4-FFF2-40B4-BE49-F238E27FC236}">
                <a16:creationId xmlns:a16="http://schemas.microsoft.com/office/drawing/2014/main" id="{A1633995-A597-F64C-DC55-DA808BD090D1}"/>
              </a:ext>
            </a:extLst>
          </p:cNvPr>
          <p:cNvCxnSpPr/>
          <p:nvPr/>
        </p:nvCxnSpPr>
        <p:spPr>
          <a:xfrm rot="16200000" flipH="1">
            <a:off x="8355709" y="2460613"/>
            <a:ext cx="949172" cy="888284"/>
          </a:xfrm>
          <a:prstGeom prst="bentConnector2">
            <a:avLst/>
          </a:prstGeom>
          <a:ln>
            <a:solidFill>
              <a:schemeClr val="bg1">
                <a:lumMod val="75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nector: Elbow 95">
            <a:extLst>
              <a:ext uri="{FF2B5EF4-FFF2-40B4-BE49-F238E27FC236}">
                <a16:creationId xmlns:a16="http://schemas.microsoft.com/office/drawing/2014/main" id="{DE4F07F2-2D49-1E22-45C0-8627B608567B}"/>
              </a:ext>
            </a:extLst>
          </p:cNvPr>
          <p:cNvCxnSpPr>
            <a:cxnSpLocks/>
            <a:endCxn id="45" idx="0"/>
          </p:cNvCxnSpPr>
          <p:nvPr/>
        </p:nvCxnSpPr>
        <p:spPr>
          <a:xfrm>
            <a:off x="5838986" y="2943406"/>
            <a:ext cx="973734" cy="165967"/>
          </a:xfrm>
          <a:prstGeom prst="bentConnector2">
            <a:avLst/>
          </a:prstGeom>
          <a:ln>
            <a:solidFill>
              <a:schemeClr val="bg1">
                <a:lumMod val="75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Rectangle 106">
            <a:extLst>
              <a:ext uri="{FF2B5EF4-FFF2-40B4-BE49-F238E27FC236}">
                <a16:creationId xmlns:a16="http://schemas.microsoft.com/office/drawing/2014/main" id="{AF64F9AC-88A5-7400-0EE9-3A227948B80F}"/>
              </a:ext>
            </a:extLst>
          </p:cNvPr>
          <p:cNvSpPr/>
          <p:nvPr/>
        </p:nvSpPr>
        <p:spPr>
          <a:xfrm>
            <a:off x="4542869" y="2113714"/>
            <a:ext cx="1296117" cy="2032620"/>
          </a:xfrm>
          <a:prstGeom prst="rect">
            <a:avLst/>
          </a:prstGeom>
          <a:solidFill>
            <a:srgbClr val="4472C4">
              <a:alpha val="9020"/>
            </a:srgb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4763EA89-560E-491B-F2FD-7D663E27A943}"/>
              </a:ext>
            </a:extLst>
          </p:cNvPr>
          <p:cNvSpPr/>
          <p:nvPr/>
        </p:nvSpPr>
        <p:spPr>
          <a:xfrm>
            <a:off x="5941239" y="3109373"/>
            <a:ext cx="1742962" cy="1790973"/>
          </a:xfrm>
          <a:prstGeom prst="rect">
            <a:avLst/>
          </a:prstGeom>
          <a:solidFill>
            <a:srgbClr val="4472C4">
              <a:alpha val="9020"/>
            </a:srgb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967431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44C2E7D7-95C4-434E-8516-ACB3122B340F}"/>
              </a:ext>
            </a:extLst>
          </p:cNvPr>
          <p:cNvSpPr txBox="1"/>
          <p:nvPr/>
        </p:nvSpPr>
        <p:spPr>
          <a:xfrm>
            <a:off x="4676302" y="3226586"/>
            <a:ext cx="824741" cy="55399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1000">
                <a:latin typeface="Segoe UI" panose="020B0502040204020203" pitchFamily="34" charset="0"/>
                <a:cs typeface="Segoe UI" panose="020B0502040204020203" pitchFamily="34" charset="0"/>
              </a:rPr>
              <a:t>Site-to-site or Azure ExpressRoute gateway</a:t>
            </a:r>
          </a:p>
        </p:txBody>
      </p:sp>
      <p:sp>
        <p:nvSpPr>
          <p:cNvPr id="212" name="Rectangle 211">
            <a:extLst>
              <a:ext uri="{FF2B5EF4-FFF2-40B4-BE49-F238E27FC236}">
                <a16:creationId xmlns:a16="http://schemas.microsoft.com/office/drawing/2014/main" id="{D2B1FD39-DB0A-421C-9231-A0E025014092}"/>
              </a:ext>
            </a:extLst>
          </p:cNvPr>
          <p:cNvSpPr/>
          <p:nvPr/>
        </p:nvSpPr>
        <p:spPr>
          <a:xfrm>
            <a:off x="569663" y="1974226"/>
            <a:ext cx="1836950" cy="2108845"/>
          </a:xfrm>
          <a:prstGeom prst="rect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179191" tIns="143354" rIns="179191" bIns="14335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1364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800">
              <a:solidFill>
                <a:prstClr val="black">
                  <a:lumMod val="50000"/>
                  <a:lumOff val="50000"/>
                </a:prstClr>
              </a:solidFill>
              <a:latin typeface="Arial"/>
              <a:cs typeface="Segoe UI" pitchFamily="34" charset="0"/>
            </a:endParaRPr>
          </a:p>
        </p:txBody>
      </p:sp>
      <p:grpSp>
        <p:nvGrpSpPr>
          <p:cNvPr id="216" name="Group 215">
            <a:extLst>
              <a:ext uri="{FF2B5EF4-FFF2-40B4-BE49-F238E27FC236}">
                <a16:creationId xmlns:a16="http://schemas.microsoft.com/office/drawing/2014/main" id="{64EB974A-467A-454A-BECF-3D754F665A02}"/>
              </a:ext>
            </a:extLst>
          </p:cNvPr>
          <p:cNvGrpSpPr/>
          <p:nvPr/>
        </p:nvGrpSpPr>
        <p:grpSpPr>
          <a:xfrm>
            <a:off x="768519" y="2854167"/>
            <a:ext cx="667500" cy="594673"/>
            <a:chOff x="8056170" y="3591832"/>
            <a:chExt cx="667500" cy="594826"/>
          </a:xfrm>
        </p:grpSpPr>
        <p:sp>
          <p:nvSpPr>
            <p:cNvPr id="217" name="Rectangle 216">
              <a:extLst>
                <a:ext uri="{FF2B5EF4-FFF2-40B4-BE49-F238E27FC236}">
                  <a16:creationId xmlns:a16="http://schemas.microsoft.com/office/drawing/2014/main" id="{E73D0C4A-C81D-4C72-84AB-C88F142137C1}"/>
                </a:ext>
              </a:extLst>
            </p:cNvPr>
            <p:cNvSpPr/>
            <p:nvPr/>
          </p:nvSpPr>
          <p:spPr>
            <a:xfrm>
              <a:off x="8056170" y="3817231"/>
              <a:ext cx="667500" cy="36942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1087965"/>
              <a:r>
                <a:rPr lang="en-US" sz="900">
                  <a:latin typeface="Segoe UI" panose="020B0502040204020203" pitchFamily="34" charset="0"/>
                  <a:cs typeface="Segoe UI" panose="020B0502040204020203" pitchFamily="34" charset="0"/>
                </a:rPr>
                <a:t>Windows desktops</a:t>
              </a:r>
            </a:p>
          </p:txBody>
        </p:sp>
        <p:pic>
          <p:nvPicPr>
            <p:cNvPr id="218" name="Picture 217">
              <a:extLst>
                <a:ext uri="{FF2B5EF4-FFF2-40B4-BE49-F238E27FC236}">
                  <a16:creationId xmlns:a16="http://schemas.microsoft.com/office/drawing/2014/main" id="{45EEA875-AFA1-4822-AA9F-80707CDEA70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278024" y="3591832"/>
              <a:ext cx="329224" cy="255271"/>
            </a:xfrm>
            <a:prstGeom prst="rect">
              <a:avLst/>
            </a:prstGeom>
          </p:spPr>
        </p:pic>
      </p:grpSp>
      <p:sp>
        <p:nvSpPr>
          <p:cNvPr id="242" name="Rectangle 241">
            <a:extLst>
              <a:ext uri="{FF2B5EF4-FFF2-40B4-BE49-F238E27FC236}">
                <a16:creationId xmlns:a16="http://schemas.microsoft.com/office/drawing/2014/main" id="{4F70EF68-24D7-42C8-BD75-7E8DACD6483E}"/>
              </a:ext>
            </a:extLst>
          </p:cNvPr>
          <p:cNvSpPr/>
          <p:nvPr/>
        </p:nvSpPr>
        <p:spPr>
          <a:xfrm>
            <a:off x="1397031" y="2684292"/>
            <a:ext cx="596884" cy="193867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APP 2</a:t>
            </a:r>
          </a:p>
        </p:txBody>
      </p:sp>
      <p:sp>
        <p:nvSpPr>
          <p:cNvPr id="244" name="Rectangle 243">
            <a:extLst>
              <a:ext uri="{FF2B5EF4-FFF2-40B4-BE49-F238E27FC236}">
                <a16:creationId xmlns:a16="http://schemas.microsoft.com/office/drawing/2014/main" id="{CE75696C-FE6E-47DE-B9B4-B5A2AD917A20}"/>
              </a:ext>
            </a:extLst>
          </p:cNvPr>
          <p:cNvSpPr/>
          <p:nvPr/>
        </p:nvSpPr>
        <p:spPr>
          <a:xfrm>
            <a:off x="1397031" y="2979268"/>
            <a:ext cx="596884" cy="193867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APP 3</a:t>
            </a:r>
          </a:p>
        </p:txBody>
      </p:sp>
      <p:sp>
        <p:nvSpPr>
          <p:cNvPr id="246" name="Rectangle 245">
            <a:extLst>
              <a:ext uri="{FF2B5EF4-FFF2-40B4-BE49-F238E27FC236}">
                <a16:creationId xmlns:a16="http://schemas.microsoft.com/office/drawing/2014/main" id="{F4819000-BA09-4657-9204-7BCB280F322F}"/>
              </a:ext>
            </a:extLst>
          </p:cNvPr>
          <p:cNvSpPr/>
          <p:nvPr/>
        </p:nvSpPr>
        <p:spPr>
          <a:xfrm>
            <a:off x="1397031" y="2389316"/>
            <a:ext cx="596884" cy="193867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APP 1</a:t>
            </a:r>
          </a:p>
        </p:txBody>
      </p:sp>
      <p:pic>
        <p:nvPicPr>
          <p:cNvPr id="47" name="Picture 46">
            <a:extLst>
              <a:ext uri="{FF2B5EF4-FFF2-40B4-BE49-F238E27FC236}">
                <a16:creationId xmlns:a16="http://schemas.microsoft.com/office/drawing/2014/main" id="{29AF18DB-C7BF-8461-E891-A372FB06AF7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86219" y="2733259"/>
            <a:ext cx="442913" cy="442913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4EADB1DC-1825-C2DC-1AAD-105D7A92BDFE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509641" y="1327739"/>
            <a:ext cx="452438" cy="452438"/>
          </a:xfrm>
          <a:prstGeom prst="rect">
            <a:avLst/>
          </a:prstGeom>
        </p:spPr>
      </p:pic>
      <p:pic>
        <p:nvPicPr>
          <p:cNvPr id="68" name="Picture 67">
            <a:extLst>
              <a:ext uri="{FF2B5EF4-FFF2-40B4-BE49-F238E27FC236}">
                <a16:creationId xmlns:a16="http://schemas.microsoft.com/office/drawing/2014/main" id="{90DB43C7-2073-0500-DBF5-DC85204F002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66116" y="3310255"/>
            <a:ext cx="319088" cy="428625"/>
          </a:xfrm>
          <a:prstGeom prst="rect">
            <a:avLst/>
          </a:prstGeom>
        </p:spPr>
      </p:pic>
      <p:pic>
        <p:nvPicPr>
          <p:cNvPr id="70" name="Picture 69">
            <a:extLst>
              <a:ext uri="{FF2B5EF4-FFF2-40B4-BE49-F238E27FC236}">
                <a16:creationId xmlns:a16="http://schemas.microsoft.com/office/drawing/2014/main" id="{598EDD63-7598-CE5B-43BB-B10C457788E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12359" y="3310254"/>
            <a:ext cx="319088" cy="428625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74CE88AB-9E2D-49A1-BC8D-D76DB5FD51C8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20252" r="20464"/>
          <a:stretch/>
        </p:blipFill>
        <p:spPr>
          <a:xfrm>
            <a:off x="5253079" y="2632195"/>
            <a:ext cx="352660" cy="318846"/>
          </a:xfrm>
          <a:prstGeom prst="rect">
            <a:avLst/>
          </a:prstGeom>
        </p:spPr>
      </p:pic>
      <p:pic>
        <p:nvPicPr>
          <p:cNvPr id="100" name="Picture 99">
            <a:extLst>
              <a:ext uri="{FF2B5EF4-FFF2-40B4-BE49-F238E27FC236}">
                <a16:creationId xmlns:a16="http://schemas.microsoft.com/office/drawing/2014/main" id="{3E7477AE-3D55-AD4E-876B-463B5031E1D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29195" y="304362"/>
            <a:ext cx="452438" cy="452438"/>
          </a:xfrm>
          <a:prstGeom prst="rect">
            <a:avLst/>
          </a:prstGeom>
        </p:spPr>
      </p:pic>
      <p:sp>
        <p:nvSpPr>
          <p:cNvPr id="171" name="Rectangle 170">
            <a:extLst>
              <a:ext uri="{FF2B5EF4-FFF2-40B4-BE49-F238E27FC236}">
                <a16:creationId xmlns:a16="http://schemas.microsoft.com/office/drawing/2014/main" id="{91D248E0-13BE-4C2C-951B-429D7F77BBF6}"/>
              </a:ext>
            </a:extLst>
          </p:cNvPr>
          <p:cNvSpPr/>
          <p:nvPr/>
        </p:nvSpPr>
        <p:spPr bwMode="auto">
          <a:xfrm>
            <a:off x="4477358" y="166272"/>
            <a:ext cx="6376896" cy="4971134"/>
          </a:xfrm>
          <a:prstGeom prst="rect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  <a:prstDash val="dash"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79259" tIns="143407" rIns="179259" bIns="143407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13927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it-IT" sz="600">
              <a:solidFill>
                <a:srgbClr val="4472C4"/>
              </a:solidFill>
              <a:latin typeface="Calibri Light" panose="020F0302020204030204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id="{525CF6D1-1302-B38B-73DB-E747537711CF}"/>
              </a:ext>
            </a:extLst>
          </p:cNvPr>
          <p:cNvSpPr txBox="1"/>
          <p:nvPr/>
        </p:nvSpPr>
        <p:spPr>
          <a:xfrm>
            <a:off x="7956902" y="283692"/>
            <a:ext cx="17728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>
                <a:latin typeface="Segoe UI" panose="020B0502040204020203" pitchFamily="34" charset="0"/>
                <a:cs typeface="Segoe UI" panose="020B0502040204020203" pitchFamily="34" charset="0"/>
              </a:rPr>
              <a:t>Azure Private DNS</a:t>
            </a:r>
          </a:p>
        </p:txBody>
      </p:sp>
      <p:sp>
        <p:nvSpPr>
          <p:cNvPr id="176" name="TextBox 175">
            <a:extLst>
              <a:ext uri="{FF2B5EF4-FFF2-40B4-BE49-F238E27FC236}">
                <a16:creationId xmlns:a16="http://schemas.microsoft.com/office/drawing/2014/main" id="{CB0DC9AA-9A40-F7A9-4438-2955E910B6C5}"/>
              </a:ext>
            </a:extLst>
          </p:cNvPr>
          <p:cNvSpPr txBox="1"/>
          <p:nvPr/>
        </p:nvSpPr>
        <p:spPr>
          <a:xfrm>
            <a:off x="5722145" y="1234705"/>
            <a:ext cx="140258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>
                <a:latin typeface="Segoe UI" panose="020B0502040204020203" pitchFamily="34" charset="0"/>
                <a:cs typeface="Segoe UI" panose="020B0502040204020203" pitchFamily="34" charset="0"/>
              </a:rPr>
              <a:t>Azure DNS</a:t>
            </a:r>
          </a:p>
        </p:txBody>
      </p:sp>
      <p:cxnSp>
        <p:nvCxnSpPr>
          <p:cNvPr id="10" name="Connector: Curved 9">
            <a:extLst>
              <a:ext uri="{FF2B5EF4-FFF2-40B4-BE49-F238E27FC236}">
                <a16:creationId xmlns:a16="http://schemas.microsoft.com/office/drawing/2014/main" id="{E3E965F4-B8E9-5BAC-63CC-3B945C536D6B}"/>
              </a:ext>
            </a:extLst>
          </p:cNvPr>
          <p:cNvCxnSpPr>
            <a:cxnSpLocks/>
            <a:stCxn id="63" idx="3"/>
            <a:endCxn id="70" idx="3"/>
          </p:cNvCxnSpPr>
          <p:nvPr/>
        </p:nvCxnSpPr>
        <p:spPr>
          <a:xfrm rot="10800000">
            <a:off x="2131447" y="3524567"/>
            <a:ext cx="4473680" cy="786940"/>
          </a:xfrm>
          <a:prstGeom prst="curvedConnector3">
            <a:avLst>
              <a:gd name="adj1" fmla="val 27431"/>
            </a:avLst>
          </a:prstGeom>
          <a:ln w="19050">
            <a:solidFill>
              <a:srgbClr val="00B050"/>
            </a:solidFill>
            <a:prstDash val="dash"/>
            <a:headEnd type="none" w="med" len="med"/>
            <a:tailEnd type="triangle" w="lg" len="lg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14" name="Picture 2" descr="\\MAGNUM\Projects\Microsoft\Cloud Power FY12\Design\ICONS_PNG\Tower.png">
            <a:extLst>
              <a:ext uri="{FF2B5EF4-FFF2-40B4-BE49-F238E27FC236}">
                <a16:creationId xmlns:a16="http://schemas.microsoft.com/office/drawing/2014/main" id="{48A76D63-338B-8439-818D-6FE59D4991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duotone>
              <a:prstClr val="black"/>
              <a:srgbClr val="4472C4">
                <a:tint val="45000"/>
                <a:satMod val="400000"/>
              </a:srgbClr>
            </a:duotone>
          </a:blip>
          <a:stretch>
            <a:fillRect/>
          </a:stretch>
        </p:blipFill>
        <p:spPr bwMode="auto">
          <a:xfrm>
            <a:off x="218787" y="3572164"/>
            <a:ext cx="739436" cy="739436"/>
          </a:xfrm>
          <a:prstGeom prst="rect">
            <a:avLst/>
          </a:prstGeom>
          <a:noFill/>
        </p:spPr>
      </p:pic>
      <p:cxnSp>
        <p:nvCxnSpPr>
          <p:cNvPr id="20" name="Connector: Curved 19">
            <a:extLst>
              <a:ext uri="{FF2B5EF4-FFF2-40B4-BE49-F238E27FC236}">
                <a16:creationId xmlns:a16="http://schemas.microsoft.com/office/drawing/2014/main" id="{A80C324E-2D72-D62C-FDEA-462B049242BE}"/>
              </a:ext>
            </a:extLst>
          </p:cNvPr>
          <p:cNvCxnSpPr>
            <a:cxnSpLocks/>
            <a:stCxn id="67" idx="0"/>
            <a:endCxn id="53" idx="2"/>
          </p:cNvCxnSpPr>
          <p:nvPr/>
        </p:nvCxnSpPr>
        <p:spPr>
          <a:xfrm rot="16200000" flipV="1">
            <a:off x="6103839" y="2412199"/>
            <a:ext cx="2051143" cy="787100"/>
          </a:xfrm>
          <a:prstGeom prst="curvedConnector3">
            <a:avLst>
              <a:gd name="adj1" fmla="val 78234"/>
            </a:avLst>
          </a:prstGeom>
          <a:ln w="19050">
            <a:solidFill>
              <a:srgbClr val="00B050"/>
            </a:solidFill>
            <a:prstDash val="dash"/>
            <a:headEnd type="triangle" w="lg" len="lg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4" name="Connector: Curved 23">
            <a:extLst>
              <a:ext uri="{FF2B5EF4-FFF2-40B4-BE49-F238E27FC236}">
                <a16:creationId xmlns:a16="http://schemas.microsoft.com/office/drawing/2014/main" id="{8729E742-91AC-40F7-1FED-71EF9CBAD08B}"/>
              </a:ext>
            </a:extLst>
          </p:cNvPr>
          <p:cNvCxnSpPr>
            <a:cxnSpLocks/>
            <a:stCxn id="100" idx="1"/>
            <a:endCxn id="53" idx="0"/>
          </p:cNvCxnSpPr>
          <p:nvPr/>
        </p:nvCxnSpPr>
        <p:spPr>
          <a:xfrm rot="10800000" flipV="1">
            <a:off x="6735861" y="530581"/>
            <a:ext cx="793335" cy="797158"/>
          </a:xfrm>
          <a:prstGeom prst="curvedConnector2">
            <a:avLst/>
          </a:prstGeom>
          <a:ln w="19050">
            <a:solidFill>
              <a:srgbClr val="00B050"/>
            </a:solidFill>
            <a:prstDash val="dash"/>
            <a:headEnd type="triangle" w="lg" len="lg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72E64EE4-F7F4-AC57-9A92-0C878ACC2B4B}"/>
              </a:ext>
            </a:extLst>
          </p:cNvPr>
          <p:cNvSpPr txBox="1"/>
          <p:nvPr/>
        </p:nvSpPr>
        <p:spPr>
          <a:xfrm>
            <a:off x="7850658" y="651994"/>
            <a:ext cx="730347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1000">
                <a:latin typeface="Segoe UI" panose="020B0502040204020203" pitchFamily="34" charset="0"/>
                <a:cs typeface="Segoe UI" panose="020B0502040204020203" pitchFamily="34" charset="0"/>
              </a:rPr>
              <a:t>Virtual network link</a:t>
            </a:r>
          </a:p>
        </p:txBody>
      </p:sp>
      <p:pic>
        <p:nvPicPr>
          <p:cNvPr id="104" name="Picture 2">
            <a:extLst>
              <a:ext uri="{FF2B5EF4-FFF2-40B4-BE49-F238E27FC236}">
                <a16:creationId xmlns:a16="http://schemas.microsoft.com/office/drawing/2014/main" id="{6F084D31-9F8A-FC45-4D2A-F1DCC1EF25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 bwMode="auto">
          <a:xfrm>
            <a:off x="9913169" y="2357272"/>
            <a:ext cx="210018" cy="322769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32" name="Rectangle 31">
            <a:extLst>
              <a:ext uri="{FF2B5EF4-FFF2-40B4-BE49-F238E27FC236}">
                <a16:creationId xmlns:a16="http://schemas.microsoft.com/office/drawing/2014/main" id="{32AE7708-C09E-6369-1601-259EC5148642}"/>
              </a:ext>
            </a:extLst>
          </p:cNvPr>
          <p:cNvSpPr/>
          <p:nvPr/>
        </p:nvSpPr>
        <p:spPr>
          <a:xfrm>
            <a:off x="9720117" y="2179788"/>
            <a:ext cx="1033139" cy="657049"/>
          </a:xfrm>
          <a:prstGeom prst="rect">
            <a:avLst/>
          </a:prstGeom>
          <a:noFill/>
          <a:ln w="12700">
            <a:prstDash val="sysDash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179191" tIns="143354" rIns="179191" bIns="143354" numCol="1" spcCol="0" rtlCol="0" fromWordArt="0" anchor="t" anchorCtr="1" forceAA="0" compatLnSpc="1">
            <a:prstTxWarp prst="textNoShape">
              <a:avLst/>
            </a:prstTxWarp>
            <a:noAutofit/>
          </a:bodyPr>
          <a:lstStyle/>
          <a:p>
            <a:pPr algn="ctr" defTabSz="91364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100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A796B1F-596E-F0FA-6698-35EF17BF4F2F}"/>
              </a:ext>
            </a:extLst>
          </p:cNvPr>
          <p:cNvSpPr txBox="1"/>
          <p:nvPr/>
        </p:nvSpPr>
        <p:spPr>
          <a:xfrm>
            <a:off x="10111034" y="2284323"/>
            <a:ext cx="602477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1000">
                <a:latin typeface="Segoe UI" panose="020B0502040204020203" pitchFamily="34" charset="0"/>
                <a:cs typeface="Segoe UI" panose="020B0502040204020203" pitchFamily="34" charset="0"/>
              </a:rPr>
              <a:t>Spoke 1</a:t>
            </a:r>
          </a:p>
        </p:txBody>
      </p:sp>
      <p:pic>
        <p:nvPicPr>
          <p:cNvPr id="119" name="Picture 2">
            <a:extLst>
              <a:ext uri="{FF2B5EF4-FFF2-40B4-BE49-F238E27FC236}">
                <a16:creationId xmlns:a16="http://schemas.microsoft.com/office/drawing/2014/main" id="{EDB259B1-4DFA-DD8D-17C0-6E35929D9E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 bwMode="auto">
          <a:xfrm>
            <a:off x="9519736" y="3228300"/>
            <a:ext cx="210018" cy="322769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21" name="Rectangle 120">
            <a:extLst>
              <a:ext uri="{FF2B5EF4-FFF2-40B4-BE49-F238E27FC236}">
                <a16:creationId xmlns:a16="http://schemas.microsoft.com/office/drawing/2014/main" id="{7662CB08-B8AB-DAC5-02B7-60A22CBD8B5B}"/>
              </a:ext>
            </a:extLst>
          </p:cNvPr>
          <p:cNvSpPr/>
          <p:nvPr/>
        </p:nvSpPr>
        <p:spPr>
          <a:xfrm>
            <a:off x="9274437" y="3050816"/>
            <a:ext cx="1105204" cy="657049"/>
          </a:xfrm>
          <a:prstGeom prst="rect">
            <a:avLst/>
          </a:prstGeom>
          <a:noFill/>
          <a:ln w="12700">
            <a:prstDash val="sysDash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179191" tIns="143354" rIns="179191" bIns="143354" numCol="1" spcCol="0" rtlCol="0" fromWordArt="0" anchor="t" anchorCtr="1" forceAA="0" compatLnSpc="1">
            <a:prstTxWarp prst="textNoShape">
              <a:avLst/>
            </a:prstTxWarp>
            <a:noAutofit/>
          </a:bodyPr>
          <a:lstStyle/>
          <a:p>
            <a:pPr algn="ctr" defTabSz="91364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100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FDD7A3F2-38D8-DF11-4ED6-4178DAF4072B}"/>
              </a:ext>
            </a:extLst>
          </p:cNvPr>
          <p:cNvSpPr txBox="1"/>
          <p:nvPr/>
        </p:nvSpPr>
        <p:spPr>
          <a:xfrm>
            <a:off x="9717601" y="3155351"/>
            <a:ext cx="602477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1000">
                <a:latin typeface="Segoe UI" panose="020B0502040204020203" pitchFamily="34" charset="0"/>
                <a:cs typeface="Segoe UI" panose="020B0502040204020203" pitchFamily="34" charset="0"/>
              </a:rPr>
              <a:t>Spoke 2</a:t>
            </a:r>
          </a:p>
        </p:txBody>
      </p: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36875548-8C35-EE31-6A7D-4DD2295B06CB}"/>
              </a:ext>
            </a:extLst>
          </p:cNvPr>
          <p:cNvGrpSpPr/>
          <p:nvPr/>
        </p:nvGrpSpPr>
        <p:grpSpPr>
          <a:xfrm>
            <a:off x="7802594" y="5415276"/>
            <a:ext cx="239713" cy="152400"/>
            <a:chOff x="8591550" y="2535238"/>
            <a:chExt cx="239713" cy="152400"/>
          </a:xfrm>
        </p:grpSpPr>
        <p:sp>
          <p:nvSpPr>
            <p:cNvPr id="114" name="AutoShape 3">
              <a:extLst>
                <a:ext uri="{FF2B5EF4-FFF2-40B4-BE49-F238E27FC236}">
                  <a16:creationId xmlns:a16="http://schemas.microsoft.com/office/drawing/2014/main" id="{5CA4908E-0FE9-240B-6DB4-9132C8E2DA49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8591550" y="2535238"/>
              <a:ext cx="239713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  <p:sp>
          <p:nvSpPr>
            <p:cNvPr id="115" name="Rectangle 5">
              <a:extLst>
                <a:ext uri="{FF2B5EF4-FFF2-40B4-BE49-F238E27FC236}">
                  <a16:creationId xmlns:a16="http://schemas.microsoft.com/office/drawing/2014/main" id="{FF30DC0F-4846-11B8-BA58-01ECE52472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99488" y="2544763"/>
              <a:ext cx="223838" cy="1349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  <p:sp>
          <p:nvSpPr>
            <p:cNvPr id="116" name="Rectangle 6">
              <a:extLst>
                <a:ext uri="{FF2B5EF4-FFF2-40B4-BE49-F238E27FC236}">
                  <a16:creationId xmlns:a16="http://schemas.microsoft.com/office/drawing/2014/main" id="{7E671714-B138-DC7E-7A68-500F2AA8F3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99488" y="2544763"/>
              <a:ext cx="223838" cy="134938"/>
            </a:xfrm>
            <a:prstGeom prst="rect">
              <a:avLst/>
            </a:prstGeom>
            <a:noFill/>
            <a:ln w="9525" cap="sq">
              <a:solidFill>
                <a:srgbClr val="59595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  <p:sp>
          <p:nvSpPr>
            <p:cNvPr id="120" name="Rectangle 7">
              <a:extLst>
                <a:ext uri="{FF2B5EF4-FFF2-40B4-BE49-F238E27FC236}">
                  <a16:creationId xmlns:a16="http://schemas.microsoft.com/office/drawing/2014/main" id="{870BF102-4F55-521E-4E3B-B0F2EDDAE7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8063" y="2624138"/>
              <a:ext cx="33338" cy="23813"/>
            </a:xfrm>
            <a:prstGeom prst="rect">
              <a:avLst/>
            </a:pr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  <p:sp>
          <p:nvSpPr>
            <p:cNvPr id="128" name="Oval 9">
              <a:extLst>
                <a:ext uri="{FF2B5EF4-FFF2-40B4-BE49-F238E27FC236}">
                  <a16:creationId xmlns:a16="http://schemas.microsoft.com/office/drawing/2014/main" id="{7DF7F314-3D17-57CC-3AD7-B7EC244D1C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3938" y="2597151"/>
              <a:ext cx="28575" cy="33338"/>
            </a:xfrm>
            <a:prstGeom prst="ellipse">
              <a:avLst/>
            </a:prstGeom>
            <a:solidFill>
              <a:srgbClr val="595959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  <p:sp>
          <p:nvSpPr>
            <p:cNvPr id="129" name="Oval 10">
              <a:extLst>
                <a:ext uri="{FF2B5EF4-FFF2-40B4-BE49-F238E27FC236}">
                  <a16:creationId xmlns:a16="http://schemas.microsoft.com/office/drawing/2014/main" id="{E8B00AE9-8F77-2502-64A1-69460029BC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8700" y="2606676"/>
              <a:ext cx="28575" cy="31750"/>
            </a:xfrm>
            <a:prstGeom prst="ellipse">
              <a:avLst/>
            </a:prstGeom>
            <a:solidFill>
              <a:srgbClr val="595959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  <p:sp>
          <p:nvSpPr>
            <p:cNvPr id="130" name="Oval 11">
              <a:extLst>
                <a:ext uri="{FF2B5EF4-FFF2-40B4-BE49-F238E27FC236}">
                  <a16:creationId xmlns:a16="http://schemas.microsoft.com/office/drawing/2014/main" id="{B605F613-3686-7E86-AC7E-C675278239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10600" y="2606676"/>
              <a:ext cx="28575" cy="31750"/>
            </a:xfrm>
            <a:prstGeom prst="ellipse">
              <a:avLst/>
            </a:prstGeom>
            <a:solidFill>
              <a:srgbClr val="595959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  <p:sp>
          <p:nvSpPr>
            <p:cNvPr id="131" name="Oval 12">
              <a:extLst>
                <a:ext uri="{FF2B5EF4-FFF2-40B4-BE49-F238E27FC236}">
                  <a16:creationId xmlns:a16="http://schemas.microsoft.com/office/drawing/2014/main" id="{E78F0A4D-DC54-0000-AD35-7069A0FAEA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15363" y="2597151"/>
              <a:ext cx="28575" cy="33338"/>
            </a:xfrm>
            <a:prstGeom prst="ellipse">
              <a:avLst/>
            </a:prstGeom>
            <a:solidFill>
              <a:srgbClr val="595959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  <p:sp>
          <p:nvSpPr>
            <p:cNvPr id="132" name="Rectangle 13">
              <a:extLst>
                <a:ext uri="{FF2B5EF4-FFF2-40B4-BE49-F238E27FC236}">
                  <a16:creationId xmlns:a16="http://schemas.microsoft.com/office/drawing/2014/main" id="{230E387B-544C-46BD-C6F6-3728F8301F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4888" y="2598738"/>
              <a:ext cx="38100" cy="41275"/>
            </a:xfrm>
            <a:prstGeom prst="rect">
              <a:avLst/>
            </a:pr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  <p:sp>
          <p:nvSpPr>
            <p:cNvPr id="133" name="Rectangle 14">
              <a:extLst>
                <a:ext uri="{FF2B5EF4-FFF2-40B4-BE49-F238E27FC236}">
                  <a16:creationId xmlns:a16="http://schemas.microsoft.com/office/drawing/2014/main" id="{F9640402-80D3-0D03-F0AE-64AA0FDA1E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8063" y="2614613"/>
              <a:ext cx="33338" cy="238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  <p:sp>
          <p:nvSpPr>
            <p:cNvPr id="134" name="Oval 15">
              <a:extLst>
                <a:ext uri="{FF2B5EF4-FFF2-40B4-BE49-F238E27FC236}">
                  <a16:creationId xmlns:a16="http://schemas.microsoft.com/office/drawing/2014/main" id="{0D7600B0-F5E0-8CDF-63EF-DE5BAD376E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2350" y="2624138"/>
              <a:ext cx="4763" cy="6350"/>
            </a:xfrm>
            <a:prstGeom prst="ellipse">
              <a:avLst/>
            </a:prstGeom>
            <a:solidFill>
              <a:srgbClr val="595959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  <p:sp>
          <p:nvSpPr>
            <p:cNvPr id="135" name="Rectangle 16">
              <a:extLst>
                <a:ext uri="{FF2B5EF4-FFF2-40B4-BE49-F238E27FC236}">
                  <a16:creationId xmlns:a16="http://schemas.microsoft.com/office/drawing/2014/main" id="{94024C32-957F-F865-2E3A-808357089C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85213" y="2560638"/>
              <a:ext cx="117475" cy="4763"/>
            </a:xfrm>
            <a:prstGeom prst="rect">
              <a:avLst/>
            </a:pr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  <p:sp>
          <p:nvSpPr>
            <p:cNvPr id="136" name="Rectangle 17">
              <a:extLst>
                <a:ext uri="{FF2B5EF4-FFF2-40B4-BE49-F238E27FC236}">
                  <a16:creationId xmlns:a16="http://schemas.microsoft.com/office/drawing/2014/main" id="{0D002AEF-F41D-1C33-1AC4-59872BFFCB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85213" y="2589213"/>
              <a:ext cx="25400" cy="4763"/>
            </a:xfrm>
            <a:prstGeom prst="rect">
              <a:avLst/>
            </a:pr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  <p:sp>
          <p:nvSpPr>
            <p:cNvPr id="137" name="Rectangle 18">
              <a:extLst>
                <a:ext uri="{FF2B5EF4-FFF2-40B4-BE49-F238E27FC236}">
                  <a16:creationId xmlns:a16="http://schemas.microsoft.com/office/drawing/2014/main" id="{C47E319B-4B93-1C30-6D9B-891F509D5A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20138" y="2589213"/>
              <a:ext cx="85725" cy="4763"/>
            </a:xfrm>
            <a:prstGeom prst="rect">
              <a:avLst/>
            </a:pr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  <p:sp>
          <p:nvSpPr>
            <p:cNvPr id="138" name="Rectangle 19">
              <a:extLst>
                <a:ext uri="{FF2B5EF4-FFF2-40B4-BE49-F238E27FC236}">
                  <a16:creationId xmlns:a16="http://schemas.microsoft.com/office/drawing/2014/main" id="{85948C46-7286-5323-4A00-B2F0420E12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85213" y="2616201"/>
              <a:ext cx="76200" cy="4763"/>
            </a:xfrm>
            <a:prstGeom prst="rect">
              <a:avLst/>
            </a:pr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  <p:sp>
          <p:nvSpPr>
            <p:cNvPr id="139" name="Rectangle 20">
              <a:extLst>
                <a:ext uri="{FF2B5EF4-FFF2-40B4-BE49-F238E27FC236}">
                  <a16:creationId xmlns:a16="http://schemas.microsoft.com/office/drawing/2014/main" id="{161991F1-A640-3F9A-0421-21DD4B7DBE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70938" y="2616201"/>
              <a:ext cx="42863" cy="4763"/>
            </a:xfrm>
            <a:prstGeom prst="rect">
              <a:avLst/>
            </a:pr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  <p:sp>
          <p:nvSpPr>
            <p:cNvPr id="140" name="Freeform 21">
              <a:extLst>
                <a:ext uri="{FF2B5EF4-FFF2-40B4-BE49-F238E27FC236}">
                  <a16:creationId xmlns:a16="http://schemas.microsoft.com/office/drawing/2014/main" id="{41AFA980-9C96-A170-0E28-EB740D322E48}"/>
                </a:ext>
              </a:extLst>
            </p:cNvPr>
            <p:cNvSpPr>
              <a:spLocks/>
            </p:cNvSpPr>
            <p:nvPr/>
          </p:nvSpPr>
          <p:spPr bwMode="auto">
            <a:xfrm>
              <a:off x="8688388" y="2620963"/>
              <a:ext cx="111125" cy="58738"/>
            </a:xfrm>
            <a:custGeom>
              <a:avLst/>
              <a:gdLst>
                <a:gd name="T0" fmla="*/ 0 w 70"/>
                <a:gd name="T1" fmla="*/ 23 h 37"/>
                <a:gd name="T2" fmla="*/ 8 w 70"/>
                <a:gd name="T3" fmla="*/ 12 h 37"/>
                <a:gd name="T4" fmla="*/ 21 w 70"/>
                <a:gd name="T5" fmla="*/ 14 h 37"/>
                <a:gd name="T6" fmla="*/ 26 w 70"/>
                <a:gd name="T7" fmla="*/ 0 h 37"/>
                <a:gd name="T8" fmla="*/ 20 w 70"/>
                <a:gd name="T9" fmla="*/ 24 h 37"/>
                <a:gd name="T10" fmla="*/ 28 w 70"/>
                <a:gd name="T11" fmla="*/ 19 h 37"/>
                <a:gd name="T12" fmla="*/ 30 w 70"/>
                <a:gd name="T13" fmla="*/ 27 h 37"/>
                <a:gd name="T14" fmla="*/ 42 w 70"/>
                <a:gd name="T15" fmla="*/ 16 h 37"/>
                <a:gd name="T16" fmla="*/ 46 w 70"/>
                <a:gd name="T17" fmla="*/ 23 h 37"/>
                <a:gd name="T18" fmla="*/ 51 w 70"/>
                <a:gd name="T19" fmla="*/ 23 h 37"/>
                <a:gd name="T20" fmla="*/ 70 w 70"/>
                <a:gd name="T21" fmla="*/ 23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0" h="37">
                  <a:moveTo>
                    <a:pt x="0" y="23"/>
                  </a:moveTo>
                  <a:cubicBezTo>
                    <a:pt x="2" y="12"/>
                    <a:pt x="5" y="12"/>
                    <a:pt x="8" y="12"/>
                  </a:cubicBezTo>
                  <a:cubicBezTo>
                    <a:pt x="13" y="14"/>
                    <a:pt x="17" y="18"/>
                    <a:pt x="21" y="14"/>
                  </a:cubicBezTo>
                  <a:cubicBezTo>
                    <a:pt x="24" y="10"/>
                    <a:pt x="26" y="1"/>
                    <a:pt x="26" y="0"/>
                  </a:cubicBezTo>
                  <a:cubicBezTo>
                    <a:pt x="26" y="0"/>
                    <a:pt x="20" y="20"/>
                    <a:pt x="20" y="24"/>
                  </a:cubicBezTo>
                  <a:cubicBezTo>
                    <a:pt x="21" y="29"/>
                    <a:pt x="26" y="19"/>
                    <a:pt x="28" y="19"/>
                  </a:cubicBezTo>
                  <a:cubicBezTo>
                    <a:pt x="30" y="18"/>
                    <a:pt x="29" y="26"/>
                    <a:pt x="30" y="27"/>
                  </a:cubicBezTo>
                  <a:cubicBezTo>
                    <a:pt x="32" y="28"/>
                    <a:pt x="38" y="14"/>
                    <a:pt x="42" y="16"/>
                  </a:cubicBezTo>
                  <a:cubicBezTo>
                    <a:pt x="44" y="17"/>
                    <a:pt x="45" y="21"/>
                    <a:pt x="46" y="23"/>
                  </a:cubicBezTo>
                  <a:cubicBezTo>
                    <a:pt x="48" y="25"/>
                    <a:pt x="50" y="23"/>
                    <a:pt x="51" y="23"/>
                  </a:cubicBezTo>
                  <a:cubicBezTo>
                    <a:pt x="54" y="23"/>
                    <a:pt x="55" y="37"/>
                    <a:pt x="70" y="23"/>
                  </a:cubicBezTo>
                </a:path>
              </a:pathLst>
            </a:custGeom>
            <a:noFill/>
            <a:ln w="9525" cap="rnd">
              <a:solidFill>
                <a:srgbClr val="59595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</p:grpSp>
      <p:grpSp>
        <p:nvGrpSpPr>
          <p:cNvPr id="141" name="Group 140">
            <a:extLst>
              <a:ext uri="{FF2B5EF4-FFF2-40B4-BE49-F238E27FC236}">
                <a16:creationId xmlns:a16="http://schemas.microsoft.com/office/drawing/2014/main" id="{8EA31030-0B55-BC4F-0A2F-3041E11D3AE8}"/>
              </a:ext>
            </a:extLst>
          </p:cNvPr>
          <p:cNvGrpSpPr/>
          <p:nvPr/>
        </p:nvGrpSpPr>
        <p:grpSpPr>
          <a:xfrm>
            <a:off x="7954994" y="5567676"/>
            <a:ext cx="239713" cy="152400"/>
            <a:chOff x="8591550" y="2535238"/>
            <a:chExt cx="239713" cy="152400"/>
          </a:xfrm>
        </p:grpSpPr>
        <p:sp>
          <p:nvSpPr>
            <p:cNvPr id="142" name="AutoShape 3">
              <a:extLst>
                <a:ext uri="{FF2B5EF4-FFF2-40B4-BE49-F238E27FC236}">
                  <a16:creationId xmlns:a16="http://schemas.microsoft.com/office/drawing/2014/main" id="{36932CD7-D1ED-F5CB-B4F1-FE41E25CF31F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8591550" y="2535238"/>
              <a:ext cx="239713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  <p:sp>
          <p:nvSpPr>
            <p:cNvPr id="143" name="Rectangle 5">
              <a:extLst>
                <a:ext uri="{FF2B5EF4-FFF2-40B4-BE49-F238E27FC236}">
                  <a16:creationId xmlns:a16="http://schemas.microsoft.com/office/drawing/2014/main" id="{74746FBD-08A9-8793-C113-8CD6FDDD79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99488" y="2544763"/>
              <a:ext cx="223838" cy="1349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  <p:sp>
          <p:nvSpPr>
            <p:cNvPr id="144" name="Rectangle 6">
              <a:extLst>
                <a:ext uri="{FF2B5EF4-FFF2-40B4-BE49-F238E27FC236}">
                  <a16:creationId xmlns:a16="http://schemas.microsoft.com/office/drawing/2014/main" id="{E7244965-1308-05EA-6BC4-07EAF38B58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99488" y="2544763"/>
              <a:ext cx="223838" cy="134938"/>
            </a:xfrm>
            <a:prstGeom prst="rect">
              <a:avLst/>
            </a:prstGeom>
            <a:noFill/>
            <a:ln w="9525" cap="sq">
              <a:solidFill>
                <a:srgbClr val="59595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  <p:sp>
          <p:nvSpPr>
            <p:cNvPr id="145" name="Rectangle 7">
              <a:extLst>
                <a:ext uri="{FF2B5EF4-FFF2-40B4-BE49-F238E27FC236}">
                  <a16:creationId xmlns:a16="http://schemas.microsoft.com/office/drawing/2014/main" id="{36D35780-70B2-A5A6-87C1-F5A092461A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8063" y="2624138"/>
              <a:ext cx="33338" cy="23813"/>
            </a:xfrm>
            <a:prstGeom prst="rect">
              <a:avLst/>
            </a:pr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  <p:sp>
          <p:nvSpPr>
            <p:cNvPr id="146" name="Oval 9">
              <a:extLst>
                <a:ext uri="{FF2B5EF4-FFF2-40B4-BE49-F238E27FC236}">
                  <a16:creationId xmlns:a16="http://schemas.microsoft.com/office/drawing/2014/main" id="{77586B47-0AA1-B967-6E88-3E6B94A385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3938" y="2597151"/>
              <a:ext cx="28575" cy="33338"/>
            </a:xfrm>
            <a:prstGeom prst="ellipse">
              <a:avLst/>
            </a:prstGeom>
            <a:solidFill>
              <a:srgbClr val="595959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  <p:sp>
          <p:nvSpPr>
            <p:cNvPr id="147" name="Oval 10">
              <a:extLst>
                <a:ext uri="{FF2B5EF4-FFF2-40B4-BE49-F238E27FC236}">
                  <a16:creationId xmlns:a16="http://schemas.microsoft.com/office/drawing/2014/main" id="{50DCC58F-8995-279C-8F47-12D6BDF77D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8700" y="2606676"/>
              <a:ext cx="28575" cy="31750"/>
            </a:xfrm>
            <a:prstGeom prst="ellipse">
              <a:avLst/>
            </a:prstGeom>
            <a:solidFill>
              <a:srgbClr val="595959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  <p:sp>
          <p:nvSpPr>
            <p:cNvPr id="148" name="Oval 11">
              <a:extLst>
                <a:ext uri="{FF2B5EF4-FFF2-40B4-BE49-F238E27FC236}">
                  <a16:creationId xmlns:a16="http://schemas.microsoft.com/office/drawing/2014/main" id="{FFE50F31-D3E3-C3E7-16ED-4C99785172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10600" y="2606676"/>
              <a:ext cx="28575" cy="31750"/>
            </a:xfrm>
            <a:prstGeom prst="ellipse">
              <a:avLst/>
            </a:prstGeom>
            <a:solidFill>
              <a:srgbClr val="595959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  <p:sp>
          <p:nvSpPr>
            <p:cNvPr id="149" name="Oval 12">
              <a:extLst>
                <a:ext uri="{FF2B5EF4-FFF2-40B4-BE49-F238E27FC236}">
                  <a16:creationId xmlns:a16="http://schemas.microsoft.com/office/drawing/2014/main" id="{E58333C3-354A-75B3-EF78-099A3A54FB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15363" y="2597151"/>
              <a:ext cx="28575" cy="33338"/>
            </a:xfrm>
            <a:prstGeom prst="ellipse">
              <a:avLst/>
            </a:prstGeom>
            <a:solidFill>
              <a:srgbClr val="595959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  <p:sp>
          <p:nvSpPr>
            <p:cNvPr id="150" name="Rectangle 13">
              <a:extLst>
                <a:ext uri="{FF2B5EF4-FFF2-40B4-BE49-F238E27FC236}">
                  <a16:creationId xmlns:a16="http://schemas.microsoft.com/office/drawing/2014/main" id="{C71A8A05-F7A0-7584-2246-A6BE69AC07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4888" y="2598738"/>
              <a:ext cx="38100" cy="41275"/>
            </a:xfrm>
            <a:prstGeom prst="rect">
              <a:avLst/>
            </a:pr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  <p:sp>
          <p:nvSpPr>
            <p:cNvPr id="151" name="Rectangle 14">
              <a:extLst>
                <a:ext uri="{FF2B5EF4-FFF2-40B4-BE49-F238E27FC236}">
                  <a16:creationId xmlns:a16="http://schemas.microsoft.com/office/drawing/2014/main" id="{1C4AAD4B-E01C-8F1D-DE94-30A61C72A8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8063" y="2614613"/>
              <a:ext cx="33338" cy="238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  <p:sp>
          <p:nvSpPr>
            <p:cNvPr id="152" name="Oval 15">
              <a:extLst>
                <a:ext uri="{FF2B5EF4-FFF2-40B4-BE49-F238E27FC236}">
                  <a16:creationId xmlns:a16="http://schemas.microsoft.com/office/drawing/2014/main" id="{845409DB-C8D6-F13F-F984-322F9ABFC6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2350" y="2624138"/>
              <a:ext cx="4763" cy="6350"/>
            </a:xfrm>
            <a:prstGeom prst="ellipse">
              <a:avLst/>
            </a:prstGeom>
            <a:solidFill>
              <a:srgbClr val="595959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  <p:sp>
          <p:nvSpPr>
            <p:cNvPr id="153" name="Rectangle 16">
              <a:extLst>
                <a:ext uri="{FF2B5EF4-FFF2-40B4-BE49-F238E27FC236}">
                  <a16:creationId xmlns:a16="http://schemas.microsoft.com/office/drawing/2014/main" id="{F4DC6E50-6966-5443-535A-7F9E9043FF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85213" y="2560638"/>
              <a:ext cx="117475" cy="4763"/>
            </a:xfrm>
            <a:prstGeom prst="rect">
              <a:avLst/>
            </a:pr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  <p:sp>
          <p:nvSpPr>
            <p:cNvPr id="154" name="Rectangle 17">
              <a:extLst>
                <a:ext uri="{FF2B5EF4-FFF2-40B4-BE49-F238E27FC236}">
                  <a16:creationId xmlns:a16="http://schemas.microsoft.com/office/drawing/2014/main" id="{703E5BA5-E456-BD0F-845B-E32D992E9A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85213" y="2589213"/>
              <a:ext cx="25400" cy="4763"/>
            </a:xfrm>
            <a:prstGeom prst="rect">
              <a:avLst/>
            </a:pr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  <p:sp>
          <p:nvSpPr>
            <p:cNvPr id="155" name="Rectangle 18">
              <a:extLst>
                <a:ext uri="{FF2B5EF4-FFF2-40B4-BE49-F238E27FC236}">
                  <a16:creationId xmlns:a16="http://schemas.microsoft.com/office/drawing/2014/main" id="{39502449-DA24-6D4F-A0F5-42283C2B4A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20138" y="2589213"/>
              <a:ext cx="85725" cy="4763"/>
            </a:xfrm>
            <a:prstGeom prst="rect">
              <a:avLst/>
            </a:pr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  <p:sp>
          <p:nvSpPr>
            <p:cNvPr id="156" name="Rectangle 19">
              <a:extLst>
                <a:ext uri="{FF2B5EF4-FFF2-40B4-BE49-F238E27FC236}">
                  <a16:creationId xmlns:a16="http://schemas.microsoft.com/office/drawing/2014/main" id="{2E081AE2-1E37-65E3-B02E-188F0B6F9C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85213" y="2616201"/>
              <a:ext cx="76200" cy="4763"/>
            </a:xfrm>
            <a:prstGeom prst="rect">
              <a:avLst/>
            </a:pr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  <p:sp>
          <p:nvSpPr>
            <p:cNvPr id="157" name="Rectangle 20">
              <a:extLst>
                <a:ext uri="{FF2B5EF4-FFF2-40B4-BE49-F238E27FC236}">
                  <a16:creationId xmlns:a16="http://schemas.microsoft.com/office/drawing/2014/main" id="{F98C3D2C-342C-06A9-39BF-6262C0B894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70938" y="2616201"/>
              <a:ext cx="42863" cy="4763"/>
            </a:xfrm>
            <a:prstGeom prst="rect">
              <a:avLst/>
            </a:pr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  <p:sp>
          <p:nvSpPr>
            <p:cNvPr id="158" name="Freeform 21">
              <a:extLst>
                <a:ext uri="{FF2B5EF4-FFF2-40B4-BE49-F238E27FC236}">
                  <a16:creationId xmlns:a16="http://schemas.microsoft.com/office/drawing/2014/main" id="{E2ABE647-3CF8-732A-13EA-836EDFBB87A7}"/>
                </a:ext>
              </a:extLst>
            </p:cNvPr>
            <p:cNvSpPr>
              <a:spLocks/>
            </p:cNvSpPr>
            <p:nvPr/>
          </p:nvSpPr>
          <p:spPr bwMode="auto">
            <a:xfrm>
              <a:off x="8688388" y="2620963"/>
              <a:ext cx="111125" cy="58738"/>
            </a:xfrm>
            <a:custGeom>
              <a:avLst/>
              <a:gdLst>
                <a:gd name="T0" fmla="*/ 0 w 70"/>
                <a:gd name="T1" fmla="*/ 23 h 37"/>
                <a:gd name="T2" fmla="*/ 8 w 70"/>
                <a:gd name="T3" fmla="*/ 12 h 37"/>
                <a:gd name="T4" fmla="*/ 21 w 70"/>
                <a:gd name="T5" fmla="*/ 14 h 37"/>
                <a:gd name="T6" fmla="*/ 26 w 70"/>
                <a:gd name="T7" fmla="*/ 0 h 37"/>
                <a:gd name="T8" fmla="*/ 20 w 70"/>
                <a:gd name="T9" fmla="*/ 24 h 37"/>
                <a:gd name="T10" fmla="*/ 28 w 70"/>
                <a:gd name="T11" fmla="*/ 19 h 37"/>
                <a:gd name="T12" fmla="*/ 30 w 70"/>
                <a:gd name="T13" fmla="*/ 27 h 37"/>
                <a:gd name="T14" fmla="*/ 42 w 70"/>
                <a:gd name="T15" fmla="*/ 16 h 37"/>
                <a:gd name="T16" fmla="*/ 46 w 70"/>
                <a:gd name="T17" fmla="*/ 23 h 37"/>
                <a:gd name="T18" fmla="*/ 51 w 70"/>
                <a:gd name="T19" fmla="*/ 23 h 37"/>
                <a:gd name="T20" fmla="*/ 70 w 70"/>
                <a:gd name="T21" fmla="*/ 23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0" h="37">
                  <a:moveTo>
                    <a:pt x="0" y="23"/>
                  </a:moveTo>
                  <a:cubicBezTo>
                    <a:pt x="2" y="12"/>
                    <a:pt x="5" y="12"/>
                    <a:pt x="8" y="12"/>
                  </a:cubicBezTo>
                  <a:cubicBezTo>
                    <a:pt x="13" y="14"/>
                    <a:pt x="17" y="18"/>
                    <a:pt x="21" y="14"/>
                  </a:cubicBezTo>
                  <a:cubicBezTo>
                    <a:pt x="24" y="10"/>
                    <a:pt x="26" y="1"/>
                    <a:pt x="26" y="0"/>
                  </a:cubicBezTo>
                  <a:cubicBezTo>
                    <a:pt x="26" y="0"/>
                    <a:pt x="20" y="20"/>
                    <a:pt x="20" y="24"/>
                  </a:cubicBezTo>
                  <a:cubicBezTo>
                    <a:pt x="21" y="29"/>
                    <a:pt x="26" y="19"/>
                    <a:pt x="28" y="19"/>
                  </a:cubicBezTo>
                  <a:cubicBezTo>
                    <a:pt x="30" y="18"/>
                    <a:pt x="29" y="26"/>
                    <a:pt x="30" y="27"/>
                  </a:cubicBezTo>
                  <a:cubicBezTo>
                    <a:pt x="32" y="28"/>
                    <a:pt x="38" y="14"/>
                    <a:pt x="42" y="16"/>
                  </a:cubicBezTo>
                  <a:cubicBezTo>
                    <a:pt x="44" y="17"/>
                    <a:pt x="45" y="21"/>
                    <a:pt x="46" y="23"/>
                  </a:cubicBezTo>
                  <a:cubicBezTo>
                    <a:pt x="48" y="25"/>
                    <a:pt x="50" y="23"/>
                    <a:pt x="51" y="23"/>
                  </a:cubicBezTo>
                  <a:cubicBezTo>
                    <a:pt x="54" y="23"/>
                    <a:pt x="55" y="37"/>
                    <a:pt x="70" y="23"/>
                  </a:cubicBezTo>
                </a:path>
              </a:pathLst>
            </a:custGeom>
            <a:noFill/>
            <a:ln w="9525" cap="rnd">
              <a:solidFill>
                <a:srgbClr val="59595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</p:grp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66EEA200-BC3E-AAFC-0A4E-68CBF7B90216}"/>
              </a:ext>
            </a:extLst>
          </p:cNvPr>
          <p:cNvGrpSpPr/>
          <p:nvPr/>
        </p:nvGrpSpPr>
        <p:grpSpPr>
          <a:xfrm>
            <a:off x="8107394" y="5720076"/>
            <a:ext cx="239713" cy="152400"/>
            <a:chOff x="8591550" y="2535238"/>
            <a:chExt cx="239713" cy="152400"/>
          </a:xfrm>
        </p:grpSpPr>
        <p:sp>
          <p:nvSpPr>
            <p:cNvPr id="161" name="AutoShape 3">
              <a:extLst>
                <a:ext uri="{FF2B5EF4-FFF2-40B4-BE49-F238E27FC236}">
                  <a16:creationId xmlns:a16="http://schemas.microsoft.com/office/drawing/2014/main" id="{9FD90DDE-E6CD-7999-C44D-F0CC42371B8F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8591550" y="2535238"/>
              <a:ext cx="239713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  <p:sp>
          <p:nvSpPr>
            <p:cNvPr id="162" name="Rectangle 5">
              <a:extLst>
                <a:ext uri="{FF2B5EF4-FFF2-40B4-BE49-F238E27FC236}">
                  <a16:creationId xmlns:a16="http://schemas.microsoft.com/office/drawing/2014/main" id="{F847E452-F7B3-0A2E-9AD7-17938B272E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99488" y="2544763"/>
              <a:ext cx="223838" cy="1349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  <p:sp>
          <p:nvSpPr>
            <p:cNvPr id="163" name="Rectangle 6">
              <a:extLst>
                <a:ext uri="{FF2B5EF4-FFF2-40B4-BE49-F238E27FC236}">
                  <a16:creationId xmlns:a16="http://schemas.microsoft.com/office/drawing/2014/main" id="{524C72BD-E5DD-4289-B5F8-C2D0F6ECCA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99488" y="2544763"/>
              <a:ext cx="223838" cy="134938"/>
            </a:xfrm>
            <a:prstGeom prst="rect">
              <a:avLst/>
            </a:prstGeom>
            <a:noFill/>
            <a:ln w="9525" cap="sq">
              <a:solidFill>
                <a:srgbClr val="59595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  <p:sp>
          <p:nvSpPr>
            <p:cNvPr id="164" name="Rectangle 7">
              <a:extLst>
                <a:ext uri="{FF2B5EF4-FFF2-40B4-BE49-F238E27FC236}">
                  <a16:creationId xmlns:a16="http://schemas.microsoft.com/office/drawing/2014/main" id="{FE4357DD-01ED-3E96-70FA-2047E6A822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8063" y="2624138"/>
              <a:ext cx="33338" cy="23813"/>
            </a:xfrm>
            <a:prstGeom prst="rect">
              <a:avLst/>
            </a:pr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  <p:sp>
          <p:nvSpPr>
            <p:cNvPr id="165" name="Oval 9">
              <a:extLst>
                <a:ext uri="{FF2B5EF4-FFF2-40B4-BE49-F238E27FC236}">
                  <a16:creationId xmlns:a16="http://schemas.microsoft.com/office/drawing/2014/main" id="{8E423B81-AE79-FA79-022B-648AE15107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3938" y="2597151"/>
              <a:ext cx="28575" cy="33338"/>
            </a:xfrm>
            <a:prstGeom prst="ellipse">
              <a:avLst/>
            </a:prstGeom>
            <a:solidFill>
              <a:srgbClr val="595959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  <p:sp>
          <p:nvSpPr>
            <p:cNvPr id="166" name="Oval 10">
              <a:extLst>
                <a:ext uri="{FF2B5EF4-FFF2-40B4-BE49-F238E27FC236}">
                  <a16:creationId xmlns:a16="http://schemas.microsoft.com/office/drawing/2014/main" id="{C28E6930-915E-CEB0-99B4-9ECCE2C857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8700" y="2606676"/>
              <a:ext cx="28575" cy="31750"/>
            </a:xfrm>
            <a:prstGeom prst="ellipse">
              <a:avLst/>
            </a:prstGeom>
            <a:solidFill>
              <a:srgbClr val="595959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  <p:sp>
          <p:nvSpPr>
            <p:cNvPr id="167" name="Oval 11">
              <a:extLst>
                <a:ext uri="{FF2B5EF4-FFF2-40B4-BE49-F238E27FC236}">
                  <a16:creationId xmlns:a16="http://schemas.microsoft.com/office/drawing/2014/main" id="{8EAEF01C-359A-4EB1-559F-A8B7786B4E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10600" y="2606676"/>
              <a:ext cx="28575" cy="31750"/>
            </a:xfrm>
            <a:prstGeom prst="ellipse">
              <a:avLst/>
            </a:prstGeom>
            <a:solidFill>
              <a:srgbClr val="595959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  <p:sp>
          <p:nvSpPr>
            <p:cNvPr id="168" name="Oval 12">
              <a:extLst>
                <a:ext uri="{FF2B5EF4-FFF2-40B4-BE49-F238E27FC236}">
                  <a16:creationId xmlns:a16="http://schemas.microsoft.com/office/drawing/2014/main" id="{55DBFAD6-3003-11C8-2024-737465B426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15363" y="2597151"/>
              <a:ext cx="28575" cy="33338"/>
            </a:xfrm>
            <a:prstGeom prst="ellipse">
              <a:avLst/>
            </a:prstGeom>
            <a:solidFill>
              <a:srgbClr val="595959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  <p:sp>
          <p:nvSpPr>
            <p:cNvPr id="169" name="Rectangle 13">
              <a:extLst>
                <a:ext uri="{FF2B5EF4-FFF2-40B4-BE49-F238E27FC236}">
                  <a16:creationId xmlns:a16="http://schemas.microsoft.com/office/drawing/2014/main" id="{A0BC498D-5D3A-8BC4-D864-360FE2FFC3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4888" y="2598738"/>
              <a:ext cx="38100" cy="41275"/>
            </a:xfrm>
            <a:prstGeom prst="rect">
              <a:avLst/>
            </a:pr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  <p:sp>
          <p:nvSpPr>
            <p:cNvPr id="173" name="Rectangle 14">
              <a:extLst>
                <a:ext uri="{FF2B5EF4-FFF2-40B4-BE49-F238E27FC236}">
                  <a16:creationId xmlns:a16="http://schemas.microsoft.com/office/drawing/2014/main" id="{2651EE3E-A175-4D0F-2FCB-4A52FBD9C1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8063" y="2614613"/>
              <a:ext cx="33338" cy="238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  <p:sp>
          <p:nvSpPr>
            <p:cNvPr id="174" name="Oval 15">
              <a:extLst>
                <a:ext uri="{FF2B5EF4-FFF2-40B4-BE49-F238E27FC236}">
                  <a16:creationId xmlns:a16="http://schemas.microsoft.com/office/drawing/2014/main" id="{F98F126B-92A6-1862-26AD-557AB9B35D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2350" y="2624138"/>
              <a:ext cx="4763" cy="6350"/>
            </a:xfrm>
            <a:prstGeom prst="ellipse">
              <a:avLst/>
            </a:prstGeom>
            <a:solidFill>
              <a:srgbClr val="595959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  <p:sp>
          <p:nvSpPr>
            <p:cNvPr id="177" name="Rectangle 16">
              <a:extLst>
                <a:ext uri="{FF2B5EF4-FFF2-40B4-BE49-F238E27FC236}">
                  <a16:creationId xmlns:a16="http://schemas.microsoft.com/office/drawing/2014/main" id="{6A7FE8B7-CC5D-D856-E3EA-AAD85115B1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85213" y="2560638"/>
              <a:ext cx="117475" cy="4763"/>
            </a:xfrm>
            <a:prstGeom prst="rect">
              <a:avLst/>
            </a:pr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  <p:sp>
          <p:nvSpPr>
            <p:cNvPr id="178" name="Rectangle 17">
              <a:extLst>
                <a:ext uri="{FF2B5EF4-FFF2-40B4-BE49-F238E27FC236}">
                  <a16:creationId xmlns:a16="http://schemas.microsoft.com/office/drawing/2014/main" id="{9FEE05FD-7B09-2DC4-AE97-E7AEF04E01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85213" y="2589213"/>
              <a:ext cx="25400" cy="4763"/>
            </a:xfrm>
            <a:prstGeom prst="rect">
              <a:avLst/>
            </a:pr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  <p:sp>
          <p:nvSpPr>
            <p:cNvPr id="179" name="Rectangle 18">
              <a:extLst>
                <a:ext uri="{FF2B5EF4-FFF2-40B4-BE49-F238E27FC236}">
                  <a16:creationId xmlns:a16="http://schemas.microsoft.com/office/drawing/2014/main" id="{9F6772EC-A26F-1DB4-2252-540D933E75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20138" y="2589213"/>
              <a:ext cx="85725" cy="4763"/>
            </a:xfrm>
            <a:prstGeom prst="rect">
              <a:avLst/>
            </a:pr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  <p:sp>
          <p:nvSpPr>
            <p:cNvPr id="182" name="Rectangle 19">
              <a:extLst>
                <a:ext uri="{FF2B5EF4-FFF2-40B4-BE49-F238E27FC236}">
                  <a16:creationId xmlns:a16="http://schemas.microsoft.com/office/drawing/2014/main" id="{49FCC546-D824-9FC0-C0FA-8556B59755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85213" y="2616201"/>
              <a:ext cx="76200" cy="4763"/>
            </a:xfrm>
            <a:prstGeom prst="rect">
              <a:avLst/>
            </a:pr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  <p:sp>
          <p:nvSpPr>
            <p:cNvPr id="183" name="Rectangle 20">
              <a:extLst>
                <a:ext uri="{FF2B5EF4-FFF2-40B4-BE49-F238E27FC236}">
                  <a16:creationId xmlns:a16="http://schemas.microsoft.com/office/drawing/2014/main" id="{2E9489ED-262B-644C-8744-8F1E73D031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70938" y="2616201"/>
              <a:ext cx="42863" cy="4763"/>
            </a:xfrm>
            <a:prstGeom prst="rect">
              <a:avLst/>
            </a:pr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  <p:sp>
          <p:nvSpPr>
            <p:cNvPr id="184" name="Freeform 21">
              <a:extLst>
                <a:ext uri="{FF2B5EF4-FFF2-40B4-BE49-F238E27FC236}">
                  <a16:creationId xmlns:a16="http://schemas.microsoft.com/office/drawing/2014/main" id="{12E23386-F2F0-843B-5236-63E4DFF75FDC}"/>
                </a:ext>
              </a:extLst>
            </p:cNvPr>
            <p:cNvSpPr>
              <a:spLocks/>
            </p:cNvSpPr>
            <p:nvPr/>
          </p:nvSpPr>
          <p:spPr bwMode="auto">
            <a:xfrm>
              <a:off x="8688388" y="2620963"/>
              <a:ext cx="111125" cy="58738"/>
            </a:xfrm>
            <a:custGeom>
              <a:avLst/>
              <a:gdLst>
                <a:gd name="T0" fmla="*/ 0 w 70"/>
                <a:gd name="T1" fmla="*/ 23 h 37"/>
                <a:gd name="T2" fmla="*/ 8 w 70"/>
                <a:gd name="T3" fmla="*/ 12 h 37"/>
                <a:gd name="T4" fmla="*/ 21 w 70"/>
                <a:gd name="T5" fmla="*/ 14 h 37"/>
                <a:gd name="T6" fmla="*/ 26 w 70"/>
                <a:gd name="T7" fmla="*/ 0 h 37"/>
                <a:gd name="T8" fmla="*/ 20 w 70"/>
                <a:gd name="T9" fmla="*/ 24 h 37"/>
                <a:gd name="T10" fmla="*/ 28 w 70"/>
                <a:gd name="T11" fmla="*/ 19 h 37"/>
                <a:gd name="T12" fmla="*/ 30 w 70"/>
                <a:gd name="T13" fmla="*/ 27 h 37"/>
                <a:gd name="T14" fmla="*/ 42 w 70"/>
                <a:gd name="T15" fmla="*/ 16 h 37"/>
                <a:gd name="T16" fmla="*/ 46 w 70"/>
                <a:gd name="T17" fmla="*/ 23 h 37"/>
                <a:gd name="T18" fmla="*/ 51 w 70"/>
                <a:gd name="T19" fmla="*/ 23 h 37"/>
                <a:gd name="T20" fmla="*/ 70 w 70"/>
                <a:gd name="T21" fmla="*/ 23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0" h="37">
                  <a:moveTo>
                    <a:pt x="0" y="23"/>
                  </a:moveTo>
                  <a:cubicBezTo>
                    <a:pt x="2" y="12"/>
                    <a:pt x="5" y="12"/>
                    <a:pt x="8" y="12"/>
                  </a:cubicBezTo>
                  <a:cubicBezTo>
                    <a:pt x="13" y="14"/>
                    <a:pt x="17" y="18"/>
                    <a:pt x="21" y="14"/>
                  </a:cubicBezTo>
                  <a:cubicBezTo>
                    <a:pt x="24" y="10"/>
                    <a:pt x="26" y="1"/>
                    <a:pt x="26" y="0"/>
                  </a:cubicBezTo>
                  <a:cubicBezTo>
                    <a:pt x="26" y="0"/>
                    <a:pt x="20" y="20"/>
                    <a:pt x="20" y="24"/>
                  </a:cubicBezTo>
                  <a:cubicBezTo>
                    <a:pt x="21" y="29"/>
                    <a:pt x="26" y="19"/>
                    <a:pt x="28" y="19"/>
                  </a:cubicBezTo>
                  <a:cubicBezTo>
                    <a:pt x="30" y="18"/>
                    <a:pt x="29" y="26"/>
                    <a:pt x="30" y="27"/>
                  </a:cubicBezTo>
                  <a:cubicBezTo>
                    <a:pt x="32" y="28"/>
                    <a:pt x="38" y="14"/>
                    <a:pt x="42" y="16"/>
                  </a:cubicBezTo>
                  <a:cubicBezTo>
                    <a:pt x="44" y="17"/>
                    <a:pt x="45" y="21"/>
                    <a:pt x="46" y="23"/>
                  </a:cubicBezTo>
                  <a:cubicBezTo>
                    <a:pt x="48" y="25"/>
                    <a:pt x="50" y="23"/>
                    <a:pt x="51" y="23"/>
                  </a:cubicBezTo>
                  <a:cubicBezTo>
                    <a:pt x="54" y="23"/>
                    <a:pt x="55" y="37"/>
                    <a:pt x="70" y="23"/>
                  </a:cubicBezTo>
                </a:path>
              </a:pathLst>
            </a:custGeom>
            <a:noFill/>
            <a:ln w="9525" cap="rnd">
              <a:solidFill>
                <a:srgbClr val="59595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id="{822836FC-F137-DE9A-341C-1014409FD143}"/>
              </a:ext>
            </a:extLst>
          </p:cNvPr>
          <p:cNvSpPr txBox="1"/>
          <p:nvPr/>
        </p:nvSpPr>
        <p:spPr>
          <a:xfrm>
            <a:off x="8291336" y="5556794"/>
            <a:ext cx="1110534" cy="3046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1100">
                <a:latin typeface="Segoe UI" panose="020B0502040204020203" pitchFamily="34" charset="0"/>
                <a:cs typeface="Segoe UI" panose="020B0502040204020203" pitchFamily="34" charset="0"/>
              </a:rPr>
              <a:t>DNS forwarding rule set</a:t>
            </a:r>
          </a:p>
        </p:txBody>
      </p:sp>
      <p:sp>
        <p:nvSpPr>
          <p:cNvPr id="51" name="Callout: Line with Accent Bar 50">
            <a:extLst>
              <a:ext uri="{FF2B5EF4-FFF2-40B4-BE49-F238E27FC236}">
                <a16:creationId xmlns:a16="http://schemas.microsoft.com/office/drawing/2014/main" id="{0C758661-B779-3154-0932-119D8EC6FE30}"/>
              </a:ext>
            </a:extLst>
          </p:cNvPr>
          <p:cNvSpPr/>
          <p:nvPr/>
        </p:nvSpPr>
        <p:spPr>
          <a:xfrm>
            <a:off x="7731962" y="5292368"/>
            <a:ext cx="1308382" cy="731520"/>
          </a:xfrm>
          <a:prstGeom prst="accentCallout1">
            <a:avLst>
              <a:gd name="adj1" fmla="val 18750"/>
              <a:gd name="adj2" fmla="val -8333"/>
              <a:gd name="adj3" fmla="val -82724"/>
              <a:gd name="adj4" fmla="val -75487"/>
            </a:avLst>
          </a:prstGeom>
          <a:noFill/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AF3EABA8-03E8-DEA2-DF87-058E0AD847F2}"/>
              </a:ext>
            </a:extLst>
          </p:cNvPr>
          <p:cNvSpPr txBox="1"/>
          <p:nvPr/>
        </p:nvSpPr>
        <p:spPr>
          <a:xfrm>
            <a:off x="10099565" y="2656601"/>
            <a:ext cx="390415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1000">
                <a:latin typeface="Segoe UI" panose="020B0502040204020203" pitchFamily="34" charset="0"/>
                <a:cs typeface="Segoe UI" panose="020B0502040204020203" pitchFamily="34" charset="0"/>
              </a:rPr>
              <a:t>VM 1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F06A945A-2EB0-91FD-4A4B-43BB59DE640B}"/>
              </a:ext>
            </a:extLst>
          </p:cNvPr>
          <p:cNvSpPr txBox="1"/>
          <p:nvPr/>
        </p:nvSpPr>
        <p:spPr>
          <a:xfrm>
            <a:off x="9699182" y="3477537"/>
            <a:ext cx="390415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1000">
                <a:latin typeface="Segoe UI" panose="020B0502040204020203" pitchFamily="34" charset="0"/>
                <a:cs typeface="Segoe UI" panose="020B0502040204020203" pitchFamily="34" charset="0"/>
              </a:rPr>
              <a:t>VM 2</a:t>
            </a:r>
          </a:p>
        </p:txBody>
      </p:sp>
      <p:cxnSp>
        <p:nvCxnSpPr>
          <p:cNvPr id="64" name="Connector: Elbow 63">
            <a:extLst>
              <a:ext uri="{FF2B5EF4-FFF2-40B4-BE49-F238E27FC236}">
                <a16:creationId xmlns:a16="http://schemas.microsoft.com/office/drawing/2014/main" id="{AC631E4B-78D1-676D-0A6B-C6050B6DCCCC}"/>
              </a:ext>
            </a:extLst>
          </p:cNvPr>
          <p:cNvCxnSpPr>
            <a:cxnSpLocks/>
            <a:endCxn id="43" idx="3"/>
          </p:cNvCxnSpPr>
          <p:nvPr/>
        </p:nvCxnSpPr>
        <p:spPr>
          <a:xfrm rot="5400000">
            <a:off x="8598991" y="3697674"/>
            <a:ext cx="2814349" cy="1208590"/>
          </a:xfrm>
          <a:prstGeom prst="bentConnector2">
            <a:avLst/>
          </a:prstGeom>
          <a:ln w="12700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or: Elbow 64">
            <a:extLst>
              <a:ext uri="{FF2B5EF4-FFF2-40B4-BE49-F238E27FC236}">
                <a16:creationId xmlns:a16="http://schemas.microsoft.com/office/drawing/2014/main" id="{2EBFCB12-129B-7A14-835C-BF63A6AB27B8}"/>
              </a:ext>
            </a:extLst>
          </p:cNvPr>
          <p:cNvCxnSpPr>
            <a:cxnSpLocks/>
          </p:cNvCxnSpPr>
          <p:nvPr/>
        </p:nvCxnSpPr>
        <p:spPr>
          <a:xfrm rot="5400000">
            <a:off x="9243414" y="4694838"/>
            <a:ext cx="1934453" cy="12835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>
            <a:extLst>
              <a:ext uri="{FF2B5EF4-FFF2-40B4-BE49-F238E27FC236}">
                <a16:creationId xmlns:a16="http://schemas.microsoft.com/office/drawing/2014/main" id="{D555C57F-18EA-1B65-BC24-CFFEA00C8D98}"/>
              </a:ext>
            </a:extLst>
          </p:cNvPr>
          <p:cNvSpPr txBox="1"/>
          <p:nvPr/>
        </p:nvSpPr>
        <p:spPr>
          <a:xfrm>
            <a:off x="10082813" y="2016569"/>
            <a:ext cx="673333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1000">
                <a:latin typeface="Segoe UI" panose="020B0502040204020203" pitchFamily="34" charset="0"/>
                <a:cs typeface="Segoe UI" panose="020B0502040204020203" pitchFamily="34" charset="0"/>
              </a:rPr>
              <a:t>10.1.0.0/24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F49CE429-27C6-E01E-0FD3-D9ED722B3D14}"/>
              </a:ext>
            </a:extLst>
          </p:cNvPr>
          <p:cNvSpPr txBox="1"/>
          <p:nvPr/>
        </p:nvSpPr>
        <p:spPr>
          <a:xfrm>
            <a:off x="9670508" y="2889006"/>
            <a:ext cx="673333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1000">
                <a:latin typeface="Segoe UI" panose="020B0502040204020203" pitchFamily="34" charset="0"/>
                <a:cs typeface="Segoe UI" panose="020B0502040204020203" pitchFamily="34" charset="0"/>
              </a:rPr>
              <a:t>10.2.0.0/24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BE3543D9-6F08-72D9-4BC7-EF4457DBAA62}"/>
              </a:ext>
            </a:extLst>
          </p:cNvPr>
          <p:cNvSpPr txBox="1"/>
          <p:nvPr/>
        </p:nvSpPr>
        <p:spPr>
          <a:xfrm>
            <a:off x="4698508" y="217387"/>
            <a:ext cx="2922589" cy="3816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spcAft>
                <a:spcPts val="600"/>
              </a:spcAft>
              <a:defRPr sz="900">
                <a:solidFill>
                  <a:srgbClr val="0070C0"/>
                </a:solidFill>
              </a:defRPr>
            </a:lvl1pPr>
          </a:lstStyle>
          <a:p>
            <a:pPr algn="l"/>
            <a:r>
              <a:rPr lang="en-US" sz="11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abc.privatelink.blob.core.windows.net – 7.7.7.7</a:t>
            </a:r>
          </a:p>
          <a:p>
            <a:pPr algn="l"/>
            <a:r>
              <a:rPr lang="en-US" sz="11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abc.privatelink.azure-api.net  - 6.6.6.6</a:t>
            </a:r>
            <a:endParaRPr lang="en-SG" sz="110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6EB0493F-CBAC-D694-89D5-36B0BF874F86}"/>
              </a:ext>
            </a:extLst>
          </p:cNvPr>
          <p:cNvSpPr txBox="1"/>
          <p:nvPr/>
        </p:nvSpPr>
        <p:spPr>
          <a:xfrm>
            <a:off x="1337746" y="3791966"/>
            <a:ext cx="1046407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1000">
                <a:latin typeface="Segoe UI" panose="020B0502040204020203" pitchFamily="34" charset="0"/>
                <a:cs typeface="Segoe UI" panose="020B0502040204020203" pitchFamily="34" charset="0"/>
              </a:rPr>
              <a:t>192.168.0.1 / 2</a:t>
            </a:r>
          </a:p>
        </p:txBody>
      </p:sp>
      <p:sp>
        <p:nvSpPr>
          <p:cNvPr id="291" name="TextBox 290">
            <a:extLst>
              <a:ext uri="{FF2B5EF4-FFF2-40B4-BE49-F238E27FC236}">
                <a16:creationId xmlns:a16="http://schemas.microsoft.com/office/drawing/2014/main" id="{1E193A1E-8E2E-5C07-2055-32D25D8CB960}"/>
              </a:ext>
            </a:extLst>
          </p:cNvPr>
          <p:cNvSpPr txBox="1"/>
          <p:nvPr/>
        </p:nvSpPr>
        <p:spPr>
          <a:xfrm>
            <a:off x="7781140" y="6050208"/>
            <a:ext cx="2945615" cy="36779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>
              <a:lnSpc>
                <a:spcPct val="90000"/>
              </a:lnSpc>
              <a:spcAft>
                <a:spcPts val="600"/>
              </a:spcAft>
              <a:defRPr sz="900">
                <a:solidFill>
                  <a:srgbClr val="0070C0"/>
                </a:solidFill>
              </a:defRPr>
            </a:lvl1pPr>
          </a:lstStyle>
          <a:p>
            <a:r>
              <a:rPr lang="en-US" sz="105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App1.onprem.company.com  - 192.168.0.1 / 2</a:t>
            </a:r>
          </a:p>
          <a:p>
            <a:r>
              <a:rPr lang="en-US" sz="105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App2.onprem.company.com  - 192.168.0.1 / 2</a:t>
            </a:r>
          </a:p>
        </p:txBody>
      </p:sp>
      <p:sp>
        <p:nvSpPr>
          <p:cNvPr id="290" name="TextBox 289">
            <a:extLst>
              <a:ext uri="{FF2B5EF4-FFF2-40B4-BE49-F238E27FC236}">
                <a16:creationId xmlns:a16="http://schemas.microsoft.com/office/drawing/2014/main" id="{5CC166D6-6425-DF24-CAAA-A8D22182C833}"/>
              </a:ext>
            </a:extLst>
          </p:cNvPr>
          <p:cNvSpPr txBox="1"/>
          <p:nvPr/>
        </p:nvSpPr>
        <p:spPr>
          <a:xfrm>
            <a:off x="9673430" y="4425950"/>
            <a:ext cx="1092749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1000">
                <a:latin typeface="Segoe UI" panose="020B0502040204020203" pitchFamily="34" charset="0"/>
                <a:cs typeface="Segoe UI" panose="020B0502040204020203" pitchFamily="34" charset="0"/>
              </a:rPr>
              <a:t>DNS forwarding virtual network link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330E4DC-AE43-C3CB-97B4-AE185E4C01BD}"/>
              </a:ext>
            </a:extLst>
          </p:cNvPr>
          <p:cNvSpPr/>
          <p:nvPr/>
        </p:nvSpPr>
        <p:spPr>
          <a:xfrm>
            <a:off x="665640" y="2519674"/>
            <a:ext cx="87971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087965"/>
            <a:r>
              <a:rPr lang="en-US" sz="900">
                <a:latin typeface="Segoe UI" panose="020B0502040204020203" pitchFamily="34" charset="0"/>
                <a:cs typeface="Segoe UI" panose="020B0502040204020203" pitchFamily="34" charset="0"/>
              </a:rPr>
              <a:t>On-premises server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27A2129-45A7-48B1-41CB-4572B73626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 bwMode="auto">
          <a:xfrm>
            <a:off x="1029639" y="2254630"/>
            <a:ext cx="210018" cy="322769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3DB3CD3-2954-4840-3563-5AE26A520D25}"/>
              </a:ext>
            </a:extLst>
          </p:cNvPr>
          <p:cNvSpPr txBox="1"/>
          <p:nvPr/>
        </p:nvSpPr>
        <p:spPr>
          <a:xfrm>
            <a:off x="881287" y="4194490"/>
            <a:ext cx="3405024" cy="10695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spcAft>
                <a:spcPts val="600"/>
              </a:spcAft>
              <a:defRPr sz="900">
                <a:solidFill>
                  <a:srgbClr val="0070C0"/>
                </a:solidFill>
              </a:defRPr>
            </a:lvl1pPr>
          </a:lstStyle>
          <a:p>
            <a:pPr algn="l"/>
            <a:r>
              <a:rPr lang="en-US" sz="11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App1.onprem.company.com  - 192.168.0.8</a:t>
            </a:r>
          </a:p>
          <a:p>
            <a:pPr algn="l"/>
            <a:r>
              <a:rPr lang="en-US" sz="11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App2.onprem.company.com  - 192.168.0.9</a:t>
            </a:r>
          </a:p>
          <a:p>
            <a:pPr algn="l"/>
            <a:r>
              <a:rPr lang="en-US" sz="11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blob.core.windows.net – 10.0.0.8 (forwarder)</a:t>
            </a:r>
          </a:p>
          <a:p>
            <a:pPr algn="l"/>
            <a:r>
              <a:rPr lang="en-US" sz="11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azure-api.net – 10.0.0.8 (forwarder)</a:t>
            </a:r>
          </a:p>
          <a:p>
            <a:pPr algn="l"/>
            <a:endParaRPr lang="en-US" sz="110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F006228-5C64-FB3E-8D7D-9E667E7C142F}"/>
              </a:ext>
            </a:extLst>
          </p:cNvPr>
          <p:cNvSpPr txBox="1"/>
          <p:nvPr/>
        </p:nvSpPr>
        <p:spPr>
          <a:xfrm>
            <a:off x="959538" y="1942900"/>
            <a:ext cx="10583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>
                <a:latin typeface="Segoe UI" panose="020B0502040204020203" pitchFamily="34" charset="0"/>
                <a:cs typeface="Segoe UI" panose="020B0502040204020203" pitchFamily="34" charset="0"/>
              </a:rPr>
              <a:t>On-premises</a:t>
            </a:r>
          </a:p>
        </p:txBody>
      </p:sp>
      <p:grpSp>
        <p:nvGrpSpPr>
          <p:cNvPr id="188" name="Group 187">
            <a:extLst>
              <a:ext uri="{FF2B5EF4-FFF2-40B4-BE49-F238E27FC236}">
                <a16:creationId xmlns:a16="http://schemas.microsoft.com/office/drawing/2014/main" id="{F8FD5DAF-B911-BEFA-0DBB-BB080434074A}"/>
              </a:ext>
            </a:extLst>
          </p:cNvPr>
          <p:cNvGrpSpPr/>
          <p:nvPr/>
        </p:nvGrpSpPr>
        <p:grpSpPr>
          <a:xfrm>
            <a:off x="9758711" y="2074063"/>
            <a:ext cx="285790" cy="214343"/>
            <a:chOff x="2849996" y="792540"/>
            <a:chExt cx="285790" cy="214343"/>
          </a:xfrm>
        </p:grpSpPr>
        <p:sp>
          <p:nvSpPr>
            <p:cNvPr id="189" name="Rectangle 188">
              <a:extLst>
                <a:ext uri="{FF2B5EF4-FFF2-40B4-BE49-F238E27FC236}">
                  <a16:creationId xmlns:a16="http://schemas.microsoft.com/office/drawing/2014/main" id="{BDDFA882-8460-4247-E382-A43C3B79AF01}"/>
                </a:ext>
              </a:extLst>
            </p:cNvPr>
            <p:cNvSpPr/>
            <p:nvPr/>
          </p:nvSpPr>
          <p:spPr>
            <a:xfrm>
              <a:off x="2858196" y="839005"/>
              <a:ext cx="269390" cy="121414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90" name="Picture 189">
              <a:extLst>
                <a:ext uri="{FF2B5EF4-FFF2-40B4-BE49-F238E27FC236}">
                  <a16:creationId xmlns:a16="http://schemas.microsoft.com/office/drawing/2014/main" id="{F3BB90A6-7FCA-DA03-BF22-A1662A48318F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849996" y="792540"/>
              <a:ext cx="285790" cy="214343"/>
            </a:xfrm>
            <a:prstGeom prst="rect">
              <a:avLst/>
            </a:prstGeom>
            <a:ln>
              <a:noFill/>
            </a:ln>
          </p:spPr>
        </p:pic>
      </p:grpSp>
      <p:grpSp>
        <p:nvGrpSpPr>
          <p:cNvPr id="191" name="Group 190">
            <a:extLst>
              <a:ext uri="{FF2B5EF4-FFF2-40B4-BE49-F238E27FC236}">
                <a16:creationId xmlns:a16="http://schemas.microsoft.com/office/drawing/2014/main" id="{74C1905F-F8BE-749E-4C89-79AF2C8AB692}"/>
              </a:ext>
            </a:extLst>
          </p:cNvPr>
          <p:cNvGrpSpPr/>
          <p:nvPr/>
        </p:nvGrpSpPr>
        <p:grpSpPr>
          <a:xfrm>
            <a:off x="9299700" y="2934121"/>
            <a:ext cx="285790" cy="214343"/>
            <a:chOff x="2849996" y="792540"/>
            <a:chExt cx="285790" cy="214343"/>
          </a:xfrm>
        </p:grpSpPr>
        <p:sp>
          <p:nvSpPr>
            <p:cNvPr id="192" name="Rectangle 191">
              <a:extLst>
                <a:ext uri="{FF2B5EF4-FFF2-40B4-BE49-F238E27FC236}">
                  <a16:creationId xmlns:a16="http://schemas.microsoft.com/office/drawing/2014/main" id="{AF68A2EE-07A6-9B54-8CA5-33965345A586}"/>
                </a:ext>
              </a:extLst>
            </p:cNvPr>
            <p:cNvSpPr/>
            <p:nvPr/>
          </p:nvSpPr>
          <p:spPr>
            <a:xfrm>
              <a:off x="2858196" y="839005"/>
              <a:ext cx="269390" cy="121414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93" name="Picture 192">
              <a:extLst>
                <a:ext uri="{FF2B5EF4-FFF2-40B4-BE49-F238E27FC236}">
                  <a16:creationId xmlns:a16="http://schemas.microsoft.com/office/drawing/2014/main" id="{69F0F688-4A10-4123-8DB7-C8950F1DAFCB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849996" y="792540"/>
              <a:ext cx="285790" cy="214343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19" name="Oval 18">
            <a:extLst>
              <a:ext uri="{FF2B5EF4-FFF2-40B4-BE49-F238E27FC236}">
                <a16:creationId xmlns:a16="http://schemas.microsoft.com/office/drawing/2014/main" id="{1963F71F-5D97-CED2-991F-D51DA7DE4AC6}"/>
              </a:ext>
            </a:extLst>
          </p:cNvPr>
          <p:cNvSpPr/>
          <p:nvPr/>
        </p:nvSpPr>
        <p:spPr>
          <a:xfrm>
            <a:off x="6764490" y="733111"/>
            <a:ext cx="292608" cy="292608"/>
          </a:xfrm>
          <a:prstGeom prst="ellipse">
            <a:avLst/>
          </a:prstGeom>
          <a:solidFill>
            <a:srgbClr val="107C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latin typeface="Segoe UI" panose="020B0502040204020203" pitchFamily="34" charset="0"/>
                <a:cs typeface="Segoe UI" panose="020B0502040204020203" pitchFamily="34" charset="0"/>
              </a:rPr>
              <a:t>2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7D8AD428-E93E-A0E5-B8B6-70B87D4094D2}"/>
              </a:ext>
            </a:extLst>
          </p:cNvPr>
          <p:cNvSpPr/>
          <p:nvPr/>
        </p:nvSpPr>
        <p:spPr>
          <a:xfrm>
            <a:off x="7318483" y="2762030"/>
            <a:ext cx="292608" cy="292608"/>
          </a:xfrm>
          <a:prstGeom prst="ellipse">
            <a:avLst/>
          </a:prstGeom>
          <a:solidFill>
            <a:srgbClr val="107C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latin typeface="Segoe UI" panose="020B0502040204020203" pitchFamily="34" charset="0"/>
                <a:cs typeface="Segoe UI" panose="020B0502040204020203" pitchFamily="34" charset="0"/>
              </a:rPr>
              <a:t>3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6CA226C1-C92E-CB89-3EDF-E9712BC18B69}"/>
              </a:ext>
            </a:extLst>
          </p:cNvPr>
          <p:cNvSpPr/>
          <p:nvPr/>
        </p:nvSpPr>
        <p:spPr>
          <a:xfrm>
            <a:off x="7016091" y="4958905"/>
            <a:ext cx="292608" cy="292608"/>
          </a:xfrm>
          <a:prstGeom prst="ellipse">
            <a:avLst/>
          </a:prstGeom>
          <a:solidFill>
            <a:srgbClr val="107C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latin typeface="Segoe UI" panose="020B0502040204020203" pitchFamily="34" charset="0"/>
                <a:cs typeface="Segoe UI" panose="020B0502040204020203" pitchFamily="34" charset="0"/>
              </a:rPr>
              <a:t>3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E160FCB8-22EF-5636-F1C7-C3FE24DAC8CB}"/>
              </a:ext>
            </a:extLst>
          </p:cNvPr>
          <p:cNvSpPr/>
          <p:nvPr/>
        </p:nvSpPr>
        <p:spPr>
          <a:xfrm>
            <a:off x="3901327" y="3647753"/>
            <a:ext cx="292608" cy="292608"/>
          </a:xfrm>
          <a:prstGeom prst="ellipse">
            <a:avLst/>
          </a:prstGeom>
          <a:solidFill>
            <a:srgbClr val="107C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latin typeface="Segoe UI" panose="020B0502040204020203" pitchFamily="34" charset="0"/>
                <a:cs typeface="Segoe UI" panose="020B0502040204020203" pitchFamily="34" charset="0"/>
              </a:rPr>
              <a:t>4</a:t>
            </a:r>
          </a:p>
        </p:txBody>
      </p:sp>
      <p:sp>
        <p:nvSpPr>
          <p:cNvPr id="301" name="Up-Down Arrow 79">
            <a:extLst>
              <a:ext uri="{FF2B5EF4-FFF2-40B4-BE49-F238E27FC236}">
                <a16:creationId xmlns:a16="http://schemas.microsoft.com/office/drawing/2014/main" id="{22A1F14B-3B12-43E6-9737-59D6E95EBB75}"/>
              </a:ext>
            </a:extLst>
          </p:cNvPr>
          <p:cNvSpPr/>
          <p:nvPr/>
        </p:nvSpPr>
        <p:spPr bwMode="auto">
          <a:xfrm rot="5400000">
            <a:off x="3603053" y="1735883"/>
            <a:ext cx="428518" cy="2439304"/>
          </a:xfrm>
          <a:prstGeom prst="upDownArrow">
            <a:avLst>
              <a:gd name="adj1" fmla="val 66185"/>
              <a:gd name="adj2" fmla="val 40938"/>
            </a:avLst>
          </a:prstGeom>
          <a:ln w="63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vert270" wrap="square" lIns="0" tIns="46637" rIns="0" bIns="46637" numCol="1" rtlCol="0" anchor="ctr" anchorCtr="0" compatLnSpc="1">
            <a:prstTxWarp prst="textNoShape">
              <a:avLst/>
            </a:prstTxWarp>
          </a:bodyPr>
          <a:lstStyle/>
          <a:p>
            <a:pPr algn="ctr" defTabSz="93239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b="1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Azure ExpressRoute</a:t>
            </a:r>
            <a:endParaRPr kumimoji="0" lang="en-US" sz="11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209" name="Picture 208">
            <a:extLst>
              <a:ext uri="{FF2B5EF4-FFF2-40B4-BE49-F238E27FC236}">
                <a16:creationId xmlns:a16="http://schemas.microsoft.com/office/drawing/2014/main" id="{6647C0D7-6427-4F50-A200-801E95427FE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351780" y="2342916"/>
            <a:ext cx="979104" cy="535243"/>
          </a:xfrm>
          <a:prstGeom prst="rect">
            <a:avLst/>
          </a:prstGeom>
        </p:spPr>
      </p:pic>
      <p:pic>
        <p:nvPicPr>
          <p:cNvPr id="4" name="Graphic 3">
            <a:extLst>
              <a:ext uri="{FF2B5EF4-FFF2-40B4-BE49-F238E27FC236}">
                <a16:creationId xmlns:a16="http://schemas.microsoft.com/office/drawing/2014/main" id="{B239B742-F501-69D4-39DC-AE017B6D1363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747505" y="2503027"/>
            <a:ext cx="687101" cy="77591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D4E185F-545D-9F70-9AC8-D566C7309E45}"/>
              </a:ext>
            </a:extLst>
          </p:cNvPr>
          <p:cNvSpPr txBox="1"/>
          <p:nvPr/>
        </p:nvSpPr>
        <p:spPr>
          <a:xfrm>
            <a:off x="10229246" y="9709"/>
            <a:ext cx="537134" cy="313125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r>
              <a:rPr lang="en-US" sz="1400" b="1">
                <a:latin typeface="Segoe UI Semibold" panose="020B0702040204020203" pitchFamily="34" charset="0"/>
                <a:cs typeface="Segoe UI Semibold" panose="020B0702040204020203" pitchFamily="34" charset="0"/>
              </a:rPr>
              <a:t>Azure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BBD08654-D694-98A8-84F6-F230F40D2477}"/>
              </a:ext>
            </a:extLst>
          </p:cNvPr>
          <p:cNvSpPr/>
          <p:nvPr/>
        </p:nvSpPr>
        <p:spPr>
          <a:xfrm>
            <a:off x="6197697" y="1438517"/>
            <a:ext cx="292608" cy="292608"/>
          </a:xfrm>
          <a:prstGeom prst="ellipse">
            <a:avLst/>
          </a:prstGeom>
          <a:solidFill>
            <a:srgbClr val="107C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latin typeface="Segoe UI" panose="020B0502040204020203" pitchFamily="34" charset="0"/>
                <a:cs typeface="Segoe UI" panose="020B0502040204020203" pitchFamily="34" charset="0"/>
              </a:rPr>
              <a:t>5</a:t>
            </a:r>
          </a:p>
        </p:txBody>
      </p:sp>
      <p:cxnSp>
        <p:nvCxnSpPr>
          <p:cNvPr id="11" name="Connector: Curved 10">
            <a:extLst>
              <a:ext uri="{FF2B5EF4-FFF2-40B4-BE49-F238E27FC236}">
                <a16:creationId xmlns:a16="http://schemas.microsoft.com/office/drawing/2014/main" id="{58246D5A-8363-0178-5433-A3E352C47A42}"/>
              </a:ext>
            </a:extLst>
          </p:cNvPr>
          <p:cNvCxnSpPr>
            <a:cxnSpLocks/>
            <a:stCxn id="73" idx="3"/>
          </p:cNvCxnSpPr>
          <p:nvPr/>
        </p:nvCxnSpPr>
        <p:spPr>
          <a:xfrm flipV="1">
            <a:off x="6880531" y="2173464"/>
            <a:ext cx="2872485" cy="1453257"/>
          </a:xfrm>
          <a:prstGeom prst="curvedConnector3">
            <a:avLst>
              <a:gd name="adj1" fmla="val 44916"/>
            </a:avLst>
          </a:prstGeom>
          <a:ln w="19050">
            <a:solidFill>
              <a:srgbClr val="00B050"/>
            </a:solidFill>
            <a:prstDash val="dash"/>
            <a:headEnd type="triangle" w="lg" len="lg"/>
            <a:tailEnd type="none" w="lg" len="lg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7" name="Connector: Curved 16">
            <a:extLst>
              <a:ext uri="{FF2B5EF4-FFF2-40B4-BE49-F238E27FC236}">
                <a16:creationId xmlns:a16="http://schemas.microsoft.com/office/drawing/2014/main" id="{B934545D-D5FD-BD5E-6D8B-053D1515058C}"/>
              </a:ext>
            </a:extLst>
          </p:cNvPr>
          <p:cNvCxnSpPr>
            <a:cxnSpLocks/>
          </p:cNvCxnSpPr>
          <p:nvPr/>
        </p:nvCxnSpPr>
        <p:spPr>
          <a:xfrm flipV="1">
            <a:off x="7938752" y="3058213"/>
            <a:ext cx="1368852" cy="150383"/>
          </a:xfrm>
          <a:prstGeom prst="curvedConnector3">
            <a:avLst>
              <a:gd name="adj1" fmla="val 50000"/>
            </a:avLst>
          </a:prstGeom>
          <a:ln w="19050">
            <a:solidFill>
              <a:srgbClr val="00B050"/>
            </a:solidFill>
            <a:prstDash val="dash"/>
            <a:headEnd type="triangle" w="lg" len="lg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9" name="Oval 28">
            <a:extLst>
              <a:ext uri="{FF2B5EF4-FFF2-40B4-BE49-F238E27FC236}">
                <a16:creationId xmlns:a16="http://schemas.microsoft.com/office/drawing/2014/main" id="{25E62361-B4F1-911A-30A2-CC21EBBCCF1E}"/>
              </a:ext>
            </a:extLst>
          </p:cNvPr>
          <p:cNvSpPr/>
          <p:nvPr/>
        </p:nvSpPr>
        <p:spPr>
          <a:xfrm>
            <a:off x="7929523" y="3031546"/>
            <a:ext cx="292608" cy="292608"/>
          </a:xfrm>
          <a:prstGeom prst="ellipse">
            <a:avLst/>
          </a:prstGeom>
          <a:solidFill>
            <a:srgbClr val="107C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latin typeface="Segoe UI" panose="020B0502040204020203" pitchFamily="34" charset="0"/>
                <a:cs typeface="Segoe UI" panose="020B0502040204020203" pitchFamily="34" charset="0"/>
              </a:rPr>
              <a:t>1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6C30529-A03B-2EDF-17DB-194A1659619A}"/>
              </a:ext>
            </a:extLst>
          </p:cNvPr>
          <p:cNvSpPr txBox="1"/>
          <p:nvPr/>
        </p:nvSpPr>
        <p:spPr>
          <a:xfrm rot="16200000">
            <a:off x="8992066" y="2164196"/>
            <a:ext cx="1303793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spcAft>
                <a:spcPts val="600"/>
              </a:spcAft>
              <a:defRPr sz="10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DNS servers: 10.0.0.8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1ABC73F-FAF3-F815-013F-F074849ADF05}"/>
              </a:ext>
            </a:extLst>
          </p:cNvPr>
          <p:cNvSpPr txBox="1"/>
          <p:nvPr/>
        </p:nvSpPr>
        <p:spPr>
          <a:xfrm rot="16200000">
            <a:off x="8546416" y="3043124"/>
            <a:ext cx="1239832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spcAft>
                <a:spcPts val="600"/>
              </a:spcAft>
              <a:defRPr sz="10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DNS servers: 10.0.0.8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B25165C-1877-19CA-F8FB-0407A23B0EBE}"/>
              </a:ext>
            </a:extLst>
          </p:cNvPr>
          <p:cNvSpPr txBox="1"/>
          <p:nvPr/>
        </p:nvSpPr>
        <p:spPr>
          <a:xfrm>
            <a:off x="8159489" y="2955535"/>
            <a:ext cx="730347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1000">
                <a:latin typeface="Segoe UI" panose="020B0502040204020203" pitchFamily="34" charset="0"/>
                <a:cs typeface="Segoe UI" panose="020B0502040204020203" pitchFamily="34" charset="0"/>
              </a:rPr>
              <a:t>DNS query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9B5E8AC3-80E2-97F9-25CA-6F78A00C643A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-300606" y="5934981"/>
            <a:ext cx="2250490" cy="1203092"/>
          </a:xfrm>
          <a:prstGeom prst="rect">
            <a:avLst/>
          </a:prstGeom>
        </p:spPr>
      </p:pic>
      <p:sp>
        <p:nvSpPr>
          <p:cNvPr id="42" name="Rectangle 41">
            <a:extLst>
              <a:ext uri="{FF2B5EF4-FFF2-40B4-BE49-F238E27FC236}">
                <a16:creationId xmlns:a16="http://schemas.microsoft.com/office/drawing/2014/main" id="{07B30959-766B-B3AC-19CA-DB6A48F69929}"/>
              </a:ext>
            </a:extLst>
          </p:cNvPr>
          <p:cNvSpPr/>
          <p:nvPr/>
        </p:nvSpPr>
        <p:spPr>
          <a:xfrm>
            <a:off x="4600195" y="2331325"/>
            <a:ext cx="1188841" cy="1662825"/>
          </a:xfrm>
          <a:prstGeom prst="rect">
            <a:avLst/>
          </a:prstGeom>
          <a:noFill/>
          <a:ln w="12700">
            <a:solidFill>
              <a:srgbClr val="4472C4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1799C28B-7A8D-E0BC-A4DC-FD9C1A3FE97B}"/>
              </a:ext>
            </a:extLst>
          </p:cNvPr>
          <p:cNvGrpSpPr/>
          <p:nvPr/>
        </p:nvGrpSpPr>
        <p:grpSpPr>
          <a:xfrm>
            <a:off x="5459485" y="2215826"/>
            <a:ext cx="285790" cy="214343"/>
            <a:chOff x="2849996" y="792540"/>
            <a:chExt cx="285790" cy="214343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0ED02BE0-9028-63A3-CDCC-9EA4793C6A9E}"/>
                </a:ext>
              </a:extLst>
            </p:cNvPr>
            <p:cNvSpPr/>
            <p:nvPr/>
          </p:nvSpPr>
          <p:spPr>
            <a:xfrm>
              <a:off x="2858196" y="839005"/>
              <a:ext cx="269390" cy="121414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6" name="Picture 45">
              <a:extLst>
                <a:ext uri="{FF2B5EF4-FFF2-40B4-BE49-F238E27FC236}">
                  <a16:creationId xmlns:a16="http://schemas.microsoft.com/office/drawing/2014/main" id="{EA8A515C-9C9A-8658-18B0-BE7DFF4A0B44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849996" y="792540"/>
              <a:ext cx="285790" cy="214343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48" name="TextBox 47">
            <a:extLst>
              <a:ext uri="{FF2B5EF4-FFF2-40B4-BE49-F238E27FC236}">
                <a16:creationId xmlns:a16="http://schemas.microsoft.com/office/drawing/2014/main" id="{5CBF4AC6-FD7B-D9FA-71C9-6F871A202BC8}"/>
              </a:ext>
            </a:extLst>
          </p:cNvPr>
          <p:cNvSpPr txBox="1"/>
          <p:nvPr/>
        </p:nvSpPr>
        <p:spPr>
          <a:xfrm>
            <a:off x="4604489" y="2165406"/>
            <a:ext cx="835031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000">
                <a:latin typeface="Segoe UI" panose="020B0502040204020203" pitchFamily="34" charset="0"/>
                <a:cs typeface="Segoe UI" panose="020B0502040204020203" pitchFamily="34" charset="0"/>
              </a:rPr>
              <a:t>10.4.0.0/24</a:t>
            </a:r>
          </a:p>
        </p:txBody>
      </p:sp>
      <p:cxnSp>
        <p:nvCxnSpPr>
          <p:cNvPr id="49" name="Connector: Curved 48">
            <a:extLst>
              <a:ext uri="{FF2B5EF4-FFF2-40B4-BE49-F238E27FC236}">
                <a16:creationId xmlns:a16="http://schemas.microsoft.com/office/drawing/2014/main" id="{D97B5F8E-8A17-4CF3-6DB9-1F33B979D11D}"/>
              </a:ext>
            </a:extLst>
          </p:cNvPr>
          <p:cNvCxnSpPr>
            <a:cxnSpLocks/>
            <a:stCxn id="62" idx="3"/>
            <a:endCxn id="67" idx="2"/>
          </p:cNvCxnSpPr>
          <p:nvPr/>
        </p:nvCxnSpPr>
        <p:spPr>
          <a:xfrm flipV="1">
            <a:off x="6878269" y="4248693"/>
            <a:ext cx="644691" cy="57365"/>
          </a:xfrm>
          <a:prstGeom prst="curvedConnector2">
            <a:avLst/>
          </a:prstGeom>
          <a:ln w="19050">
            <a:solidFill>
              <a:srgbClr val="00B050"/>
            </a:solidFill>
            <a:prstDash val="dash"/>
            <a:headEnd type="triangle" w="lg" len="lg"/>
            <a:tailEnd type="none" w="lg" len="lg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54" name="Rectangle 53">
            <a:extLst>
              <a:ext uri="{FF2B5EF4-FFF2-40B4-BE49-F238E27FC236}">
                <a16:creationId xmlns:a16="http://schemas.microsoft.com/office/drawing/2014/main" id="{49933860-6044-6424-28BF-46344988C5E4}"/>
              </a:ext>
            </a:extLst>
          </p:cNvPr>
          <p:cNvSpPr/>
          <p:nvPr/>
        </p:nvSpPr>
        <p:spPr>
          <a:xfrm>
            <a:off x="6002432" y="3276778"/>
            <a:ext cx="1526763" cy="1499825"/>
          </a:xfrm>
          <a:prstGeom prst="rect">
            <a:avLst/>
          </a:prstGeom>
          <a:noFill/>
          <a:ln w="12700">
            <a:solidFill>
              <a:srgbClr val="4472C4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214B10C3-8FAE-BED2-9E2A-9C7AF0F004A0}"/>
              </a:ext>
            </a:extLst>
          </p:cNvPr>
          <p:cNvSpPr/>
          <p:nvPr/>
        </p:nvSpPr>
        <p:spPr>
          <a:xfrm>
            <a:off x="6152679" y="4155275"/>
            <a:ext cx="1236425" cy="491666"/>
          </a:xfrm>
          <a:prstGeom prst="rect">
            <a:avLst/>
          </a:prstGeom>
          <a:noFill/>
          <a:ln w="952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56" name="Picture 55">
            <a:extLst>
              <a:ext uri="{FF2B5EF4-FFF2-40B4-BE49-F238E27FC236}">
                <a16:creationId xmlns:a16="http://schemas.microsoft.com/office/drawing/2014/main" id="{D8827A31-278D-37DF-6270-A676243EB849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7099143" y="4562922"/>
            <a:ext cx="252056" cy="168037"/>
          </a:xfrm>
          <a:prstGeom prst="rect">
            <a:avLst/>
          </a:prstGeom>
        </p:spPr>
      </p:pic>
      <p:grpSp>
        <p:nvGrpSpPr>
          <p:cNvPr id="57" name="Group 56">
            <a:extLst>
              <a:ext uri="{FF2B5EF4-FFF2-40B4-BE49-F238E27FC236}">
                <a16:creationId xmlns:a16="http://schemas.microsoft.com/office/drawing/2014/main" id="{F6C5C062-0B5C-6D7C-1BD9-95696969D22C}"/>
              </a:ext>
            </a:extLst>
          </p:cNvPr>
          <p:cNvGrpSpPr/>
          <p:nvPr/>
        </p:nvGrpSpPr>
        <p:grpSpPr>
          <a:xfrm>
            <a:off x="6375657" y="4222187"/>
            <a:ext cx="732083" cy="430150"/>
            <a:chOff x="6216328" y="3921935"/>
            <a:chExt cx="1158991" cy="757931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5B177721-5285-CE16-929E-247113E6F65F}"/>
                </a:ext>
              </a:extLst>
            </p:cNvPr>
            <p:cNvSpPr txBox="1"/>
            <p:nvPr/>
          </p:nvSpPr>
          <p:spPr>
            <a:xfrm>
              <a:off x="6216328" y="4338213"/>
              <a:ext cx="1158991" cy="34165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90000"/>
                </a:lnSpc>
                <a:spcAft>
                  <a:spcPts val="600"/>
                </a:spcAft>
              </a:pPr>
              <a:r>
                <a:rPr lang="en-US" sz="700">
                  <a:latin typeface="Segoe UI" panose="020B0502040204020203" pitchFamily="34" charset="0"/>
                  <a:cs typeface="Segoe UI" panose="020B0502040204020203" pitchFamily="34" charset="0"/>
                </a:rPr>
                <a:t>Outbound endpoint 10.0.0.19</a:t>
              </a:r>
            </a:p>
          </p:txBody>
        </p:sp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9C756698-8637-F18B-5B50-83C6CFC651A2}"/>
                </a:ext>
              </a:extLst>
            </p:cNvPr>
            <p:cNvGrpSpPr/>
            <p:nvPr/>
          </p:nvGrpSpPr>
          <p:grpSpPr>
            <a:xfrm>
              <a:off x="6579612" y="3921935"/>
              <a:ext cx="432422" cy="295564"/>
              <a:chOff x="7388618" y="5616779"/>
              <a:chExt cx="519417" cy="497926"/>
            </a:xfrm>
          </p:grpSpPr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7D6947BB-A759-D6E2-401A-B0A317C021D1}"/>
                  </a:ext>
                </a:extLst>
              </p:cNvPr>
              <p:cNvSpPr/>
              <p:nvPr/>
            </p:nvSpPr>
            <p:spPr>
              <a:xfrm>
                <a:off x="7546085" y="5616779"/>
                <a:ext cx="361950" cy="497926"/>
              </a:xfrm>
              <a:prstGeom prst="rect">
                <a:avLst/>
              </a:prstGeom>
              <a:noFill/>
              <a:ln w="571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 sz="110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63" name="Arrow: Right 62">
                <a:extLst>
                  <a:ext uri="{FF2B5EF4-FFF2-40B4-BE49-F238E27FC236}">
                    <a16:creationId xmlns:a16="http://schemas.microsoft.com/office/drawing/2014/main" id="{E079D97F-D481-F912-1F28-E41C1C13DF61}"/>
                  </a:ext>
                </a:extLst>
              </p:cNvPr>
              <p:cNvSpPr/>
              <p:nvPr/>
            </p:nvSpPr>
            <p:spPr>
              <a:xfrm flipH="1">
                <a:off x="7388618" y="5815098"/>
                <a:ext cx="361950" cy="133635"/>
              </a:xfrm>
              <a:prstGeom prst="rightArrow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 sz="110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p:grpSp>
      </p:grpSp>
      <p:sp>
        <p:nvSpPr>
          <p:cNvPr id="66" name="Rectangle 65">
            <a:extLst>
              <a:ext uri="{FF2B5EF4-FFF2-40B4-BE49-F238E27FC236}">
                <a16:creationId xmlns:a16="http://schemas.microsoft.com/office/drawing/2014/main" id="{E6134C8B-D456-9B40-C3C9-6ED9DBC24121}"/>
              </a:ext>
            </a:extLst>
          </p:cNvPr>
          <p:cNvSpPr/>
          <p:nvPr/>
        </p:nvSpPr>
        <p:spPr>
          <a:xfrm>
            <a:off x="6145961" y="3453564"/>
            <a:ext cx="1236425" cy="490625"/>
          </a:xfrm>
          <a:prstGeom prst="rect">
            <a:avLst/>
          </a:prstGeom>
          <a:noFill/>
          <a:ln w="952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67" name="Picture 2" descr="Ultimate guide for Azure DNS Private resolver | by Sharmila Musunuru |  Microsoft Azure | May, 2022 | Medium">
            <a:extLst>
              <a:ext uri="{FF2B5EF4-FFF2-40B4-BE49-F238E27FC236}">
                <a16:creationId xmlns:a16="http://schemas.microsoft.com/office/drawing/2014/main" id="{5F47F187-AEFF-CCF1-37ED-3574CF7097B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99" t="18036" r="13948" b="12470"/>
          <a:stretch/>
        </p:blipFill>
        <p:spPr bwMode="auto">
          <a:xfrm>
            <a:off x="7290505" y="3831320"/>
            <a:ext cx="464909" cy="417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9" name="Group 68">
            <a:extLst>
              <a:ext uri="{FF2B5EF4-FFF2-40B4-BE49-F238E27FC236}">
                <a16:creationId xmlns:a16="http://schemas.microsoft.com/office/drawing/2014/main" id="{405C0E32-F1D4-4120-CF18-1F9A205A0918}"/>
              </a:ext>
            </a:extLst>
          </p:cNvPr>
          <p:cNvGrpSpPr/>
          <p:nvPr/>
        </p:nvGrpSpPr>
        <p:grpSpPr>
          <a:xfrm>
            <a:off x="6363591" y="3546005"/>
            <a:ext cx="801166" cy="390351"/>
            <a:chOff x="6187043" y="2679215"/>
            <a:chExt cx="1102630" cy="714694"/>
          </a:xfrm>
        </p:grpSpPr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E627D20D-B5F4-E619-F22F-828953D13A43}"/>
                </a:ext>
              </a:extLst>
            </p:cNvPr>
            <p:cNvGrpSpPr/>
            <p:nvPr/>
          </p:nvGrpSpPr>
          <p:grpSpPr>
            <a:xfrm>
              <a:off x="6466076" y="2679215"/>
              <a:ext cx="432422" cy="295564"/>
              <a:chOff x="7880109" y="4767796"/>
              <a:chExt cx="519417" cy="497926"/>
            </a:xfrm>
          </p:grpSpPr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F8D4A8FE-8C75-D68B-7454-6711F3A70886}"/>
                  </a:ext>
                </a:extLst>
              </p:cNvPr>
              <p:cNvSpPr/>
              <p:nvPr/>
            </p:nvSpPr>
            <p:spPr>
              <a:xfrm>
                <a:off x="8037576" y="4767796"/>
                <a:ext cx="361950" cy="497926"/>
              </a:xfrm>
              <a:prstGeom prst="rect">
                <a:avLst/>
              </a:prstGeom>
              <a:noFill/>
              <a:ln w="571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74" name="Arrow: Right 73">
                <a:extLst>
                  <a:ext uri="{FF2B5EF4-FFF2-40B4-BE49-F238E27FC236}">
                    <a16:creationId xmlns:a16="http://schemas.microsoft.com/office/drawing/2014/main" id="{A3896C17-6477-EA9E-8697-8DBAA07D11CA}"/>
                  </a:ext>
                </a:extLst>
              </p:cNvPr>
              <p:cNvSpPr/>
              <p:nvPr/>
            </p:nvSpPr>
            <p:spPr>
              <a:xfrm>
                <a:off x="7880109" y="4966115"/>
                <a:ext cx="361950" cy="133635"/>
              </a:xfrm>
              <a:prstGeom prst="rightArrow">
                <a:avLst/>
              </a:prstGeom>
              <a:solidFill>
                <a:srgbClr val="7030A0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p:grp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EB977825-8210-E707-8722-1DA5386B38EE}"/>
                </a:ext>
              </a:extLst>
            </p:cNvPr>
            <p:cNvSpPr txBox="1"/>
            <p:nvPr/>
          </p:nvSpPr>
          <p:spPr>
            <a:xfrm>
              <a:off x="6187043" y="3038899"/>
              <a:ext cx="1102630" cy="35501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90000"/>
                </a:lnSpc>
                <a:spcAft>
                  <a:spcPts val="600"/>
                </a:spcAft>
              </a:pPr>
              <a:r>
                <a:rPr lang="en-US" sz="700">
                  <a:latin typeface="Segoe UI" panose="020B0502040204020203" pitchFamily="34" charset="0"/>
                  <a:cs typeface="Segoe UI" panose="020B0502040204020203" pitchFamily="34" charset="0"/>
                </a:rPr>
                <a:t>Inbound endpoint 10.0.0.8</a:t>
              </a:r>
            </a:p>
          </p:txBody>
        </p:sp>
      </p:grpSp>
      <p:pic>
        <p:nvPicPr>
          <p:cNvPr id="75" name="Picture 74">
            <a:extLst>
              <a:ext uri="{FF2B5EF4-FFF2-40B4-BE49-F238E27FC236}">
                <a16:creationId xmlns:a16="http://schemas.microsoft.com/office/drawing/2014/main" id="{2896712E-F107-A937-FFE7-24E1EC483853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7080070" y="3349787"/>
            <a:ext cx="252056" cy="168037"/>
          </a:xfrm>
          <a:prstGeom prst="rect">
            <a:avLst/>
          </a:prstGeom>
        </p:spPr>
      </p:pic>
      <p:sp>
        <p:nvSpPr>
          <p:cNvPr id="76" name="TextBox 75">
            <a:extLst>
              <a:ext uri="{FF2B5EF4-FFF2-40B4-BE49-F238E27FC236}">
                <a16:creationId xmlns:a16="http://schemas.microsoft.com/office/drawing/2014/main" id="{D00C696C-4B10-08D4-33EE-D8594F016B2D}"/>
              </a:ext>
            </a:extLst>
          </p:cNvPr>
          <p:cNvSpPr txBox="1"/>
          <p:nvPr/>
        </p:nvSpPr>
        <p:spPr>
          <a:xfrm>
            <a:off x="6089762" y="3290501"/>
            <a:ext cx="673333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1000">
                <a:latin typeface="Segoe UI" panose="020B0502040204020203" pitchFamily="34" charset="0"/>
                <a:cs typeface="Segoe UI" panose="020B0502040204020203" pitchFamily="34" charset="0"/>
              </a:rPr>
              <a:t>10.0.0.0/28</a:t>
            </a:r>
            <a:endParaRPr lang="en-US" sz="9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99D09EA0-AC82-89ED-C416-319B25A4F6F0}"/>
              </a:ext>
            </a:extLst>
          </p:cNvPr>
          <p:cNvSpPr txBox="1"/>
          <p:nvPr/>
        </p:nvSpPr>
        <p:spPr>
          <a:xfrm>
            <a:off x="6079548" y="4007835"/>
            <a:ext cx="830522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1000">
                <a:latin typeface="Segoe UI" panose="020B0502040204020203" pitchFamily="34" charset="0"/>
                <a:cs typeface="Segoe UI" panose="020B0502040204020203" pitchFamily="34" charset="0"/>
              </a:rPr>
              <a:t>10.0.0.16/28</a:t>
            </a:r>
            <a:endParaRPr lang="en-US" sz="9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87" name="Group 86">
            <a:extLst>
              <a:ext uri="{FF2B5EF4-FFF2-40B4-BE49-F238E27FC236}">
                <a16:creationId xmlns:a16="http://schemas.microsoft.com/office/drawing/2014/main" id="{9BDA8C44-980B-6147-4B44-E7DF3DC6E7B0}"/>
              </a:ext>
            </a:extLst>
          </p:cNvPr>
          <p:cNvGrpSpPr/>
          <p:nvPr/>
        </p:nvGrpSpPr>
        <p:grpSpPr>
          <a:xfrm>
            <a:off x="7241402" y="3162131"/>
            <a:ext cx="285790" cy="214343"/>
            <a:chOff x="2849996" y="792540"/>
            <a:chExt cx="285790" cy="214343"/>
          </a:xfrm>
        </p:grpSpPr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8D0C0F8C-0762-AFAB-6F5C-A264E443A940}"/>
                </a:ext>
              </a:extLst>
            </p:cNvPr>
            <p:cNvSpPr/>
            <p:nvPr/>
          </p:nvSpPr>
          <p:spPr>
            <a:xfrm>
              <a:off x="2858196" y="839005"/>
              <a:ext cx="269390" cy="121414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0" name="Picture 89">
              <a:extLst>
                <a:ext uri="{FF2B5EF4-FFF2-40B4-BE49-F238E27FC236}">
                  <a16:creationId xmlns:a16="http://schemas.microsoft.com/office/drawing/2014/main" id="{78299E76-099A-8DA2-55BD-FEC4A6B29A16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849996" y="792540"/>
              <a:ext cx="285790" cy="214343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91" name="TextBox 90">
            <a:extLst>
              <a:ext uri="{FF2B5EF4-FFF2-40B4-BE49-F238E27FC236}">
                <a16:creationId xmlns:a16="http://schemas.microsoft.com/office/drawing/2014/main" id="{BCB6EB74-E93A-1C29-B6CB-F1525A70F71D}"/>
              </a:ext>
            </a:extLst>
          </p:cNvPr>
          <p:cNvSpPr txBox="1"/>
          <p:nvPr/>
        </p:nvSpPr>
        <p:spPr>
          <a:xfrm>
            <a:off x="4445475" y="4106867"/>
            <a:ext cx="14294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>
                <a:latin typeface="Segoe UI" panose="020B0502040204020203" pitchFamily="34" charset="0"/>
                <a:cs typeface="Segoe UI" panose="020B0502040204020203" pitchFamily="34" charset="0"/>
              </a:rPr>
              <a:t>Hub Network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AC694A08-754B-0077-80A7-1F1D9E7AA75D}"/>
              </a:ext>
            </a:extLst>
          </p:cNvPr>
          <p:cNvSpPr txBox="1"/>
          <p:nvPr/>
        </p:nvSpPr>
        <p:spPr>
          <a:xfrm>
            <a:off x="5846743" y="4875796"/>
            <a:ext cx="18828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>
                <a:latin typeface="Segoe UI" panose="020B0502040204020203" pitchFamily="34" charset="0"/>
                <a:cs typeface="Segoe UI" panose="020B0502040204020203" pitchFamily="34" charset="0"/>
              </a:rPr>
              <a:t>Shared Service Network</a:t>
            </a:r>
          </a:p>
        </p:txBody>
      </p:sp>
      <p:cxnSp>
        <p:nvCxnSpPr>
          <p:cNvPr id="94" name="Connector: Elbow 93">
            <a:extLst>
              <a:ext uri="{FF2B5EF4-FFF2-40B4-BE49-F238E27FC236}">
                <a16:creationId xmlns:a16="http://schemas.microsoft.com/office/drawing/2014/main" id="{3FE31303-14A1-B8DE-D530-ADBEEF877CFC}"/>
              </a:ext>
            </a:extLst>
          </p:cNvPr>
          <p:cNvCxnSpPr>
            <a:cxnSpLocks/>
          </p:cNvCxnSpPr>
          <p:nvPr/>
        </p:nvCxnSpPr>
        <p:spPr>
          <a:xfrm flipV="1">
            <a:off x="5789036" y="2438106"/>
            <a:ext cx="3953799" cy="404725"/>
          </a:xfrm>
          <a:prstGeom prst="bentConnector3">
            <a:avLst>
              <a:gd name="adj1" fmla="val 36027"/>
            </a:avLst>
          </a:prstGeom>
          <a:ln>
            <a:solidFill>
              <a:schemeClr val="bg1">
                <a:lumMod val="75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ctor: Elbow 94">
            <a:extLst>
              <a:ext uri="{FF2B5EF4-FFF2-40B4-BE49-F238E27FC236}">
                <a16:creationId xmlns:a16="http://schemas.microsoft.com/office/drawing/2014/main" id="{21636CA0-E063-71A0-563D-1D52196044BE}"/>
              </a:ext>
            </a:extLst>
          </p:cNvPr>
          <p:cNvCxnSpPr/>
          <p:nvPr/>
        </p:nvCxnSpPr>
        <p:spPr>
          <a:xfrm rot="16200000" flipH="1">
            <a:off x="8355709" y="2460613"/>
            <a:ext cx="949172" cy="888284"/>
          </a:xfrm>
          <a:prstGeom prst="bentConnector2">
            <a:avLst/>
          </a:prstGeom>
          <a:ln>
            <a:solidFill>
              <a:schemeClr val="bg1">
                <a:lumMod val="75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nector: Elbow 95">
            <a:extLst>
              <a:ext uri="{FF2B5EF4-FFF2-40B4-BE49-F238E27FC236}">
                <a16:creationId xmlns:a16="http://schemas.microsoft.com/office/drawing/2014/main" id="{AA8956AB-4CEC-8174-5509-56A3598B6EF0}"/>
              </a:ext>
            </a:extLst>
          </p:cNvPr>
          <p:cNvCxnSpPr>
            <a:cxnSpLocks/>
            <a:endCxn id="52" idx="0"/>
          </p:cNvCxnSpPr>
          <p:nvPr/>
        </p:nvCxnSpPr>
        <p:spPr>
          <a:xfrm>
            <a:off x="5844396" y="2943405"/>
            <a:ext cx="973734" cy="165967"/>
          </a:xfrm>
          <a:prstGeom prst="bentConnector2">
            <a:avLst/>
          </a:prstGeom>
          <a:ln>
            <a:solidFill>
              <a:schemeClr val="bg1">
                <a:lumMod val="75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Rectangle 97">
            <a:extLst>
              <a:ext uri="{FF2B5EF4-FFF2-40B4-BE49-F238E27FC236}">
                <a16:creationId xmlns:a16="http://schemas.microsoft.com/office/drawing/2014/main" id="{17E976B1-C0B7-3A6A-5C3B-10143EBDCD1A}"/>
              </a:ext>
            </a:extLst>
          </p:cNvPr>
          <p:cNvSpPr/>
          <p:nvPr/>
        </p:nvSpPr>
        <p:spPr>
          <a:xfrm>
            <a:off x="4542869" y="2113714"/>
            <a:ext cx="1296117" cy="2032620"/>
          </a:xfrm>
          <a:prstGeom prst="rect">
            <a:avLst/>
          </a:prstGeom>
          <a:solidFill>
            <a:srgbClr val="4472C4">
              <a:alpha val="9020"/>
            </a:srgb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4601DBF6-3E2A-8BE6-1267-B1CB41BC1451}"/>
              </a:ext>
            </a:extLst>
          </p:cNvPr>
          <p:cNvSpPr txBox="1"/>
          <p:nvPr/>
        </p:nvSpPr>
        <p:spPr>
          <a:xfrm>
            <a:off x="5929311" y="2868005"/>
            <a:ext cx="959099" cy="692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50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Virtual network  peering </a:t>
            </a:r>
          </a:p>
        </p:txBody>
      </p:sp>
      <p:cxnSp>
        <p:nvCxnSpPr>
          <p:cNvPr id="108" name="Connector: Elbow 107">
            <a:extLst>
              <a:ext uri="{FF2B5EF4-FFF2-40B4-BE49-F238E27FC236}">
                <a16:creationId xmlns:a16="http://schemas.microsoft.com/office/drawing/2014/main" id="{A8AB482A-8368-136E-0505-7EE6A515AFB6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6191376" y="2092616"/>
            <a:ext cx="2899854" cy="228222"/>
          </a:xfrm>
          <a:prstGeom prst="bentConnector3">
            <a:avLst>
              <a:gd name="adj1" fmla="val 292"/>
            </a:avLst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52" name="Rectangle 51">
            <a:extLst>
              <a:ext uri="{FF2B5EF4-FFF2-40B4-BE49-F238E27FC236}">
                <a16:creationId xmlns:a16="http://schemas.microsoft.com/office/drawing/2014/main" id="{A4743D28-842F-A406-62F4-AA9040D5D47F}"/>
              </a:ext>
            </a:extLst>
          </p:cNvPr>
          <p:cNvSpPr/>
          <p:nvPr/>
        </p:nvSpPr>
        <p:spPr>
          <a:xfrm>
            <a:off x="5946649" y="3109372"/>
            <a:ext cx="1742962" cy="1790973"/>
          </a:xfrm>
          <a:prstGeom prst="rect">
            <a:avLst/>
          </a:prstGeom>
          <a:solidFill>
            <a:srgbClr val="4472C4">
              <a:alpha val="9020"/>
            </a:srgb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542554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Rectangle 211">
            <a:extLst>
              <a:ext uri="{FF2B5EF4-FFF2-40B4-BE49-F238E27FC236}">
                <a16:creationId xmlns:a16="http://schemas.microsoft.com/office/drawing/2014/main" id="{D2B1FD39-DB0A-421C-9231-A0E025014092}"/>
              </a:ext>
            </a:extLst>
          </p:cNvPr>
          <p:cNvSpPr/>
          <p:nvPr/>
        </p:nvSpPr>
        <p:spPr>
          <a:xfrm>
            <a:off x="569663" y="1974226"/>
            <a:ext cx="1836950" cy="2108845"/>
          </a:xfrm>
          <a:prstGeom prst="rect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179191" tIns="143354" rIns="179191" bIns="14335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1364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800">
              <a:solidFill>
                <a:prstClr val="black">
                  <a:lumMod val="50000"/>
                  <a:lumOff val="50000"/>
                </a:prstClr>
              </a:solidFill>
              <a:latin typeface="Arial"/>
              <a:cs typeface="Segoe UI" pitchFamily="34" charset="0"/>
            </a:endParaRPr>
          </a:p>
        </p:txBody>
      </p:sp>
      <p:sp>
        <p:nvSpPr>
          <p:cNvPr id="221" name="Rectangle 220">
            <a:extLst>
              <a:ext uri="{FF2B5EF4-FFF2-40B4-BE49-F238E27FC236}">
                <a16:creationId xmlns:a16="http://schemas.microsoft.com/office/drawing/2014/main" id="{561DCA59-B52D-4944-BE3F-A8CA91A65582}"/>
              </a:ext>
            </a:extLst>
          </p:cNvPr>
          <p:cNvSpPr/>
          <p:nvPr/>
        </p:nvSpPr>
        <p:spPr>
          <a:xfrm>
            <a:off x="652541" y="2533325"/>
            <a:ext cx="8425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087965"/>
            <a:r>
              <a:rPr lang="en-US" sz="900">
                <a:latin typeface="Segoe UI" panose="020B0502040204020203" pitchFamily="34" charset="0"/>
                <a:cs typeface="Segoe UI" panose="020B0502040204020203" pitchFamily="34" charset="0"/>
              </a:rPr>
              <a:t>On-premises server</a:t>
            </a:r>
          </a:p>
        </p:txBody>
      </p:sp>
      <p:grpSp>
        <p:nvGrpSpPr>
          <p:cNvPr id="216" name="Group 215">
            <a:extLst>
              <a:ext uri="{FF2B5EF4-FFF2-40B4-BE49-F238E27FC236}">
                <a16:creationId xmlns:a16="http://schemas.microsoft.com/office/drawing/2014/main" id="{64EB974A-467A-454A-BECF-3D754F665A02}"/>
              </a:ext>
            </a:extLst>
          </p:cNvPr>
          <p:cNvGrpSpPr/>
          <p:nvPr/>
        </p:nvGrpSpPr>
        <p:grpSpPr>
          <a:xfrm>
            <a:off x="764765" y="2854167"/>
            <a:ext cx="671253" cy="594673"/>
            <a:chOff x="8052416" y="3591832"/>
            <a:chExt cx="671253" cy="594826"/>
          </a:xfrm>
        </p:grpSpPr>
        <p:sp>
          <p:nvSpPr>
            <p:cNvPr id="217" name="Rectangle 216">
              <a:extLst>
                <a:ext uri="{FF2B5EF4-FFF2-40B4-BE49-F238E27FC236}">
                  <a16:creationId xmlns:a16="http://schemas.microsoft.com/office/drawing/2014/main" id="{E73D0C4A-C81D-4C72-84AB-C88F142137C1}"/>
                </a:ext>
              </a:extLst>
            </p:cNvPr>
            <p:cNvSpPr/>
            <p:nvPr/>
          </p:nvSpPr>
          <p:spPr>
            <a:xfrm>
              <a:off x="8052416" y="3817231"/>
              <a:ext cx="671253" cy="36942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1087965"/>
              <a:r>
                <a:rPr lang="en-US" sz="900">
                  <a:latin typeface="Segoe UI" panose="020B0502040204020203" pitchFamily="34" charset="0"/>
                  <a:cs typeface="Segoe UI" panose="020B0502040204020203" pitchFamily="34" charset="0"/>
                </a:rPr>
                <a:t>Windows desktops</a:t>
              </a:r>
            </a:p>
          </p:txBody>
        </p:sp>
        <p:pic>
          <p:nvPicPr>
            <p:cNvPr id="218" name="Picture 217">
              <a:extLst>
                <a:ext uri="{FF2B5EF4-FFF2-40B4-BE49-F238E27FC236}">
                  <a16:creationId xmlns:a16="http://schemas.microsoft.com/office/drawing/2014/main" id="{45EEA875-AFA1-4822-AA9F-80707CDEA70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278024" y="3591832"/>
              <a:ext cx="329224" cy="255271"/>
            </a:xfrm>
            <a:prstGeom prst="rect">
              <a:avLst/>
            </a:prstGeom>
          </p:spPr>
        </p:pic>
      </p:grpSp>
      <p:sp>
        <p:nvSpPr>
          <p:cNvPr id="242" name="Rectangle 241">
            <a:extLst>
              <a:ext uri="{FF2B5EF4-FFF2-40B4-BE49-F238E27FC236}">
                <a16:creationId xmlns:a16="http://schemas.microsoft.com/office/drawing/2014/main" id="{4F70EF68-24D7-42C8-BD75-7E8DACD6483E}"/>
              </a:ext>
            </a:extLst>
          </p:cNvPr>
          <p:cNvSpPr/>
          <p:nvPr/>
        </p:nvSpPr>
        <p:spPr>
          <a:xfrm>
            <a:off x="1397031" y="2684292"/>
            <a:ext cx="596884" cy="193867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>
                <a:solidFill>
                  <a:schemeClr val="dk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APP 2</a:t>
            </a:r>
          </a:p>
        </p:txBody>
      </p:sp>
      <p:sp>
        <p:nvSpPr>
          <p:cNvPr id="244" name="Rectangle 243">
            <a:extLst>
              <a:ext uri="{FF2B5EF4-FFF2-40B4-BE49-F238E27FC236}">
                <a16:creationId xmlns:a16="http://schemas.microsoft.com/office/drawing/2014/main" id="{CE75696C-FE6E-47DE-B9B4-B5A2AD917A20}"/>
              </a:ext>
            </a:extLst>
          </p:cNvPr>
          <p:cNvSpPr/>
          <p:nvPr/>
        </p:nvSpPr>
        <p:spPr>
          <a:xfrm>
            <a:off x="1397031" y="2979268"/>
            <a:ext cx="596884" cy="193867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>
                <a:solidFill>
                  <a:schemeClr val="dk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APP 3</a:t>
            </a:r>
          </a:p>
        </p:txBody>
      </p:sp>
      <p:sp>
        <p:nvSpPr>
          <p:cNvPr id="246" name="Rectangle 245">
            <a:extLst>
              <a:ext uri="{FF2B5EF4-FFF2-40B4-BE49-F238E27FC236}">
                <a16:creationId xmlns:a16="http://schemas.microsoft.com/office/drawing/2014/main" id="{F4819000-BA09-4657-9204-7BCB280F322F}"/>
              </a:ext>
            </a:extLst>
          </p:cNvPr>
          <p:cNvSpPr/>
          <p:nvPr/>
        </p:nvSpPr>
        <p:spPr>
          <a:xfrm>
            <a:off x="1397031" y="2389316"/>
            <a:ext cx="596884" cy="193867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>
                <a:solidFill>
                  <a:schemeClr val="dk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APP 1</a:t>
            </a:r>
          </a:p>
        </p:txBody>
      </p:sp>
      <p:pic>
        <p:nvPicPr>
          <p:cNvPr id="47" name="Picture 46">
            <a:extLst>
              <a:ext uri="{FF2B5EF4-FFF2-40B4-BE49-F238E27FC236}">
                <a16:creationId xmlns:a16="http://schemas.microsoft.com/office/drawing/2014/main" id="{29AF18DB-C7BF-8461-E891-A372FB06AF7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86219" y="2733259"/>
            <a:ext cx="442913" cy="442913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4EADB1DC-1825-C2DC-1AAD-105D7A92BDFE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508966" y="1355331"/>
            <a:ext cx="452438" cy="452438"/>
          </a:xfrm>
          <a:prstGeom prst="rect">
            <a:avLst/>
          </a:prstGeom>
        </p:spPr>
      </p:pic>
      <p:pic>
        <p:nvPicPr>
          <p:cNvPr id="68" name="Picture 67">
            <a:extLst>
              <a:ext uri="{FF2B5EF4-FFF2-40B4-BE49-F238E27FC236}">
                <a16:creationId xmlns:a16="http://schemas.microsoft.com/office/drawing/2014/main" id="{90DB43C7-2073-0500-DBF5-DC85204F002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66116" y="3310255"/>
            <a:ext cx="319088" cy="428625"/>
          </a:xfrm>
          <a:prstGeom prst="rect">
            <a:avLst/>
          </a:prstGeom>
        </p:spPr>
      </p:pic>
      <p:pic>
        <p:nvPicPr>
          <p:cNvPr id="70" name="Picture 69">
            <a:extLst>
              <a:ext uri="{FF2B5EF4-FFF2-40B4-BE49-F238E27FC236}">
                <a16:creationId xmlns:a16="http://schemas.microsoft.com/office/drawing/2014/main" id="{598EDD63-7598-CE5B-43BB-B10C457788E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12359" y="3310254"/>
            <a:ext cx="319088" cy="428625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74CE88AB-9E2D-49A1-BC8D-D76DB5FD51C8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20252" r="20464"/>
          <a:stretch/>
        </p:blipFill>
        <p:spPr>
          <a:xfrm>
            <a:off x="5253079" y="2632195"/>
            <a:ext cx="352660" cy="318846"/>
          </a:xfrm>
          <a:prstGeom prst="rect">
            <a:avLst/>
          </a:prstGeom>
        </p:spPr>
      </p:pic>
      <p:pic>
        <p:nvPicPr>
          <p:cNvPr id="100" name="Picture 99">
            <a:extLst>
              <a:ext uri="{FF2B5EF4-FFF2-40B4-BE49-F238E27FC236}">
                <a16:creationId xmlns:a16="http://schemas.microsoft.com/office/drawing/2014/main" id="{3E7477AE-3D55-AD4E-876B-463B5031E1D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29195" y="304362"/>
            <a:ext cx="452438" cy="452438"/>
          </a:xfrm>
          <a:prstGeom prst="rect">
            <a:avLst/>
          </a:prstGeom>
        </p:spPr>
      </p:pic>
      <p:sp>
        <p:nvSpPr>
          <p:cNvPr id="170" name="TextBox 169">
            <a:extLst>
              <a:ext uri="{FF2B5EF4-FFF2-40B4-BE49-F238E27FC236}">
                <a16:creationId xmlns:a16="http://schemas.microsoft.com/office/drawing/2014/main" id="{61F2A692-84EF-A7EE-8D6C-7518919E8C5F}"/>
              </a:ext>
            </a:extLst>
          </p:cNvPr>
          <p:cNvSpPr txBox="1"/>
          <p:nvPr/>
        </p:nvSpPr>
        <p:spPr>
          <a:xfrm>
            <a:off x="1745878" y="3179169"/>
            <a:ext cx="730347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1000">
                <a:latin typeface="Segoe UI" panose="020B0502040204020203" pitchFamily="34" charset="0"/>
                <a:cs typeface="Segoe UI" panose="020B0502040204020203" pitchFamily="34" charset="0"/>
              </a:rPr>
              <a:t>DNS query</a:t>
            </a:r>
          </a:p>
        </p:txBody>
      </p:sp>
      <p:sp>
        <p:nvSpPr>
          <p:cNvPr id="171" name="Rectangle 170">
            <a:extLst>
              <a:ext uri="{FF2B5EF4-FFF2-40B4-BE49-F238E27FC236}">
                <a16:creationId xmlns:a16="http://schemas.microsoft.com/office/drawing/2014/main" id="{91D248E0-13BE-4C2C-951B-429D7F77BBF6}"/>
              </a:ext>
            </a:extLst>
          </p:cNvPr>
          <p:cNvSpPr/>
          <p:nvPr/>
        </p:nvSpPr>
        <p:spPr bwMode="auto">
          <a:xfrm>
            <a:off x="4460311" y="113930"/>
            <a:ext cx="6334658" cy="5023476"/>
          </a:xfrm>
          <a:prstGeom prst="rect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  <a:prstDash val="dash"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79259" tIns="143407" rIns="179259" bIns="143407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13927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it-IT" sz="600">
              <a:solidFill>
                <a:srgbClr val="4472C4"/>
              </a:solidFill>
              <a:latin typeface="Calibri Light" panose="020F0302020204030204"/>
              <a:ea typeface="Segoe UI" pitchFamily="34" charset="0"/>
              <a:cs typeface="Segoe UI" pitchFamily="34" charset="0"/>
            </a:endParaRPr>
          </a:p>
        </p:txBody>
      </p:sp>
      <p:cxnSp>
        <p:nvCxnSpPr>
          <p:cNvPr id="186" name="Connector: Elbow 185">
            <a:extLst>
              <a:ext uri="{FF2B5EF4-FFF2-40B4-BE49-F238E27FC236}">
                <a16:creationId xmlns:a16="http://schemas.microsoft.com/office/drawing/2014/main" id="{E48491A6-8016-6870-41E4-840EADC2CB2D}"/>
              </a:ext>
            </a:extLst>
          </p:cNvPr>
          <p:cNvCxnSpPr>
            <a:cxnSpLocks/>
          </p:cNvCxnSpPr>
          <p:nvPr/>
        </p:nvCxnSpPr>
        <p:spPr>
          <a:xfrm flipV="1">
            <a:off x="7558493" y="2224439"/>
            <a:ext cx="196922" cy="1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14" name="Picture 2" descr="\\MAGNUM\Projects\Microsoft\Cloud Power FY12\Design\ICONS_PNG\Tower.png">
            <a:extLst>
              <a:ext uri="{FF2B5EF4-FFF2-40B4-BE49-F238E27FC236}">
                <a16:creationId xmlns:a16="http://schemas.microsoft.com/office/drawing/2014/main" id="{48A76D63-338B-8439-818D-6FE59D4991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duotone>
              <a:prstClr val="black"/>
              <a:srgbClr val="4472C4">
                <a:tint val="45000"/>
                <a:satMod val="400000"/>
              </a:srgbClr>
            </a:duotone>
          </a:blip>
          <a:stretch>
            <a:fillRect/>
          </a:stretch>
        </p:blipFill>
        <p:spPr bwMode="auto">
          <a:xfrm>
            <a:off x="218787" y="3572164"/>
            <a:ext cx="739436" cy="739436"/>
          </a:xfrm>
          <a:prstGeom prst="rect">
            <a:avLst/>
          </a:prstGeom>
          <a:noFill/>
        </p:spPr>
      </p:pic>
      <p:cxnSp>
        <p:nvCxnSpPr>
          <p:cNvPr id="20" name="Connector: Curved 19">
            <a:extLst>
              <a:ext uri="{FF2B5EF4-FFF2-40B4-BE49-F238E27FC236}">
                <a16:creationId xmlns:a16="http://schemas.microsoft.com/office/drawing/2014/main" id="{A80C324E-2D72-D62C-FDEA-462B049242BE}"/>
              </a:ext>
            </a:extLst>
          </p:cNvPr>
          <p:cNvCxnSpPr>
            <a:cxnSpLocks/>
            <a:stCxn id="53" idx="2"/>
            <a:endCxn id="111" idx="3"/>
          </p:cNvCxnSpPr>
          <p:nvPr/>
        </p:nvCxnSpPr>
        <p:spPr>
          <a:xfrm rot="16200000" flipH="1">
            <a:off x="5898382" y="2644572"/>
            <a:ext cx="1818952" cy="145346"/>
          </a:xfrm>
          <a:prstGeom prst="curvedConnector4">
            <a:avLst>
              <a:gd name="adj1" fmla="val 47781"/>
              <a:gd name="adj2" fmla="val 176613"/>
            </a:avLst>
          </a:prstGeom>
          <a:ln w="19050">
            <a:solidFill>
              <a:srgbClr val="7030A0"/>
            </a:solidFill>
            <a:prstDash val="dash"/>
            <a:headEnd type="triangl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4" name="Connector: Curved 23">
            <a:extLst>
              <a:ext uri="{FF2B5EF4-FFF2-40B4-BE49-F238E27FC236}">
                <a16:creationId xmlns:a16="http://schemas.microsoft.com/office/drawing/2014/main" id="{8729E742-91AC-40F7-1FED-71EF9CBAD08B}"/>
              </a:ext>
            </a:extLst>
          </p:cNvPr>
          <p:cNvCxnSpPr>
            <a:cxnSpLocks/>
            <a:stCxn id="100" idx="1"/>
            <a:endCxn id="53" idx="0"/>
          </p:cNvCxnSpPr>
          <p:nvPr/>
        </p:nvCxnSpPr>
        <p:spPr>
          <a:xfrm rot="10800000" flipV="1">
            <a:off x="6735185" y="530581"/>
            <a:ext cx="794010" cy="824750"/>
          </a:xfrm>
          <a:prstGeom prst="curvedConnector2">
            <a:avLst/>
          </a:prstGeom>
          <a:ln w="19050">
            <a:solidFill>
              <a:srgbClr val="7030A0"/>
            </a:solidFill>
            <a:prstDash val="dash"/>
            <a:headEnd type="triangle" w="lg" len="lg"/>
            <a:tailEnd type="none" w="lg" len="lg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104" name="Picture 2">
            <a:extLst>
              <a:ext uri="{FF2B5EF4-FFF2-40B4-BE49-F238E27FC236}">
                <a16:creationId xmlns:a16="http://schemas.microsoft.com/office/drawing/2014/main" id="{6F084D31-9F8A-FC45-4D2A-F1DCC1EF25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 bwMode="auto">
          <a:xfrm>
            <a:off x="9926231" y="2357272"/>
            <a:ext cx="210018" cy="322769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32" name="Rectangle 31">
            <a:extLst>
              <a:ext uri="{FF2B5EF4-FFF2-40B4-BE49-F238E27FC236}">
                <a16:creationId xmlns:a16="http://schemas.microsoft.com/office/drawing/2014/main" id="{32AE7708-C09E-6369-1601-259EC5148642}"/>
              </a:ext>
            </a:extLst>
          </p:cNvPr>
          <p:cNvSpPr/>
          <p:nvPr/>
        </p:nvSpPr>
        <p:spPr>
          <a:xfrm>
            <a:off x="9720118" y="2179788"/>
            <a:ext cx="999374" cy="657049"/>
          </a:xfrm>
          <a:prstGeom prst="rect">
            <a:avLst/>
          </a:prstGeom>
          <a:noFill/>
          <a:ln w="12700">
            <a:prstDash val="sysDash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179191" tIns="143354" rIns="179191" bIns="143354" numCol="1" spcCol="0" rtlCol="0" fromWordArt="0" anchor="t" anchorCtr="1" forceAA="0" compatLnSpc="1">
            <a:prstTxWarp prst="textNoShape">
              <a:avLst/>
            </a:prstTxWarp>
            <a:noAutofit/>
          </a:bodyPr>
          <a:lstStyle/>
          <a:p>
            <a:pPr algn="ctr" defTabSz="91364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800">
              <a:solidFill>
                <a:prstClr val="black">
                  <a:lumMod val="50000"/>
                  <a:lumOff val="50000"/>
                </a:prstClr>
              </a:solidFill>
              <a:latin typeface="Arial"/>
              <a:cs typeface="Segoe UI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A796B1F-596E-F0FA-6698-35EF17BF4F2F}"/>
              </a:ext>
            </a:extLst>
          </p:cNvPr>
          <p:cNvSpPr txBox="1"/>
          <p:nvPr/>
        </p:nvSpPr>
        <p:spPr>
          <a:xfrm>
            <a:off x="10124096" y="2284323"/>
            <a:ext cx="602477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1000">
                <a:latin typeface="Segoe UI" panose="020B0502040204020203" pitchFamily="34" charset="0"/>
                <a:cs typeface="Segoe UI" panose="020B0502040204020203" pitchFamily="34" charset="0"/>
              </a:rPr>
              <a:t>Spoke 1</a:t>
            </a:r>
          </a:p>
        </p:txBody>
      </p:sp>
      <p:pic>
        <p:nvPicPr>
          <p:cNvPr id="119" name="Picture 2">
            <a:extLst>
              <a:ext uri="{FF2B5EF4-FFF2-40B4-BE49-F238E27FC236}">
                <a16:creationId xmlns:a16="http://schemas.microsoft.com/office/drawing/2014/main" id="{EDB259B1-4DFA-DD8D-17C0-6E35929D9E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 bwMode="auto">
          <a:xfrm>
            <a:off x="9519736" y="3228300"/>
            <a:ext cx="210018" cy="322769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21" name="Rectangle 120">
            <a:extLst>
              <a:ext uri="{FF2B5EF4-FFF2-40B4-BE49-F238E27FC236}">
                <a16:creationId xmlns:a16="http://schemas.microsoft.com/office/drawing/2014/main" id="{7662CB08-B8AB-DAC5-02B7-60A22CBD8B5B}"/>
              </a:ext>
            </a:extLst>
          </p:cNvPr>
          <p:cNvSpPr/>
          <p:nvPr/>
        </p:nvSpPr>
        <p:spPr>
          <a:xfrm>
            <a:off x="9274437" y="3050816"/>
            <a:ext cx="1105204" cy="657049"/>
          </a:xfrm>
          <a:prstGeom prst="rect">
            <a:avLst/>
          </a:prstGeom>
          <a:noFill/>
          <a:ln w="12700">
            <a:solidFill>
              <a:srgbClr val="4472C4"/>
            </a:solidFill>
            <a:prstDash val="sysDash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179191" tIns="143354" rIns="179191" bIns="143354" numCol="1" spcCol="0" rtlCol="0" fromWordArt="0" anchor="t" anchorCtr="1" forceAA="0" compatLnSpc="1">
            <a:prstTxWarp prst="textNoShape">
              <a:avLst/>
            </a:prstTxWarp>
            <a:noAutofit/>
          </a:bodyPr>
          <a:lstStyle/>
          <a:p>
            <a:pPr algn="ctr" defTabSz="91364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800">
              <a:solidFill>
                <a:prstClr val="black">
                  <a:lumMod val="50000"/>
                  <a:lumOff val="50000"/>
                </a:prstClr>
              </a:solidFill>
              <a:latin typeface="Arial"/>
              <a:cs typeface="Segoe UI" pitchFamily="34" charset="0"/>
            </a:endParaRP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FDD7A3F2-38D8-DF11-4ED6-4178DAF4072B}"/>
              </a:ext>
            </a:extLst>
          </p:cNvPr>
          <p:cNvSpPr txBox="1"/>
          <p:nvPr/>
        </p:nvSpPr>
        <p:spPr>
          <a:xfrm>
            <a:off x="9717601" y="3155351"/>
            <a:ext cx="602477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1000">
                <a:latin typeface="Segoe UI" panose="020B0502040204020203" pitchFamily="34" charset="0"/>
                <a:cs typeface="Segoe UI" panose="020B0502040204020203" pitchFamily="34" charset="0"/>
              </a:rPr>
              <a:t>Spoke 2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7D5542B6-E342-CA64-EEE5-047AEB8A9538}"/>
              </a:ext>
            </a:extLst>
          </p:cNvPr>
          <p:cNvSpPr txBox="1"/>
          <p:nvPr/>
        </p:nvSpPr>
        <p:spPr>
          <a:xfrm>
            <a:off x="6022873" y="2294495"/>
            <a:ext cx="806210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1000">
                <a:latin typeface="Segoe UI" panose="020B0502040204020203" pitchFamily="34" charset="0"/>
                <a:cs typeface="Segoe UI" panose="020B0502040204020203" pitchFamily="34" charset="0"/>
              </a:rPr>
              <a:t>10.0.0.0/28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E91CFEB1-4825-50F5-0566-DF966DA3BCEA}"/>
              </a:ext>
            </a:extLst>
          </p:cNvPr>
          <p:cNvSpPr txBox="1"/>
          <p:nvPr/>
        </p:nvSpPr>
        <p:spPr>
          <a:xfrm>
            <a:off x="10082813" y="2016569"/>
            <a:ext cx="673333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1000">
                <a:latin typeface="Segoe UI" panose="020B0502040204020203" pitchFamily="34" charset="0"/>
                <a:cs typeface="Segoe UI" panose="020B0502040204020203" pitchFamily="34" charset="0"/>
              </a:rPr>
              <a:t>10.1.0.0/24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91BA21C4-9E2C-F75A-40C6-E7F6570A70A5}"/>
              </a:ext>
            </a:extLst>
          </p:cNvPr>
          <p:cNvSpPr txBox="1"/>
          <p:nvPr/>
        </p:nvSpPr>
        <p:spPr>
          <a:xfrm>
            <a:off x="9669114" y="2888870"/>
            <a:ext cx="673333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1000">
                <a:latin typeface="Segoe UI" panose="020B0502040204020203" pitchFamily="34" charset="0"/>
                <a:cs typeface="Segoe UI" panose="020B0502040204020203" pitchFamily="34" charset="0"/>
              </a:rPr>
              <a:t>10.2.0.0/24</a:t>
            </a:r>
          </a:p>
        </p:txBody>
      </p:sp>
      <p:sp>
        <p:nvSpPr>
          <p:cNvPr id="189" name="TextBox 188">
            <a:extLst>
              <a:ext uri="{FF2B5EF4-FFF2-40B4-BE49-F238E27FC236}">
                <a16:creationId xmlns:a16="http://schemas.microsoft.com/office/drawing/2014/main" id="{0993EE8D-5DEE-3F87-0ACA-02A13E3240B5}"/>
              </a:ext>
            </a:extLst>
          </p:cNvPr>
          <p:cNvSpPr txBox="1"/>
          <p:nvPr/>
        </p:nvSpPr>
        <p:spPr>
          <a:xfrm>
            <a:off x="4672465" y="247484"/>
            <a:ext cx="2838757" cy="3816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spcAft>
                <a:spcPts val="600"/>
              </a:spcAft>
              <a:defRPr sz="900">
                <a:solidFill>
                  <a:srgbClr val="0070C0"/>
                </a:solidFill>
              </a:defRPr>
            </a:lvl1pPr>
          </a:lstStyle>
          <a:p>
            <a:pPr algn="l"/>
            <a:r>
              <a:rPr lang="en-US" sz="11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abc.privatelink.blob.core.windows.net – 7.7.7.7</a:t>
            </a:r>
          </a:p>
          <a:p>
            <a:pPr algn="l"/>
            <a:r>
              <a:rPr lang="en-US" sz="11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abc.privatelink.azure-api.net  - 6.6.6.6</a:t>
            </a:r>
            <a:endParaRPr lang="en-SG" sz="110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D0C1C00F-634E-B4B6-1CC9-DBA9025B41E0}"/>
              </a:ext>
            </a:extLst>
          </p:cNvPr>
          <p:cNvSpPr txBox="1"/>
          <p:nvPr/>
        </p:nvSpPr>
        <p:spPr>
          <a:xfrm>
            <a:off x="1391803" y="3789881"/>
            <a:ext cx="864190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1000">
                <a:latin typeface="Segoe UI" panose="020B0502040204020203" pitchFamily="34" charset="0"/>
                <a:cs typeface="Segoe UI" panose="020B0502040204020203" pitchFamily="34" charset="0"/>
              </a:rPr>
              <a:t>192.168.0.1 / 2</a:t>
            </a: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6071FE4B-42F9-581A-DE3A-410E0C8F665A}"/>
              </a:ext>
            </a:extLst>
          </p:cNvPr>
          <p:cNvSpPr txBox="1"/>
          <p:nvPr/>
        </p:nvSpPr>
        <p:spPr>
          <a:xfrm>
            <a:off x="7956902" y="283692"/>
            <a:ext cx="17728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>
                <a:latin typeface="Segoe UI" panose="020B0502040204020203" pitchFamily="34" charset="0"/>
                <a:cs typeface="Segoe UI" panose="020B0502040204020203" pitchFamily="34" charset="0"/>
              </a:rPr>
              <a:t>Azure Private DNS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D5515289-62F5-B820-11A2-9AEB465351FA}"/>
              </a:ext>
            </a:extLst>
          </p:cNvPr>
          <p:cNvSpPr txBox="1"/>
          <p:nvPr/>
        </p:nvSpPr>
        <p:spPr>
          <a:xfrm>
            <a:off x="5831360" y="1232912"/>
            <a:ext cx="12051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/>
              <a:t>Azure DNS</a:t>
            </a:r>
          </a:p>
        </p:txBody>
      </p:sp>
      <p:pic>
        <p:nvPicPr>
          <p:cNvPr id="145" name="Picture 2">
            <a:extLst>
              <a:ext uri="{FF2B5EF4-FFF2-40B4-BE49-F238E27FC236}">
                <a16:creationId xmlns:a16="http://schemas.microsoft.com/office/drawing/2014/main" id="{6CDFE434-3AD9-E7AA-735A-90CEFD10C3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 bwMode="auto">
          <a:xfrm>
            <a:off x="1029639" y="2254630"/>
            <a:ext cx="210018" cy="322769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cxnSp>
        <p:nvCxnSpPr>
          <p:cNvPr id="149" name="Connector: Curved 148">
            <a:extLst>
              <a:ext uri="{FF2B5EF4-FFF2-40B4-BE49-F238E27FC236}">
                <a16:creationId xmlns:a16="http://schemas.microsoft.com/office/drawing/2014/main" id="{E373F6EC-032B-B6A6-8C17-17E3C58944AC}"/>
              </a:ext>
            </a:extLst>
          </p:cNvPr>
          <p:cNvCxnSpPr>
            <a:cxnSpLocks/>
            <a:endCxn id="145" idx="3"/>
          </p:cNvCxnSpPr>
          <p:nvPr/>
        </p:nvCxnSpPr>
        <p:spPr>
          <a:xfrm rot="16200000" flipV="1">
            <a:off x="1033364" y="2622308"/>
            <a:ext cx="919600" cy="507013"/>
          </a:xfrm>
          <a:prstGeom prst="curvedConnector2">
            <a:avLst/>
          </a:prstGeom>
          <a:ln w="19050">
            <a:solidFill>
              <a:srgbClr val="7030A0"/>
            </a:solidFill>
            <a:prstDash val="dash"/>
            <a:headEnd type="triangl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840CAC6D-8F47-D51B-24E2-80AD992E131F}"/>
              </a:ext>
            </a:extLst>
          </p:cNvPr>
          <p:cNvSpPr txBox="1"/>
          <p:nvPr/>
        </p:nvSpPr>
        <p:spPr>
          <a:xfrm>
            <a:off x="10108053" y="2617539"/>
            <a:ext cx="390415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1000">
                <a:latin typeface="Segoe UI" panose="020B0502040204020203" pitchFamily="34" charset="0"/>
                <a:cs typeface="Segoe UI" panose="020B0502040204020203" pitchFamily="34" charset="0"/>
              </a:rPr>
              <a:t>VM 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C0BC5A9-208D-D977-F7EE-56C2C163D62C}"/>
              </a:ext>
            </a:extLst>
          </p:cNvPr>
          <p:cNvSpPr txBox="1"/>
          <p:nvPr/>
        </p:nvSpPr>
        <p:spPr>
          <a:xfrm>
            <a:off x="9742211" y="3471101"/>
            <a:ext cx="390415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1000">
                <a:latin typeface="Segoe UI" panose="020B0502040204020203" pitchFamily="34" charset="0"/>
                <a:cs typeface="Segoe UI" panose="020B0502040204020203" pitchFamily="34" charset="0"/>
              </a:rPr>
              <a:t>VM 2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B74F647-DB20-32E0-1ED9-9B3FEC5638B0}"/>
              </a:ext>
            </a:extLst>
          </p:cNvPr>
          <p:cNvSpPr txBox="1"/>
          <p:nvPr/>
        </p:nvSpPr>
        <p:spPr>
          <a:xfrm>
            <a:off x="7850658" y="651994"/>
            <a:ext cx="730347" cy="2492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900">
                <a:latin typeface="Segoe UI" panose="020B0502040204020203" pitchFamily="34" charset="0"/>
                <a:cs typeface="Segoe UI" panose="020B0502040204020203" pitchFamily="34" charset="0"/>
              </a:rPr>
              <a:t>Virtual network link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A2A2D8C-626B-0AE3-8D74-D2C39C73D553}"/>
              </a:ext>
            </a:extLst>
          </p:cNvPr>
          <p:cNvSpPr txBox="1"/>
          <p:nvPr/>
        </p:nvSpPr>
        <p:spPr>
          <a:xfrm>
            <a:off x="668834" y="4218797"/>
            <a:ext cx="3513766" cy="10695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spcAft>
                <a:spcPts val="600"/>
              </a:spcAft>
              <a:defRPr sz="900">
                <a:solidFill>
                  <a:srgbClr val="0070C0"/>
                </a:solidFill>
              </a:defRPr>
            </a:lvl1pPr>
          </a:lstStyle>
          <a:p>
            <a:pPr algn="l"/>
            <a:r>
              <a:rPr lang="en-US" sz="11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App1.onprem.company.com  - 192.168.0.8</a:t>
            </a:r>
          </a:p>
          <a:p>
            <a:pPr algn="l"/>
            <a:r>
              <a:rPr lang="en-US" sz="11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App2.onprem.company.com  - 192.168.0.9</a:t>
            </a:r>
          </a:p>
          <a:p>
            <a:pPr algn="l"/>
            <a:r>
              <a:rPr lang="en-US" sz="11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blob.core.windows.net – 10.0.0.8 (forwarder)</a:t>
            </a:r>
          </a:p>
          <a:p>
            <a:pPr algn="l"/>
            <a:r>
              <a:rPr lang="en-US" sz="11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azure-api.net – 10.0.0.8 (forwarder)</a:t>
            </a:r>
          </a:p>
          <a:p>
            <a:pPr algn="l"/>
            <a:endParaRPr lang="en-US" sz="110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22DAF40-F84B-6373-6911-DB21606935B6}"/>
              </a:ext>
            </a:extLst>
          </p:cNvPr>
          <p:cNvSpPr txBox="1"/>
          <p:nvPr/>
        </p:nvSpPr>
        <p:spPr>
          <a:xfrm>
            <a:off x="1029639" y="1935487"/>
            <a:ext cx="10583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>
                <a:latin typeface="Segoe UI" panose="020B0502040204020203" pitchFamily="34" charset="0"/>
                <a:cs typeface="Segoe UI" panose="020B0502040204020203" pitchFamily="34" charset="0"/>
              </a:rPr>
              <a:t>On-premises</a:t>
            </a:r>
          </a:p>
        </p:txBody>
      </p: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E96A6D50-767D-C6C0-1D56-ECC70A44BB1A}"/>
              </a:ext>
            </a:extLst>
          </p:cNvPr>
          <p:cNvGrpSpPr/>
          <p:nvPr/>
        </p:nvGrpSpPr>
        <p:grpSpPr>
          <a:xfrm>
            <a:off x="9753016" y="2066292"/>
            <a:ext cx="285790" cy="214343"/>
            <a:chOff x="2849996" y="792540"/>
            <a:chExt cx="285790" cy="214343"/>
          </a:xfrm>
        </p:grpSpPr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B50F369B-D832-B0E8-1957-52C91BC924B2}"/>
                </a:ext>
              </a:extLst>
            </p:cNvPr>
            <p:cNvSpPr/>
            <p:nvPr/>
          </p:nvSpPr>
          <p:spPr>
            <a:xfrm>
              <a:off x="2858196" y="839005"/>
              <a:ext cx="269390" cy="121414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5" name="Picture 104">
              <a:extLst>
                <a:ext uri="{FF2B5EF4-FFF2-40B4-BE49-F238E27FC236}">
                  <a16:creationId xmlns:a16="http://schemas.microsoft.com/office/drawing/2014/main" id="{5237F669-FCE7-9351-F9CF-8ED1FF08AD70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849996" y="792540"/>
              <a:ext cx="285790" cy="214343"/>
            </a:xfrm>
            <a:prstGeom prst="rect">
              <a:avLst/>
            </a:prstGeom>
            <a:ln>
              <a:noFill/>
            </a:ln>
          </p:spPr>
        </p:pic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13B04EEF-CF9E-559C-5C03-C71EA69666AA}"/>
              </a:ext>
            </a:extLst>
          </p:cNvPr>
          <p:cNvGrpSpPr/>
          <p:nvPr/>
        </p:nvGrpSpPr>
        <p:grpSpPr>
          <a:xfrm>
            <a:off x="9307604" y="2951041"/>
            <a:ext cx="285790" cy="214343"/>
            <a:chOff x="2849996" y="792540"/>
            <a:chExt cx="285790" cy="214343"/>
          </a:xfrm>
        </p:grpSpPr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89D30E3C-48F3-055A-9431-CC01E3238449}"/>
                </a:ext>
              </a:extLst>
            </p:cNvPr>
            <p:cNvSpPr/>
            <p:nvPr/>
          </p:nvSpPr>
          <p:spPr>
            <a:xfrm>
              <a:off x="2858196" y="839005"/>
              <a:ext cx="269390" cy="121414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8" name="Picture 107">
              <a:extLst>
                <a:ext uri="{FF2B5EF4-FFF2-40B4-BE49-F238E27FC236}">
                  <a16:creationId xmlns:a16="http://schemas.microsoft.com/office/drawing/2014/main" id="{D002EF47-D410-AC6E-8D68-2FB12D3C5C3B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849996" y="792540"/>
              <a:ext cx="285790" cy="214343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8" name="Oval 7">
            <a:extLst>
              <a:ext uri="{FF2B5EF4-FFF2-40B4-BE49-F238E27FC236}">
                <a16:creationId xmlns:a16="http://schemas.microsoft.com/office/drawing/2014/main" id="{3EDD32E3-D13E-B98A-4146-2EA731C7473F}"/>
              </a:ext>
            </a:extLst>
          </p:cNvPr>
          <p:cNvSpPr/>
          <p:nvPr/>
        </p:nvSpPr>
        <p:spPr>
          <a:xfrm>
            <a:off x="1312096" y="2796470"/>
            <a:ext cx="292608" cy="292608"/>
          </a:xfrm>
          <a:prstGeom prst="ellipse">
            <a:avLst/>
          </a:prstGeom>
          <a:solidFill>
            <a:srgbClr val="107C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latin typeface="Segoe UI" panose="020B0502040204020203" pitchFamily="34" charset="0"/>
                <a:cs typeface="Segoe UI" panose="020B0502040204020203" pitchFamily="34" charset="0"/>
              </a:rPr>
              <a:t>1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1D164A69-678B-484C-2D9E-B8E1DA784F61}"/>
              </a:ext>
            </a:extLst>
          </p:cNvPr>
          <p:cNvSpPr/>
          <p:nvPr/>
        </p:nvSpPr>
        <p:spPr>
          <a:xfrm>
            <a:off x="6726014" y="2486566"/>
            <a:ext cx="292608" cy="292608"/>
          </a:xfrm>
          <a:prstGeom prst="ellipse">
            <a:avLst/>
          </a:prstGeom>
          <a:solidFill>
            <a:srgbClr val="107C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latin typeface="Segoe UI" panose="020B0502040204020203" pitchFamily="34" charset="0"/>
                <a:cs typeface="Segoe UI" panose="020B0502040204020203" pitchFamily="34" charset="0"/>
              </a:rPr>
              <a:t>3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2B052750-D012-4D70-11A7-61CBE3BA977A}"/>
              </a:ext>
            </a:extLst>
          </p:cNvPr>
          <p:cNvSpPr/>
          <p:nvPr/>
        </p:nvSpPr>
        <p:spPr>
          <a:xfrm>
            <a:off x="6590265" y="804955"/>
            <a:ext cx="320040" cy="320040"/>
          </a:xfrm>
          <a:prstGeom prst="ellipse">
            <a:avLst/>
          </a:prstGeom>
          <a:solidFill>
            <a:srgbClr val="107C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latin typeface="Segoe UI" panose="020B0502040204020203" pitchFamily="34" charset="0"/>
                <a:cs typeface="Segoe UI" panose="020B0502040204020203" pitchFamily="34" charset="0"/>
              </a:rPr>
              <a:t>4</a:t>
            </a:r>
          </a:p>
        </p:txBody>
      </p:sp>
      <p:sp>
        <p:nvSpPr>
          <p:cNvPr id="301" name="Up-Down Arrow 79">
            <a:extLst>
              <a:ext uri="{FF2B5EF4-FFF2-40B4-BE49-F238E27FC236}">
                <a16:creationId xmlns:a16="http://schemas.microsoft.com/office/drawing/2014/main" id="{22A1F14B-3B12-43E6-9737-59D6E95EBB75}"/>
              </a:ext>
            </a:extLst>
          </p:cNvPr>
          <p:cNvSpPr/>
          <p:nvPr/>
        </p:nvSpPr>
        <p:spPr bwMode="auto">
          <a:xfrm rot="5400000">
            <a:off x="3603053" y="1735883"/>
            <a:ext cx="428518" cy="2439304"/>
          </a:xfrm>
          <a:prstGeom prst="upDownArrow">
            <a:avLst>
              <a:gd name="adj1" fmla="val 66185"/>
              <a:gd name="adj2" fmla="val 40938"/>
            </a:avLst>
          </a:prstGeom>
          <a:ln w="63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vert270" wrap="square" lIns="0" tIns="46637" rIns="0" bIns="46637" numCol="1" rtlCol="0" anchor="ctr" anchorCtr="0" compatLnSpc="1">
            <a:prstTxWarp prst="textNoShape">
              <a:avLst/>
            </a:prstTxWarp>
          </a:bodyPr>
          <a:lstStyle/>
          <a:p>
            <a:pPr algn="ctr" defTabSz="93239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b="1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Azure ExpressRoute</a:t>
            </a:r>
            <a:endParaRPr kumimoji="0" lang="en-US" sz="11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209" name="Picture 208">
            <a:extLst>
              <a:ext uri="{FF2B5EF4-FFF2-40B4-BE49-F238E27FC236}">
                <a16:creationId xmlns:a16="http://schemas.microsoft.com/office/drawing/2014/main" id="{6647C0D7-6427-4F50-A200-801E95427FE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351780" y="2342916"/>
            <a:ext cx="979104" cy="535243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44C2E7D7-95C4-434E-8516-ACB3122B340F}"/>
              </a:ext>
            </a:extLst>
          </p:cNvPr>
          <p:cNvSpPr txBox="1"/>
          <p:nvPr/>
        </p:nvSpPr>
        <p:spPr>
          <a:xfrm>
            <a:off x="4690090" y="3248786"/>
            <a:ext cx="830153" cy="5539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1000">
                <a:latin typeface="Segoe UI" panose="020B0502040204020203" pitchFamily="34" charset="0"/>
                <a:cs typeface="Segoe UI" panose="020B0502040204020203" pitchFamily="34" charset="0"/>
              </a:rPr>
              <a:t>Site-to-site or Azure ExpressRoute gateway</a:t>
            </a: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96B389D6-3F2E-B050-AD7A-57353429D368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777615" y="2492458"/>
            <a:ext cx="720226" cy="813317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E0FCA09A-9233-8C2F-892A-D472D5FEA299}"/>
              </a:ext>
            </a:extLst>
          </p:cNvPr>
          <p:cNvSpPr txBox="1"/>
          <p:nvPr/>
        </p:nvSpPr>
        <p:spPr>
          <a:xfrm>
            <a:off x="10100671" y="-24243"/>
            <a:ext cx="537134" cy="313125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r>
              <a:rPr lang="en-US" sz="1400" b="1">
                <a:latin typeface="Segoe UI Semibold" panose="020B0702040204020203" pitchFamily="34" charset="0"/>
                <a:cs typeface="Segoe UI Semibold" panose="020B0702040204020203" pitchFamily="34" charset="0"/>
              </a:rPr>
              <a:t>Azure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10EF4C20-8999-87BF-D334-34AB494073A5}"/>
              </a:ext>
            </a:extLst>
          </p:cNvPr>
          <p:cNvSpPr txBox="1"/>
          <p:nvPr/>
        </p:nvSpPr>
        <p:spPr>
          <a:xfrm rot="16200000">
            <a:off x="9021976" y="2163243"/>
            <a:ext cx="1061092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spcAft>
                <a:spcPts val="600"/>
              </a:spcAft>
              <a:defRPr sz="10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DNS servers: 192.168.0.1/2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E241C96-EC8B-2E47-73D1-47DAE50A1B5B}"/>
              </a:ext>
            </a:extLst>
          </p:cNvPr>
          <p:cNvSpPr txBox="1"/>
          <p:nvPr/>
        </p:nvSpPr>
        <p:spPr>
          <a:xfrm rot="16200000">
            <a:off x="8513245" y="3010191"/>
            <a:ext cx="1167201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spcAft>
                <a:spcPts val="600"/>
              </a:spcAft>
              <a:defRPr sz="10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DNS servers: 192.168.0.1/2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17EB668-8BD4-272F-0EB3-DF95D6F5775C}"/>
              </a:ext>
            </a:extLst>
          </p:cNvPr>
          <p:cNvSpPr txBox="1"/>
          <p:nvPr/>
        </p:nvSpPr>
        <p:spPr>
          <a:xfrm>
            <a:off x="9377037" y="4080298"/>
            <a:ext cx="730347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1000">
                <a:latin typeface="Segoe UI" panose="020B0502040204020203" pitchFamily="34" charset="0"/>
                <a:cs typeface="Segoe UI" panose="020B0502040204020203" pitchFamily="34" charset="0"/>
              </a:rPr>
              <a:t>DNS query</a:t>
            </a:r>
          </a:p>
        </p:txBody>
      </p:sp>
      <p:cxnSp>
        <p:nvCxnSpPr>
          <p:cNvPr id="58" name="Connector: Curved 57">
            <a:extLst>
              <a:ext uri="{FF2B5EF4-FFF2-40B4-BE49-F238E27FC236}">
                <a16:creationId xmlns:a16="http://schemas.microsoft.com/office/drawing/2014/main" id="{5630D6A0-E4C5-B57D-CA3F-289389FF3B0D}"/>
              </a:ext>
            </a:extLst>
          </p:cNvPr>
          <p:cNvCxnSpPr>
            <a:cxnSpLocks/>
            <a:stCxn id="70" idx="1"/>
            <a:endCxn id="105" idx="1"/>
          </p:cNvCxnSpPr>
          <p:nvPr/>
        </p:nvCxnSpPr>
        <p:spPr>
          <a:xfrm rot="10800000" flipH="1">
            <a:off x="1812358" y="2173465"/>
            <a:ext cx="7940657" cy="1351103"/>
          </a:xfrm>
          <a:prstGeom prst="curvedConnector3">
            <a:avLst>
              <a:gd name="adj1" fmla="val 5046"/>
            </a:avLst>
          </a:prstGeom>
          <a:ln w="19050">
            <a:solidFill>
              <a:srgbClr val="7030A0"/>
            </a:solidFill>
            <a:prstDash val="dash"/>
            <a:headEnd type="triangl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7" name="Oval 36">
            <a:extLst>
              <a:ext uri="{FF2B5EF4-FFF2-40B4-BE49-F238E27FC236}">
                <a16:creationId xmlns:a16="http://schemas.microsoft.com/office/drawing/2014/main" id="{D6A8B267-F444-B639-628B-CD9224FEF1D3}"/>
              </a:ext>
            </a:extLst>
          </p:cNvPr>
          <p:cNvSpPr/>
          <p:nvPr/>
        </p:nvSpPr>
        <p:spPr>
          <a:xfrm>
            <a:off x="2937118" y="2431748"/>
            <a:ext cx="292608" cy="292608"/>
          </a:xfrm>
          <a:prstGeom prst="ellipse">
            <a:avLst/>
          </a:prstGeom>
          <a:solidFill>
            <a:srgbClr val="107C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latin typeface="Segoe UI" panose="020B0502040204020203" pitchFamily="34" charset="0"/>
                <a:cs typeface="Segoe UI" panose="020B0502040204020203" pitchFamily="34" charset="0"/>
              </a:rPr>
              <a:t>1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97EA284-48B7-8AEA-23A9-9D9BF54FAE17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-51441" y="5336817"/>
            <a:ext cx="2250490" cy="1203092"/>
          </a:xfrm>
          <a:prstGeom prst="rect">
            <a:avLst/>
          </a:prstGeom>
        </p:spPr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id="{70EC4BAE-9A52-D8E5-2D5A-8CBC61A91BA4}"/>
              </a:ext>
            </a:extLst>
          </p:cNvPr>
          <p:cNvSpPr/>
          <p:nvPr/>
        </p:nvSpPr>
        <p:spPr>
          <a:xfrm>
            <a:off x="4600195" y="2331325"/>
            <a:ext cx="1188841" cy="1662825"/>
          </a:xfrm>
          <a:prstGeom prst="rect">
            <a:avLst/>
          </a:prstGeom>
          <a:noFill/>
          <a:ln w="12700">
            <a:solidFill>
              <a:srgbClr val="4472C4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A5D2B7B9-039F-F542-B3D7-5AA7CA69E29F}"/>
              </a:ext>
            </a:extLst>
          </p:cNvPr>
          <p:cNvGrpSpPr/>
          <p:nvPr/>
        </p:nvGrpSpPr>
        <p:grpSpPr>
          <a:xfrm>
            <a:off x="5459485" y="2215826"/>
            <a:ext cx="285790" cy="214343"/>
            <a:chOff x="2849996" y="792540"/>
            <a:chExt cx="285790" cy="214343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EA219AE9-9475-0852-7EC8-E2A1B3181C5B}"/>
                </a:ext>
              </a:extLst>
            </p:cNvPr>
            <p:cNvSpPr/>
            <p:nvPr/>
          </p:nvSpPr>
          <p:spPr>
            <a:xfrm>
              <a:off x="2858196" y="839005"/>
              <a:ext cx="269390" cy="121414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6" name="Picture 35">
              <a:extLst>
                <a:ext uri="{FF2B5EF4-FFF2-40B4-BE49-F238E27FC236}">
                  <a16:creationId xmlns:a16="http://schemas.microsoft.com/office/drawing/2014/main" id="{63BEEC84-67DD-DC65-9FB0-290472FC4496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849996" y="792540"/>
              <a:ext cx="285790" cy="214343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38" name="TextBox 37">
            <a:extLst>
              <a:ext uri="{FF2B5EF4-FFF2-40B4-BE49-F238E27FC236}">
                <a16:creationId xmlns:a16="http://schemas.microsoft.com/office/drawing/2014/main" id="{186AC09B-E2AC-6056-35B4-AD64D0849877}"/>
              </a:ext>
            </a:extLst>
          </p:cNvPr>
          <p:cNvSpPr txBox="1"/>
          <p:nvPr/>
        </p:nvSpPr>
        <p:spPr>
          <a:xfrm>
            <a:off x="4604489" y="2165406"/>
            <a:ext cx="835031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000">
                <a:latin typeface="Segoe UI" panose="020B0502040204020203" pitchFamily="34" charset="0"/>
                <a:cs typeface="Segoe UI" panose="020B0502040204020203" pitchFamily="34" charset="0"/>
              </a:rPr>
              <a:t>10.4.0.0/24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36986A79-C933-F0B6-0983-ADD33D891B2D}"/>
              </a:ext>
            </a:extLst>
          </p:cNvPr>
          <p:cNvSpPr/>
          <p:nvPr/>
        </p:nvSpPr>
        <p:spPr>
          <a:xfrm>
            <a:off x="6002432" y="3276778"/>
            <a:ext cx="1526763" cy="1499825"/>
          </a:xfrm>
          <a:prstGeom prst="rect">
            <a:avLst/>
          </a:prstGeom>
          <a:noFill/>
          <a:ln w="12700">
            <a:solidFill>
              <a:srgbClr val="4472C4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4AA51959-8CBF-E984-DE11-8459CB0301B0}"/>
              </a:ext>
            </a:extLst>
          </p:cNvPr>
          <p:cNvSpPr/>
          <p:nvPr/>
        </p:nvSpPr>
        <p:spPr>
          <a:xfrm>
            <a:off x="6152679" y="4155275"/>
            <a:ext cx="1236425" cy="491666"/>
          </a:xfrm>
          <a:prstGeom prst="rect">
            <a:avLst/>
          </a:prstGeom>
          <a:noFill/>
          <a:ln w="952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86" name="Picture 85">
            <a:extLst>
              <a:ext uri="{FF2B5EF4-FFF2-40B4-BE49-F238E27FC236}">
                <a16:creationId xmlns:a16="http://schemas.microsoft.com/office/drawing/2014/main" id="{839F2EF7-A267-9AA9-FB70-5808674B7F13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7099143" y="4562922"/>
            <a:ext cx="252056" cy="168037"/>
          </a:xfrm>
          <a:prstGeom prst="rect">
            <a:avLst/>
          </a:prstGeom>
        </p:spPr>
      </p:pic>
      <p:grpSp>
        <p:nvGrpSpPr>
          <p:cNvPr id="87" name="Group 86">
            <a:extLst>
              <a:ext uri="{FF2B5EF4-FFF2-40B4-BE49-F238E27FC236}">
                <a16:creationId xmlns:a16="http://schemas.microsoft.com/office/drawing/2014/main" id="{00D53841-297E-8516-CB16-C35235C9D8E7}"/>
              </a:ext>
            </a:extLst>
          </p:cNvPr>
          <p:cNvGrpSpPr/>
          <p:nvPr/>
        </p:nvGrpSpPr>
        <p:grpSpPr>
          <a:xfrm>
            <a:off x="6375657" y="4222187"/>
            <a:ext cx="732083" cy="430150"/>
            <a:chOff x="6216328" y="3921935"/>
            <a:chExt cx="1158991" cy="757931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3846F07D-4795-5DA4-A193-B65F42B06693}"/>
                </a:ext>
              </a:extLst>
            </p:cNvPr>
            <p:cNvSpPr txBox="1"/>
            <p:nvPr/>
          </p:nvSpPr>
          <p:spPr>
            <a:xfrm>
              <a:off x="6216328" y="4338213"/>
              <a:ext cx="1158991" cy="34165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90000"/>
                </a:lnSpc>
                <a:spcAft>
                  <a:spcPts val="600"/>
                </a:spcAft>
              </a:pPr>
              <a:r>
                <a:rPr lang="en-US" sz="700">
                  <a:latin typeface="Segoe UI" panose="020B0502040204020203" pitchFamily="34" charset="0"/>
                  <a:cs typeface="Segoe UI" panose="020B0502040204020203" pitchFamily="34" charset="0"/>
                </a:rPr>
                <a:t>Outbound endpoint 10.0.0.19</a:t>
              </a:r>
            </a:p>
          </p:txBody>
        </p:sp>
        <p:grpSp>
          <p:nvGrpSpPr>
            <p:cNvPr id="93" name="Group 92">
              <a:extLst>
                <a:ext uri="{FF2B5EF4-FFF2-40B4-BE49-F238E27FC236}">
                  <a16:creationId xmlns:a16="http://schemas.microsoft.com/office/drawing/2014/main" id="{BD5FBD32-F2C5-4946-495A-6ABD73385F31}"/>
                </a:ext>
              </a:extLst>
            </p:cNvPr>
            <p:cNvGrpSpPr/>
            <p:nvPr/>
          </p:nvGrpSpPr>
          <p:grpSpPr>
            <a:xfrm>
              <a:off x="6579612" y="3921935"/>
              <a:ext cx="432422" cy="295564"/>
              <a:chOff x="7388618" y="5616779"/>
              <a:chExt cx="519417" cy="497926"/>
            </a:xfrm>
          </p:grpSpPr>
          <p:sp>
            <p:nvSpPr>
              <p:cNvPr id="94" name="Rectangle 93">
                <a:extLst>
                  <a:ext uri="{FF2B5EF4-FFF2-40B4-BE49-F238E27FC236}">
                    <a16:creationId xmlns:a16="http://schemas.microsoft.com/office/drawing/2014/main" id="{0549C14E-FF68-5521-39B6-4B1F52E04D43}"/>
                  </a:ext>
                </a:extLst>
              </p:cNvPr>
              <p:cNvSpPr/>
              <p:nvPr/>
            </p:nvSpPr>
            <p:spPr>
              <a:xfrm>
                <a:off x="7546085" y="5616779"/>
                <a:ext cx="361950" cy="497926"/>
              </a:xfrm>
              <a:prstGeom prst="rect">
                <a:avLst/>
              </a:prstGeom>
              <a:noFill/>
              <a:ln w="571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 sz="110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95" name="Arrow: Right 94">
                <a:extLst>
                  <a:ext uri="{FF2B5EF4-FFF2-40B4-BE49-F238E27FC236}">
                    <a16:creationId xmlns:a16="http://schemas.microsoft.com/office/drawing/2014/main" id="{C48B4E74-C321-8CC8-3E71-DFB9E8EB1B7E}"/>
                  </a:ext>
                </a:extLst>
              </p:cNvPr>
              <p:cNvSpPr/>
              <p:nvPr/>
            </p:nvSpPr>
            <p:spPr>
              <a:xfrm flipH="1">
                <a:off x="7388618" y="5815098"/>
                <a:ext cx="361950" cy="133635"/>
              </a:xfrm>
              <a:prstGeom prst="rightArrow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 sz="110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p:grpSp>
      </p:grpSp>
      <p:sp>
        <p:nvSpPr>
          <p:cNvPr id="96" name="Rectangle 95">
            <a:extLst>
              <a:ext uri="{FF2B5EF4-FFF2-40B4-BE49-F238E27FC236}">
                <a16:creationId xmlns:a16="http://schemas.microsoft.com/office/drawing/2014/main" id="{1E6A8D61-747C-6A89-ED37-0C680503391C}"/>
              </a:ext>
            </a:extLst>
          </p:cNvPr>
          <p:cNvSpPr/>
          <p:nvPr/>
        </p:nvSpPr>
        <p:spPr>
          <a:xfrm>
            <a:off x="6145961" y="3453564"/>
            <a:ext cx="1236425" cy="490625"/>
          </a:xfrm>
          <a:prstGeom prst="rect">
            <a:avLst/>
          </a:prstGeom>
          <a:noFill/>
          <a:ln w="952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98" name="Picture 2" descr="Ultimate guide for Azure DNS Private resolver | by Sharmila Musunuru |  Microsoft Azure | May, 2022 | Medium">
            <a:extLst>
              <a:ext uri="{FF2B5EF4-FFF2-40B4-BE49-F238E27FC236}">
                <a16:creationId xmlns:a16="http://schemas.microsoft.com/office/drawing/2014/main" id="{9A8486A8-F732-08AF-0C8D-E4BE8F60557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99" t="18036" r="13948" b="12470"/>
          <a:stretch/>
        </p:blipFill>
        <p:spPr bwMode="auto">
          <a:xfrm>
            <a:off x="7290505" y="3831320"/>
            <a:ext cx="464909" cy="417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9" name="Group 98">
            <a:extLst>
              <a:ext uri="{FF2B5EF4-FFF2-40B4-BE49-F238E27FC236}">
                <a16:creationId xmlns:a16="http://schemas.microsoft.com/office/drawing/2014/main" id="{552A79FA-7780-5DDC-7012-D6BE18926125}"/>
              </a:ext>
            </a:extLst>
          </p:cNvPr>
          <p:cNvGrpSpPr/>
          <p:nvPr/>
        </p:nvGrpSpPr>
        <p:grpSpPr>
          <a:xfrm>
            <a:off x="6363591" y="3546005"/>
            <a:ext cx="801166" cy="390351"/>
            <a:chOff x="6187043" y="2679215"/>
            <a:chExt cx="1102630" cy="714694"/>
          </a:xfrm>
        </p:grpSpPr>
        <p:grpSp>
          <p:nvGrpSpPr>
            <p:cNvPr id="109" name="Group 108">
              <a:extLst>
                <a:ext uri="{FF2B5EF4-FFF2-40B4-BE49-F238E27FC236}">
                  <a16:creationId xmlns:a16="http://schemas.microsoft.com/office/drawing/2014/main" id="{7DD0EDE1-CF88-85FF-B7B0-D26879391C6E}"/>
                </a:ext>
              </a:extLst>
            </p:cNvPr>
            <p:cNvGrpSpPr/>
            <p:nvPr/>
          </p:nvGrpSpPr>
          <p:grpSpPr>
            <a:xfrm>
              <a:off x="6466076" y="2679215"/>
              <a:ext cx="432422" cy="295564"/>
              <a:chOff x="7880109" y="4767796"/>
              <a:chExt cx="519417" cy="497926"/>
            </a:xfrm>
          </p:grpSpPr>
          <p:sp>
            <p:nvSpPr>
              <p:cNvPr id="111" name="Rectangle 110">
                <a:extLst>
                  <a:ext uri="{FF2B5EF4-FFF2-40B4-BE49-F238E27FC236}">
                    <a16:creationId xmlns:a16="http://schemas.microsoft.com/office/drawing/2014/main" id="{BF3D8495-4821-74C2-5677-D2BE026E1176}"/>
                  </a:ext>
                </a:extLst>
              </p:cNvPr>
              <p:cNvSpPr/>
              <p:nvPr/>
            </p:nvSpPr>
            <p:spPr>
              <a:xfrm>
                <a:off x="8037576" y="4767796"/>
                <a:ext cx="361950" cy="497926"/>
              </a:xfrm>
              <a:prstGeom prst="rect">
                <a:avLst/>
              </a:prstGeom>
              <a:noFill/>
              <a:ln w="571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112" name="Arrow: Right 111">
                <a:extLst>
                  <a:ext uri="{FF2B5EF4-FFF2-40B4-BE49-F238E27FC236}">
                    <a16:creationId xmlns:a16="http://schemas.microsoft.com/office/drawing/2014/main" id="{1B8FF403-B6BB-94D6-CBEA-F41815A1CA69}"/>
                  </a:ext>
                </a:extLst>
              </p:cNvPr>
              <p:cNvSpPr/>
              <p:nvPr/>
            </p:nvSpPr>
            <p:spPr>
              <a:xfrm>
                <a:off x="7880109" y="4966115"/>
                <a:ext cx="361950" cy="133635"/>
              </a:xfrm>
              <a:prstGeom prst="rightArrow">
                <a:avLst/>
              </a:prstGeom>
              <a:solidFill>
                <a:srgbClr val="7030A0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p:grp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34F46A7F-5224-DE71-8263-784B6F9B6539}"/>
                </a:ext>
              </a:extLst>
            </p:cNvPr>
            <p:cNvSpPr txBox="1"/>
            <p:nvPr/>
          </p:nvSpPr>
          <p:spPr>
            <a:xfrm>
              <a:off x="6187043" y="3038899"/>
              <a:ext cx="1102630" cy="35501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90000"/>
                </a:lnSpc>
                <a:spcAft>
                  <a:spcPts val="600"/>
                </a:spcAft>
              </a:pPr>
              <a:r>
                <a:rPr lang="en-US" sz="700">
                  <a:latin typeface="Segoe UI" panose="020B0502040204020203" pitchFamily="34" charset="0"/>
                  <a:cs typeface="Segoe UI" panose="020B0502040204020203" pitchFamily="34" charset="0"/>
                </a:rPr>
                <a:t>Inbound endpoint 10.0.0.8</a:t>
              </a:r>
            </a:p>
          </p:txBody>
        </p:sp>
      </p:grpSp>
      <p:pic>
        <p:nvPicPr>
          <p:cNvPr id="113" name="Picture 112">
            <a:extLst>
              <a:ext uri="{FF2B5EF4-FFF2-40B4-BE49-F238E27FC236}">
                <a16:creationId xmlns:a16="http://schemas.microsoft.com/office/drawing/2014/main" id="{97698B37-DBAC-1C84-9043-7451500C8EDA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7080070" y="3349787"/>
            <a:ext cx="252056" cy="168037"/>
          </a:xfrm>
          <a:prstGeom prst="rect">
            <a:avLst/>
          </a:prstGeom>
        </p:spPr>
      </p:pic>
      <p:sp>
        <p:nvSpPr>
          <p:cNvPr id="114" name="TextBox 113">
            <a:extLst>
              <a:ext uri="{FF2B5EF4-FFF2-40B4-BE49-F238E27FC236}">
                <a16:creationId xmlns:a16="http://schemas.microsoft.com/office/drawing/2014/main" id="{9CBEFB23-94FD-D6DF-AAB9-7CE13ACCFAEA}"/>
              </a:ext>
            </a:extLst>
          </p:cNvPr>
          <p:cNvSpPr txBox="1"/>
          <p:nvPr/>
        </p:nvSpPr>
        <p:spPr>
          <a:xfrm>
            <a:off x="6089762" y="3290501"/>
            <a:ext cx="673333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1000">
                <a:latin typeface="Segoe UI" panose="020B0502040204020203" pitchFamily="34" charset="0"/>
                <a:cs typeface="Segoe UI" panose="020B0502040204020203" pitchFamily="34" charset="0"/>
              </a:rPr>
              <a:t>10.0.0.0/28</a:t>
            </a:r>
            <a:endParaRPr lang="en-US" sz="9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668DD138-CAA1-ACC4-1480-74194E565E72}"/>
              </a:ext>
            </a:extLst>
          </p:cNvPr>
          <p:cNvSpPr txBox="1"/>
          <p:nvPr/>
        </p:nvSpPr>
        <p:spPr>
          <a:xfrm>
            <a:off x="6079548" y="4007835"/>
            <a:ext cx="830522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1000">
                <a:latin typeface="Segoe UI" panose="020B0502040204020203" pitchFamily="34" charset="0"/>
                <a:cs typeface="Segoe UI" panose="020B0502040204020203" pitchFamily="34" charset="0"/>
              </a:rPr>
              <a:t>10.0.0.16/28</a:t>
            </a:r>
            <a:endParaRPr lang="en-US" sz="9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A275C8A5-3C10-E89A-624D-41BFE01AA098}"/>
              </a:ext>
            </a:extLst>
          </p:cNvPr>
          <p:cNvGrpSpPr/>
          <p:nvPr/>
        </p:nvGrpSpPr>
        <p:grpSpPr>
          <a:xfrm>
            <a:off x="7241402" y="3162131"/>
            <a:ext cx="285790" cy="214343"/>
            <a:chOff x="2849996" y="792540"/>
            <a:chExt cx="285790" cy="214343"/>
          </a:xfrm>
        </p:grpSpPr>
        <p:sp>
          <p:nvSpPr>
            <p:cNvPr id="118" name="Rectangle 117">
              <a:extLst>
                <a:ext uri="{FF2B5EF4-FFF2-40B4-BE49-F238E27FC236}">
                  <a16:creationId xmlns:a16="http://schemas.microsoft.com/office/drawing/2014/main" id="{55C6FA58-FB5A-605E-F901-F8089E478A2F}"/>
                </a:ext>
              </a:extLst>
            </p:cNvPr>
            <p:cNvSpPr/>
            <p:nvPr/>
          </p:nvSpPr>
          <p:spPr>
            <a:xfrm>
              <a:off x="2858196" y="839005"/>
              <a:ext cx="269390" cy="121414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0" name="Picture 119">
              <a:extLst>
                <a:ext uri="{FF2B5EF4-FFF2-40B4-BE49-F238E27FC236}">
                  <a16:creationId xmlns:a16="http://schemas.microsoft.com/office/drawing/2014/main" id="{5EADEE87-E949-EF15-4E2B-B066B6AEB3EC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849996" y="792540"/>
              <a:ext cx="285790" cy="214343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123" name="TextBox 122">
            <a:extLst>
              <a:ext uri="{FF2B5EF4-FFF2-40B4-BE49-F238E27FC236}">
                <a16:creationId xmlns:a16="http://schemas.microsoft.com/office/drawing/2014/main" id="{3AA722B3-BCF9-80EC-13CA-BFA527A15289}"/>
              </a:ext>
            </a:extLst>
          </p:cNvPr>
          <p:cNvSpPr txBox="1"/>
          <p:nvPr/>
        </p:nvSpPr>
        <p:spPr>
          <a:xfrm>
            <a:off x="4445475" y="4106867"/>
            <a:ext cx="14294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>
                <a:latin typeface="Segoe UI" panose="020B0502040204020203" pitchFamily="34" charset="0"/>
                <a:cs typeface="Segoe UI" panose="020B0502040204020203" pitchFamily="34" charset="0"/>
              </a:rPr>
              <a:t>Hub Network</a:t>
            </a: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80F59C64-2EBD-9571-E610-A4B7F29085E2}"/>
              </a:ext>
            </a:extLst>
          </p:cNvPr>
          <p:cNvSpPr txBox="1"/>
          <p:nvPr/>
        </p:nvSpPr>
        <p:spPr>
          <a:xfrm>
            <a:off x="5846743" y="4875796"/>
            <a:ext cx="18828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>
                <a:latin typeface="Segoe UI" panose="020B0502040204020203" pitchFamily="34" charset="0"/>
                <a:cs typeface="Segoe UI" panose="020B0502040204020203" pitchFamily="34" charset="0"/>
              </a:rPr>
              <a:t>Shared Service Network</a:t>
            </a:r>
          </a:p>
        </p:txBody>
      </p:sp>
      <p:cxnSp>
        <p:nvCxnSpPr>
          <p:cNvPr id="125" name="Connector: Elbow 124">
            <a:extLst>
              <a:ext uri="{FF2B5EF4-FFF2-40B4-BE49-F238E27FC236}">
                <a16:creationId xmlns:a16="http://schemas.microsoft.com/office/drawing/2014/main" id="{ABA73723-091D-AC21-7098-692C77822BB3}"/>
              </a:ext>
            </a:extLst>
          </p:cNvPr>
          <p:cNvCxnSpPr>
            <a:cxnSpLocks/>
          </p:cNvCxnSpPr>
          <p:nvPr/>
        </p:nvCxnSpPr>
        <p:spPr>
          <a:xfrm flipV="1">
            <a:off x="5789036" y="2438106"/>
            <a:ext cx="3953799" cy="404725"/>
          </a:xfrm>
          <a:prstGeom prst="bentConnector3">
            <a:avLst>
              <a:gd name="adj1" fmla="val 36027"/>
            </a:avLst>
          </a:prstGeom>
          <a:ln>
            <a:solidFill>
              <a:schemeClr val="bg1">
                <a:lumMod val="75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nector: Elbow 125">
            <a:extLst>
              <a:ext uri="{FF2B5EF4-FFF2-40B4-BE49-F238E27FC236}">
                <a16:creationId xmlns:a16="http://schemas.microsoft.com/office/drawing/2014/main" id="{9A40FD1C-15DD-216C-5EBC-5A9A8411C59E}"/>
              </a:ext>
            </a:extLst>
          </p:cNvPr>
          <p:cNvCxnSpPr/>
          <p:nvPr/>
        </p:nvCxnSpPr>
        <p:spPr>
          <a:xfrm rot="16200000" flipH="1">
            <a:off x="8355709" y="2460613"/>
            <a:ext cx="949172" cy="888284"/>
          </a:xfrm>
          <a:prstGeom prst="bentConnector2">
            <a:avLst/>
          </a:prstGeom>
          <a:ln>
            <a:solidFill>
              <a:schemeClr val="bg1">
                <a:lumMod val="75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Connector: Elbow 126">
            <a:extLst>
              <a:ext uri="{FF2B5EF4-FFF2-40B4-BE49-F238E27FC236}">
                <a16:creationId xmlns:a16="http://schemas.microsoft.com/office/drawing/2014/main" id="{FF51D129-2513-79D2-2EB7-48527EB8AB48}"/>
              </a:ext>
            </a:extLst>
          </p:cNvPr>
          <p:cNvCxnSpPr>
            <a:cxnSpLocks/>
            <a:endCxn id="79" idx="0"/>
          </p:cNvCxnSpPr>
          <p:nvPr/>
        </p:nvCxnSpPr>
        <p:spPr>
          <a:xfrm>
            <a:off x="5838986" y="2943406"/>
            <a:ext cx="973734" cy="165967"/>
          </a:xfrm>
          <a:prstGeom prst="bentConnector2">
            <a:avLst/>
          </a:prstGeom>
          <a:ln>
            <a:solidFill>
              <a:schemeClr val="bg1">
                <a:lumMod val="75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Rectangle 127">
            <a:extLst>
              <a:ext uri="{FF2B5EF4-FFF2-40B4-BE49-F238E27FC236}">
                <a16:creationId xmlns:a16="http://schemas.microsoft.com/office/drawing/2014/main" id="{5AE349FE-3336-A521-0C54-E350DAAD9BB5}"/>
              </a:ext>
            </a:extLst>
          </p:cNvPr>
          <p:cNvSpPr/>
          <p:nvPr/>
        </p:nvSpPr>
        <p:spPr>
          <a:xfrm>
            <a:off x="4542869" y="2113714"/>
            <a:ext cx="1296117" cy="2032620"/>
          </a:xfrm>
          <a:prstGeom prst="rect">
            <a:avLst/>
          </a:prstGeom>
          <a:solidFill>
            <a:srgbClr val="4472C4">
              <a:alpha val="9020"/>
            </a:srgb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D109F7C8-80D3-205E-6329-6FDE46703CDE}"/>
              </a:ext>
            </a:extLst>
          </p:cNvPr>
          <p:cNvSpPr txBox="1"/>
          <p:nvPr/>
        </p:nvSpPr>
        <p:spPr>
          <a:xfrm>
            <a:off x="5929311" y="2868005"/>
            <a:ext cx="959099" cy="692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50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Virtual network  peering </a:t>
            </a:r>
          </a:p>
        </p:txBody>
      </p:sp>
      <p:cxnSp>
        <p:nvCxnSpPr>
          <p:cNvPr id="134" name="Connector: Elbow 133">
            <a:extLst>
              <a:ext uri="{FF2B5EF4-FFF2-40B4-BE49-F238E27FC236}">
                <a16:creationId xmlns:a16="http://schemas.microsoft.com/office/drawing/2014/main" id="{664390B0-E939-4603-4925-A76FCAC97BEF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6191376" y="2092616"/>
            <a:ext cx="2899854" cy="228222"/>
          </a:xfrm>
          <a:prstGeom prst="bentConnector3">
            <a:avLst>
              <a:gd name="adj1" fmla="val 292"/>
            </a:avLst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79" name="Rectangle 78">
            <a:extLst>
              <a:ext uri="{FF2B5EF4-FFF2-40B4-BE49-F238E27FC236}">
                <a16:creationId xmlns:a16="http://schemas.microsoft.com/office/drawing/2014/main" id="{6E8B0CD6-8D5D-F353-5221-0CAA2EF98A91}"/>
              </a:ext>
            </a:extLst>
          </p:cNvPr>
          <p:cNvSpPr/>
          <p:nvPr/>
        </p:nvSpPr>
        <p:spPr>
          <a:xfrm>
            <a:off x="5941239" y="3109373"/>
            <a:ext cx="1742962" cy="1790973"/>
          </a:xfrm>
          <a:prstGeom prst="rect">
            <a:avLst/>
          </a:prstGeom>
          <a:solidFill>
            <a:srgbClr val="4472C4">
              <a:alpha val="9020"/>
            </a:srgb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10" name="Connector: Curved 9">
            <a:extLst>
              <a:ext uri="{FF2B5EF4-FFF2-40B4-BE49-F238E27FC236}">
                <a16:creationId xmlns:a16="http://schemas.microsoft.com/office/drawing/2014/main" id="{E3E965F4-B8E9-5BAC-63CC-3B945C536D6B}"/>
              </a:ext>
            </a:extLst>
          </p:cNvPr>
          <p:cNvCxnSpPr>
            <a:cxnSpLocks/>
          </p:cNvCxnSpPr>
          <p:nvPr/>
        </p:nvCxnSpPr>
        <p:spPr>
          <a:xfrm rot="10800000">
            <a:off x="2161012" y="3524577"/>
            <a:ext cx="4347954" cy="122044"/>
          </a:xfrm>
          <a:prstGeom prst="curvedConnector3">
            <a:avLst>
              <a:gd name="adj1" fmla="val 50000"/>
            </a:avLst>
          </a:prstGeom>
          <a:ln w="19050">
            <a:solidFill>
              <a:srgbClr val="7030A0"/>
            </a:solidFill>
            <a:prstDash val="dash"/>
            <a:headEnd type="triangle" w="lg" len="lg"/>
            <a:tailEnd type="none" w="lg" len="lg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9" name="Oval 8">
            <a:extLst>
              <a:ext uri="{FF2B5EF4-FFF2-40B4-BE49-F238E27FC236}">
                <a16:creationId xmlns:a16="http://schemas.microsoft.com/office/drawing/2014/main" id="{47A0DCAC-A474-56AC-E2A8-21F8AF97B730}"/>
              </a:ext>
            </a:extLst>
          </p:cNvPr>
          <p:cNvSpPr/>
          <p:nvPr/>
        </p:nvSpPr>
        <p:spPr>
          <a:xfrm>
            <a:off x="3222535" y="3354013"/>
            <a:ext cx="292608" cy="292608"/>
          </a:xfrm>
          <a:prstGeom prst="ellipse">
            <a:avLst/>
          </a:prstGeom>
          <a:solidFill>
            <a:srgbClr val="107C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latin typeface="Segoe UI" panose="020B0502040204020203" pitchFamily="34" charset="0"/>
                <a:cs typeface="Segoe UI" panose="020B0502040204020203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711676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840</Words>
  <Application>Microsoft Office PowerPoint</Application>
  <PresentationFormat>Widescreen</PresentationFormat>
  <Paragraphs>271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Moorthy Annadurai</dc:creator>
  <cp:lastModifiedBy>Mia Sartschev (AQUENT LLC)</cp:lastModifiedBy>
  <cp:revision>2</cp:revision>
  <dcterms:created xsi:type="dcterms:W3CDTF">2022-05-27T16:47:56Z</dcterms:created>
  <dcterms:modified xsi:type="dcterms:W3CDTF">2024-03-21T20:16:50Z</dcterms:modified>
</cp:coreProperties>
</file>