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6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791B-4AE8-41F6-92C0-0DC1B008B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5233A-C422-4D53-8189-D9EE0BB3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BA0BC-B062-421B-AF59-74A2F7F48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211F3-2C9C-4A35-8271-27748963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FADE5-472A-4E91-93C3-95AE2974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3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75910-C47A-4800-A042-F6AC6D5D2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7DF88-AADE-450A-8A65-2F674E6C2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729-6BBE-44D6-A98A-BB9F1873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60EB9-4647-4296-86FD-B8E1FEEFC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99C70-BFB3-416A-A37A-02CE01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2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87FACC-500F-4176-89F1-F84F57C65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480AE-7ED8-437E-B364-6BE7BA38B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FDC1C-87F4-41B1-A9BE-181B054A7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C86C3-9E29-4791-9A19-0E768002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5C8BB-11EF-4822-AB8B-BCC614A1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1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0623D-7529-4036-BD44-46BBB316F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0A182-D410-4987-8D98-835FD026A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F390F-0D7F-42FA-9F77-27B6FC40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1D12F-897B-42C5-A86A-D7087252E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E04A3-2FAF-43ED-ACBD-7EBA4AA5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2FCE0-B938-4F94-9B9D-7DDAFC20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B34C7-D2A7-4047-82AD-3F2F436D5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34D0A-8B64-4618-B65A-4737CF8D7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6FDAA-AC4D-4B7D-9F6A-0ABB5B9D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D9F43-CC61-432E-B195-87DDBBA4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1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0E1D-2509-4A2A-905E-D0A9A50FD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DC5AA-CEB3-4BA6-9543-E52CEC2F6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1BFA9-5B4E-46F7-8D33-1F33B2855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13B4C-F701-490F-ACDD-7DF64E35E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83033-0BE1-4093-8DCF-30F2C667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08239-5D75-4F91-A976-30DD1536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3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C1B5E-100B-4FA3-A064-5436899C9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6633F-50CF-4642-89B7-CF84C0B3D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93576-7795-434B-BEBB-BB2FA6EEF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7D741-CBE2-447D-9516-A55904B8F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9D95C5-7E3E-41C0-A502-0692793FC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A921E4-D06E-4CCE-B3AB-89C6CADD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2D652-DCFC-49C2-A619-09BA6F60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B49F27-C5C3-4CF4-9DF8-2889D153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D456D-A9EB-4A6B-90BF-8DEA5C44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878BF-6A7A-415B-837C-12025CDA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0BF4B0-929D-44E8-98BE-4947A52F8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C4B920-39A2-489D-86A4-F9ECA151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61999-E32C-4CE1-AFFD-FD55C757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F4AE0-DE81-4779-B6A3-AD0CE72C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40FB4-E0A2-460F-AF9E-EFF9DB53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5F09D-6063-45D0-974E-047B49CF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50C66-F006-4573-823E-F36E441F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60845-AF40-4FD3-AF99-E0BB5853F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A48F0-C1A7-47C8-B82C-282F91C6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B43D2-6E2C-4104-BE5B-6DC91E56B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24FC4-8A93-4323-AE2C-D1862429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5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C70BA-6D62-4C18-94AB-2798DA4B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2A5541-5049-4747-BF74-5E7F00E22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1D6F4-623C-4530-9EC4-E1344ED4E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E3E5A-813C-47DC-B46F-4A59237E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FF4BF-8F8F-431C-9D81-2514C922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62412-37F1-4247-913D-1260FAAF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8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5FAE53-AE69-41C5-A76D-7CB75528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F419A-094E-426B-86D8-851B981EB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34E21-2E3C-46B1-B27E-49C0BE762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0FF7-5B06-4FCF-B6BA-53DB0AD1DD2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5A77F-7E83-4B96-B380-435917855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62716-531A-4E87-A686-F9A6A2988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CAEF-5AD6-4CF6-83A7-B226DDB8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9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33B887B8-6272-4F80-BE8A-D029AC77947E}"/>
              </a:ext>
            </a:extLst>
          </p:cNvPr>
          <p:cNvSpPr/>
          <p:nvPr/>
        </p:nvSpPr>
        <p:spPr>
          <a:xfrm>
            <a:off x="9092432" y="1586092"/>
            <a:ext cx="801662" cy="3209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dirty="0">
                <a:solidFill>
                  <a:schemeClr val="tx1"/>
                </a:solidFill>
              </a:rPr>
              <a:t> Storage / databases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DC3C7B-345B-4F0F-BBB9-622F915B9B8A}"/>
              </a:ext>
            </a:extLst>
          </p:cNvPr>
          <p:cNvSpPr/>
          <p:nvPr/>
        </p:nvSpPr>
        <p:spPr>
          <a:xfrm>
            <a:off x="2505183" y="1097087"/>
            <a:ext cx="7472231" cy="4933734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F7F183-9CD1-4230-91F2-5E6632932616}"/>
              </a:ext>
            </a:extLst>
          </p:cNvPr>
          <p:cNvSpPr/>
          <p:nvPr/>
        </p:nvSpPr>
        <p:spPr>
          <a:xfrm>
            <a:off x="6437063" y="1586091"/>
            <a:ext cx="1623381" cy="3291840"/>
          </a:xfrm>
          <a:prstGeom prst="rect">
            <a:avLst/>
          </a:prstGeom>
          <a:solidFill>
            <a:schemeClr val="tx2">
              <a:lumMod val="20000"/>
              <a:lumOff val="80000"/>
              <a:alpha val="4784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24B795-D81E-419F-9766-D22D4E34B5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966" y="2995047"/>
            <a:ext cx="457200" cy="457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446460-97DD-4060-ADDF-CF94271FA8E5}"/>
              </a:ext>
            </a:extLst>
          </p:cNvPr>
          <p:cNvSpPr txBox="1"/>
          <p:nvPr/>
        </p:nvSpPr>
        <p:spPr>
          <a:xfrm>
            <a:off x="3596713" y="3175248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b="1" dirty="0"/>
          </a:p>
          <a:p>
            <a:r>
              <a:rPr lang="en-US" sz="1000" b="1" dirty="0"/>
              <a:t>API </a:t>
            </a:r>
          </a:p>
          <a:p>
            <a:r>
              <a:rPr lang="en-US" sz="1000" b="1" dirty="0"/>
              <a:t>Management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2173DC-DD07-47A7-AE6A-B1CF4965FE77}"/>
              </a:ext>
            </a:extLst>
          </p:cNvPr>
          <p:cNvSpPr txBox="1"/>
          <p:nvPr/>
        </p:nvSpPr>
        <p:spPr>
          <a:xfrm rot="16200000">
            <a:off x="6872885" y="3872248"/>
            <a:ext cx="221046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Azure Kubernetes Service cluster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65B562-ACF5-4212-9A7A-483EDA49029A}"/>
              </a:ext>
            </a:extLst>
          </p:cNvPr>
          <p:cNvGrpSpPr/>
          <p:nvPr/>
        </p:nvGrpSpPr>
        <p:grpSpPr>
          <a:xfrm>
            <a:off x="2114172" y="2947003"/>
            <a:ext cx="763351" cy="755228"/>
            <a:chOff x="1075005" y="2052188"/>
            <a:chExt cx="763351" cy="755228"/>
          </a:xfrm>
        </p:grpSpPr>
        <p:pic>
          <p:nvPicPr>
            <p:cNvPr id="13" name="Picture 2" descr="See the source image">
              <a:extLst>
                <a:ext uri="{FF2B5EF4-FFF2-40B4-BE49-F238E27FC236}">
                  <a16:creationId xmlns:a16="http://schemas.microsoft.com/office/drawing/2014/main" id="{3FAA6730-4FC8-43CB-8BE4-F44F4A0B66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306" y="2052188"/>
              <a:ext cx="638050" cy="5247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329EE53-FFD3-45C1-B7FA-58D3208B9EE4}"/>
                </a:ext>
              </a:extLst>
            </p:cNvPr>
            <p:cNvSpPr txBox="1"/>
            <p:nvPr/>
          </p:nvSpPr>
          <p:spPr>
            <a:xfrm>
              <a:off x="1075005" y="2407306"/>
              <a:ext cx="7633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Azure </a:t>
              </a:r>
            </a:p>
            <a:p>
              <a:r>
                <a:rPr lang="en-US" sz="1000" b="1" dirty="0"/>
                <a:t>Front Door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E908B7E-B50C-48C8-B35A-EBB06B8A71B6}"/>
              </a:ext>
            </a:extLst>
          </p:cNvPr>
          <p:cNvCxnSpPr>
            <a:cxnSpLocks/>
            <a:stCxn id="13" idx="3"/>
            <a:endCxn id="7" idx="1"/>
          </p:cNvCxnSpPr>
          <p:nvPr/>
        </p:nvCxnSpPr>
        <p:spPr>
          <a:xfrm>
            <a:off x="2877523" y="3209397"/>
            <a:ext cx="916443" cy="1425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See the source image">
            <a:extLst>
              <a:ext uri="{FF2B5EF4-FFF2-40B4-BE49-F238E27FC236}">
                <a16:creationId xmlns:a16="http://schemas.microsoft.com/office/drawing/2014/main" id="{3986413F-6380-4E51-A30A-096FFC3AD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764" y="2984120"/>
            <a:ext cx="500439" cy="50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6E8AB7C-830E-45FF-ABC1-11AE24286791}"/>
              </a:ext>
            </a:extLst>
          </p:cNvPr>
          <p:cNvSpPr txBox="1"/>
          <p:nvPr/>
        </p:nvSpPr>
        <p:spPr>
          <a:xfrm>
            <a:off x="4908404" y="2617088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Application Gateway </a:t>
            </a:r>
          </a:p>
          <a:p>
            <a:r>
              <a:rPr lang="en-US" sz="1000" b="1" dirty="0"/>
              <a:t>Ingress Controller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FDEBD62-4CE4-4888-A388-6517579A0BA7}"/>
              </a:ext>
            </a:extLst>
          </p:cNvPr>
          <p:cNvCxnSpPr>
            <a:cxnSpLocks/>
            <a:stCxn id="7" idx="3"/>
            <a:endCxn id="17" idx="1"/>
          </p:cNvCxnSpPr>
          <p:nvPr/>
        </p:nvCxnSpPr>
        <p:spPr>
          <a:xfrm>
            <a:off x="4251166" y="3223647"/>
            <a:ext cx="967598" cy="1069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94AE63A-CF10-4CEC-98F9-7D9CC3F58C25}"/>
              </a:ext>
            </a:extLst>
          </p:cNvPr>
          <p:cNvSpPr/>
          <p:nvPr/>
        </p:nvSpPr>
        <p:spPr>
          <a:xfrm>
            <a:off x="6502124" y="1736058"/>
            <a:ext cx="1342360" cy="53770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Products microservice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75D38D0-509B-4219-8DF5-D90B75AB5C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5918" y="1945152"/>
            <a:ext cx="274320" cy="2743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415556A-7C3B-419D-B8E7-B4B09A4BB8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1172" y="1676290"/>
            <a:ext cx="182880" cy="1828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BB9BEC5-5E16-4D5F-B134-A312CFBE16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9659" y="1945152"/>
            <a:ext cx="274320" cy="27432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BD0F0B9-F1C9-462A-88D2-42F68286DBAC}"/>
              </a:ext>
            </a:extLst>
          </p:cNvPr>
          <p:cNvSpPr/>
          <p:nvPr/>
        </p:nvSpPr>
        <p:spPr>
          <a:xfrm>
            <a:off x="6515461" y="2380160"/>
            <a:ext cx="1329023" cy="53770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Profile microservice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F215615-F8C6-45A6-B006-C708002CDC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5918" y="3230347"/>
            <a:ext cx="274320" cy="2743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0FC3A95-DF31-42F8-9387-6653B6666E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5131" y="3237787"/>
            <a:ext cx="274320" cy="27432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92742A7-B6DA-4C34-9490-2EDEB6DB4BB9}"/>
              </a:ext>
            </a:extLst>
          </p:cNvPr>
          <p:cNvSpPr/>
          <p:nvPr/>
        </p:nvSpPr>
        <p:spPr>
          <a:xfrm>
            <a:off x="6513063" y="3024262"/>
            <a:ext cx="1329023" cy="53770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Content microservice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C975BBA-7CA3-4E75-AC82-DA922BFAD7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9664" y="3854744"/>
            <a:ext cx="274320" cy="27432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23FE72F-4209-467B-88C8-6EA3D1ED8C0D}"/>
              </a:ext>
            </a:extLst>
          </p:cNvPr>
          <p:cNvSpPr/>
          <p:nvPr/>
        </p:nvSpPr>
        <p:spPr>
          <a:xfrm>
            <a:off x="6513063" y="3664031"/>
            <a:ext cx="1329023" cy="53770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Orders microservice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952F1EB-72A5-4590-8780-72625C57D2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0811" y="4441679"/>
            <a:ext cx="274320" cy="27432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B2DB2D7-FD92-47BF-B8FE-F1A008E0BC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3917" y="3241335"/>
            <a:ext cx="274320" cy="27432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06661AD-CDF2-46AE-A97D-17BC32B56B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2126" y="2589349"/>
            <a:ext cx="274320" cy="27432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F493108-3CE4-4003-94A0-220FF62BC9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5867" y="2589349"/>
            <a:ext cx="274320" cy="27432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A19A641-967F-4117-A545-74B5DBDA27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2908" y="2337540"/>
            <a:ext cx="182880" cy="18288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7EBF3A2-AB57-4AD4-BF80-1A9D6A5088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0050" y="2965739"/>
            <a:ext cx="182880" cy="18288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692BF46-88E2-49E6-9181-CE2B0EC25C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7518" y="3613525"/>
            <a:ext cx="182880" cy="18288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74FB641-CA5D-42C3-8305-1B1AE1BF72B8}"/>
              </a:ext>
            </a:extLst>
          </p:cNvPr>
          <p:cNvSpPr/>
          <p:nvPr/>
        </p:nvSpPr>
        <p:spPr>
          <a:xfrm>
            <a:off x="6516264" y="4257925"/>
            <a:ext cx="1329023" cy="53770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Payment microservice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F08A93-DAF2-47C9-A242-698A6DA640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2908" y="4224575"/>
            <a:ext cx="182880" cy="182880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FC7D192-85E4-4C68-9F51-E32405CC0346}"/>
              </a:ext>
            </a:extLst>
          </p:cNvPr>
          <p:cNvCxnSpPr>
            <a:cxnSpLocks/>
            <a:stCxn id="17" idx="3"/>
            <a:endCxn id="6" idx="1"/>
          </p:cNvCxnSpPr>
          <p:nvPr/>
        </p:nvCxnSpPr>
        <p:spPr>
          <a:xfrm flipV="1">
            <a:off x="5719203" y="3232011"/>
            <a:ext cx="717860" cy="232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802CF59-C2F4-4630-BA7B-A683FDACB564}"/>
              </a:ext>
            </a:extLst>
          </p:cNvPr>
          <p:cNvSpPr/>
          <p:nvPr/>
        </p:nvSpPr>
        <p:spPr>
          <a:xfrm>
            <a:off x="3490535" y="1431040"/>
            <a:ext cx="4687904" cy="358206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4E8A6F75-7DB2-48B7-8C34-44F21F872F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1799" y="1275262"/>
            <a:ext cx="485775" cy="52387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8611723-87F6-40AE-B8D5-2AF1817A00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58897" y="5375753"/>
            <a:ext cx="630618" cy="546802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7445A864-FA9A-41AB-B1DF-EC462DEE7E9F}"/>
              </a:ext>
            </a:extLst>
          </p:cNvPr>
          <p:cNvGrpSpPr/>
          <p:nvPr/>
        </p:nvGrpSpPr>
        <p:grpSpPr>
          <a:xfrm>
            <a:off x="9070299" y="3922646"/>
            <a:ext cx="833130" cy="590935"/>
            <a:chOff x="9221220" y="2903306"/>
            <a:chExt cx="901470" cy="590935"/>
          </a:xfrm>
        </p:grpSpPr>
        <p:pic>
          <p:nvPicPr>
            <p:cNvPr id="47" name="Picture 4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EB4C682-5493-4C59-ACCD-B31815D3C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0798" y="2903306"/>
              <a:ext cx="365760" cy="36576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41FB120-515F-46A2-9B9E-421CD14F3AAD}"/>
                </a:ext>
              </a:extLst>
            </p:cNvPr>
            <p:cNvSpPr txBox="1"/>
            <p:nvPr/>
          </p:nvSpPr>
          <p:spPr>
            <a:xfrm>
              <a:off x="9221220" y="3248020"/>
              <a:ext cx="90147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Blob Storage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A043F02-F454-4F39-AFA6-538FA1DE9EBA}"/>
              </a:ext>
            </a:extLst>
          </p:cNvPr>
          <p:cNvGrpSpPr/>
          <p:nvPr/>
        </p:nvGrpSpPr>
        <p:grpSpPr>
          <a:xfrm>
            <a:off x="9070299" y="2075699"/>
            <a:ext cx="901470" cy="559860"/>
            <a:chOff x="9197188" y="1056359"/>
            <a:chExt cx="901470" cy="559860"/>
          </a:xfrm>
        </p:grpSpPr>
        <p:pic>
          <p:nvPicPr>
            <p:cNvPr id="51" name="Picture 2" descr="See the source image">
              <a:extLst>
                <a:ext uri="{FF2B5EF4-FFF2-40B4-BE49-F238E27FC236}">
                  <a16:creationId xmlns:a16="http://schemas.microsoft.com/office/drawing/2014/main" id="{49196B2E-853D-4BAC-9E49-6F84DCB5A7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55538" y="1056359"/>
              <a:ext cx="311575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574A8BA-8CB9-4FAA-9322-92654ABFCA92}"/>
                </a:ext>
              </a:extLst>
            </p:cNvPr>
            <p:cNvSpPr txBox="1"/>
            <p:nvPr/>
          </p:nvSpPr>
          <p:spPr>
            <a:xfrm>
              <a:off x="9197188" y="1369998"/>
              <a:ext cx="90147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Data Lake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D555E9-CD7E-4FC3-93AB-7226556D0E7F}"/>
              </a:ext>
            </a:extLst>
          </p:cNvPr>
          <p:cNvGrpSpPr/>
          <p:nvPr/>
        </p:nvGrpSpPr>
        <p:grpSpPr>
          <a:xfrm>
            <a:off x="9092432" y="2684030"/>
            <a:ext cx="810997" cy="540738"/>
            <a:chOff x="9273011" y="1620309"/>
            <a:chExt cx="768159" cy="540738"/>
          </a:xfrm>
        </p:grpSpPr>
        <p:pic>
          <p:nvPicPr>
            <p:cNvPr id="53" name="Picture 52" descr="A close up of a sign&#10;&#10;Description automatically generated">
              <a:extLst>
                <a:ext uri="{FF2B5EF4-FFF2-40B4-BE49-F238E27FC236}">
                  <a16:creationId xmlns:a16="http://schemas.microsoft.com/office/drawing/2014/main" id="{36C6C2BC-EB36-4E96-ACB9-1884FAF33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6089" y="1620309"/>
              <a:ext cx="365760" cy="365760"/>
            </a:xfrm>
            <a:prstGeom prst="rect">
              <a:avLst/>
            </a:prstGeom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29B0259-DCD9-4810-B332-11029AE22AA6}"/>
                </a:ext>
              </a:extLst>
            </p:cNvPr>
            <p:cNvSpPr txBox="1"/>
            <p:nvPr/>
          </p:nvSpPr>
          <p:spPr>
            <a:xfrm>
              <a:off x="9273011" y="1914826"/>
              <a:ext cx="7681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Cosmos DB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1B96DB7-5A90-4E6D-B7ED-42C8223E4C10}"/>
              </a:ext>
            </a:extLst>
          </p:cNvPr>
          <p:cNvGrpSpPr/>
          <p:nvPr/>
        </p:nvGrpSpPr>
        <p:grpSpPr>
          <a:xfrm>
            <a:off x="9105230" y="3273239"/>
            <a:ext cx="798199" cy="600937"/>
            <a:chOff x="9277307" y="2210376"/>
            <a:chExt cx="715260" cy="600937"/>
          </a:xfrm>
        </p:grpSpPr>
        <p:pic>
          <p:nvPicPr>
            <p:cNvPr id="55" name="Picture 54" descr="A close up of a sign&#10;&#10;Description automatically generated">
              <a:extLst>
                <a:ext uri="{FF2B5EF4-FFF2-40B4-BE49-F238E27FC236}">
                  <a16:creationId xmlns:a16="http://schemas.microsoft.com/office/drawing/2014/main" id="{CB86A240-5A87-4BD3-AD71-5F24A4E2F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1278" y="221037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2768B9F-A765-4C5C-AE06-861FCE26A441}"/>
                </a:ext>
              </a:extLst>
            </p:cNvPr>
            <p:cNvSpPr txBox="1"/>
            <p:nvPr/>
          </p:nvSpPr>
          <p:spPr>
            <a:xfrm>
              <a:off x="9277307" y="2565092"/>
              <a:ext cx="7152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Azure SQL</a:t>
              </a:r>
            </a:p>
          </p:txBody>
        </p:sp>
      </p:grpSp>
      <p:pic>
        <p:nvPicPr>
          <p:cNvPr id="59" name="Picture 2" descr="See the source image">
            <a:extLst>
              <a:ext uri="{FF2B5EF4-FFF2-40B4-BE49-F238E27FC236}">
                <a16:creationId xmlns:a16="http://schemas.microsoft.com/office/drawing/2014/main" id="{879B1533-7D16-4B92-B0AD-5AEC55C67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477" y="5375753"/>
            <a:ext cx="36576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D56C7269-998B-4F71-9C1A-858AB1F05637}"/>
              </a:ext>
            </a:extLst>
          </p:cNvPr>
          <p:cNvSpPr txBox="1"/>
          <p:nvPr/>
        </p:nvSpPr>
        <p:spPr>
          <a:xfrm>
            <a:off x="6979918" y="5532116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 </a:t>
            </a:r>
          </a:p>
          <a:p>
            <a:r>
              <a:rPr lang="en-US" sz="1000" dirty="0"/>
              <a:t>configuration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73FD77B-4718-45E3-8D54-3354EB8E5F29}"/>
              </a:ext>
            </a:extLst>
          </p:cNvPr>
          <p:cNvSpPr/>
          <p:nvPr/>
        </p:nvSpPr>
        <p:spPr>
          <a:xfrm>
            <a:off x="6437063" y="5145516"/>
            <a:ext cx="1458725" cy="793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dirty="0">
                <a:solidFill>
                  <a:schemeClr val="tx1"/>
                </a:solidFill>
              </a:rPr>
              <a:t>App config / caching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D642537-9C04-4436-8CB0-7771E2156081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1443396" y="3302121"/>
            <a:ext cx="1052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E97C549-49EC-4E31-8914-ADC36826F6C8}"/>
              </a:ext>
            </a:extLst>
          </p:cNvPr>
          <p:cNvSpPr txBox="1"/>
          <p:nvPr/>
        </p:nvSpPr>
        <p:spPr>
          <a:xfrm>
            <a:off x="2902159" y="3027116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HTTPS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31A92A6-B2F0-4C46-AE59-8829AF7C828E}"/>
              </a:ext>
            </a:extLst>
          </p:cNvPr>
          <p:cNvSpPr txBox="1"/>
          <p:nvPr/>
        </p:nvSpPr>
        <p:spPr>
          <a:xfrm>
            <a:off x="4405793" y="2989252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HTTPS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5526023-CCAC-4212-8D08-EB66EB8623C3}"/>
              </a:ext>
            </a:extLst>
          </p:cNvPr>
          <p:cNvSpPr txBox="1"/>
          <p:nvPr/>
        </p:nvSpPr>
        <p:spPr>
          <a:xfrm>
            <a:off x="5794658" y="3195644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HTTPS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280DEFE-C526-4C16-8FCB-925C44ADEF51}"/>
              </a:ext>
            </a:extLst>
          </p:cNvPr>
          <p:cNvSpPr txBox="1"/>
          <p:nvPr/>
        </p:nvSpPr>
        <p:spPr>
          <a:xfrm>
            <a:off x="292490" y="3039198"/>
            <a:ext cx="1677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https://api.contoso.com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B151247-5367-4E5E-B408-A91D0729ACCE}"/>
              </a:ext>
            </a:extLst>
          </p:cNvPr>
          <p:cNvSpPr/>
          <p:nvPr/>
        </p:nvSpPr>
        <p:spPr>
          <a:xfrm>
            <a:off x="10263880" y="2128183"/>
            <a:ext cx="1363503" cy="2445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b="1" dirty="0">
                <a:solidFill>
                  <a:schemeClr val="tx1"/>
                </a:solidFill>
              </a:rPr>
              <a:t>Software as a service (SaaS)</a:t>
            </a:r>
          </a:p>
        </p:txBody>
      </p:sp>
      <p:pic>
        <p:nvPicPr>
          <p:cNvPr id="2050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5AAAFA1-88EE-4F76-8A4D-B77E4F348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921" y="2579118"/>
            <a:ext cx="952996" cy="952996"/>
          </a:xfrm>
          <a:prstGeom prst="rect">
            <a:avLst/>
          </a:prstGeom>
          <a:noFill/>
        </p:spPr>
      </p:pic>
      <p:pic>
        <p:nvPicPr>
          <p:cNvPr id="3074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FABAC9E0-C65D-4A45-94DD-40F0664A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865" y="3466074"/>
            <a:ext cx="1109626" cy="840684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7A64B42-FB8E-4C31-80F9-E7B43F0E8D1E}"/>
              </a:ext>
            </a:extLst>
          </p:cNvPr>
          <p:cNvSpPr/>
          <p:nvPr/>
        </p:nvSpPr>
        <p:spPr>
          <a:xfrm>
            <a:off x="8928691" y="1275261"/>
            <a:ext cx="2966923" cy="3737841"/>
          </a:xfrm>
          <a:prstGeom prst="rect">
            <a:avLst/>
          </a:prstGeom>
          <a:noFill/>
          <a:ln>
            <a:solidFill>
              <a:srgbClr val="EE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583511-CB53-4AD9-97E8-0C7D9C8E1A2B}"/>
              </a:ext>
            </a:extLst>
          </p:cNvPr>
          <p:cNvSpPr txBox="1"/>
          <p:nvPr/>
        </p:nvSpPr>
        <p:spPr>
          <a:xfrm>
            <a:off x="10357992" y="1017876"/>
            <a:ext cx="126650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Polyglot </a:t>
            </a:r>
          </a:p>
          <a:p>
            <a:r>
              <a:rPr lang="en-US" b="1" dirty="0"/>
              <a:t>p</a:t>
            </a:r>
            <a:r>
              <a:rPr lang="en-US" b="1"/>
              <a:t>ersistence</a:t>
            </a:r>
            <a:endParaRPr lang="en-US" b="1" dirty="0"/>
          </a:p>
        </p:txBody>
      </p:sp>
      <p:sp>
        <p:nvSpPr>
          <p:cNvPr id="44" name="Arrow: Left-Right 43">
            <a:extLst>
              <a:ext uri="{FF2B5EF4-FFF2-40B4-BE49-F238E27FC236}">
                <a16:creationId xmlns:a16="http://schemas.microsoft.com/office/drawing/2014/main" id="{D04E98CD-5561-48DF-9AC7-18E9E11CF66C}"/>
              </a:ext>
            </a:extLst>
          </p:cNvPr>
          <p:cNvSpPr/>
          <p:nvPr/>
        </p:nvSpPr>
        <p:spPr>
          <a:xfrm>
            <a:off x="8213299" y="3217733"/>
            <a:ext cx="678240" cy="106885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6811E6C8-21F5-4B4B-9F11-90D07F7A13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0957" y="3848433"/>
            <a:ext cx="274320" cy="27432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EBED06D9-E75A-4F40-8C87-006B65FB2AA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05183" y="638654"/>
            <a:ext cx="1020489" cy="42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53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9AF7CB-B29C-48FF-A098-2890D2294905}"/>
              </a:ext>
            </a:extLst>
          </p:cNvPr>
          <p:cNvSpPr/>
          <p:nvPr/>
        </p:nvSpPr>
        <p:spPr>
          <a:xfrm>
            <a:off x="1560000" y="2273622"/>
            <a:ext cx="2743200" cy="1113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Identify the metric to monitor to ensure appropriate reliability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122D5D-B99F-4649-B771-70B5409DDB26}"/>
              </a:ext>
            </a:extLst>
          </p:cNvPr>
          <p:cNvSpPr/>
          <p:nvPr/>
        </p:nvSpPr>
        <p:spPr>
          <a:xfrm>
            <a:off x="4651542" y="2273621"/>
            <a:ext cx="2743200" cy="11131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Define how to calculate the SLI for the metric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668CF5-8813-4C4A-A7E5-D26C639C6791}"/>
              </a:ext>
            </a:extLst>
          </p:cNvPr>
          <p:cNvSpPr/>
          <p:nvPr/>
        </p:nvSpPr>
        <p:spPr>
          <a:xfrm>
            <a:off x="7754970" y="2273622"/>
            <a:ext cx="2743200" cy="11131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Set a target as the SLO to compare against during use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FEBD7E-5A27-4E59-91F7-169D81FA8FA0}"/>
              </a:ext>
            </a:extLst>
          </p:cNvPr>
          <p:cNvSpPr txBox="1"/>
          <p:nvPr/>
        </p:nvSpPr>
        <p:spPr>
          <a:xfrm>
            <a:off x="4690281" y="4488636"/>
            <a:ext cx="2738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(Count of requests where</a:t>
            </a:r>
          </a:p>
          <a:p>
            <a:pPr algn="ctr"/>
            <a:r>
              <a:rPr lang="en-US" sz="1600" dirty="0" err="1"/>
              <a:t>http_status_code</a:t>
            </a:r>
            <a:r>
              <a:rPr lang="en-US" sz="1600" dirty="0"/>
              <a:t> !=  500)</a:t>
            </a:r>
          </a:p>
          <a:p>
            <a:pPr algn="ctr"/>
            <a:r>
              <a:rPr lang="en-US" sz="1600" dirty="0"/>
              <a:t>/ (Total number of requests)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543C7B-4F9E-4778-B27A-78DC2A6A5869}"/>
              </a:ext>
            </a:extLst>
          </p:cNvPr>
          <p:cNvSpPr txBox="1"/>
          <p:nvPr/>
        </p:nvSpPr>
        <p:spPr>
          <a:xfrm>
            <a:off x="7764068" y="436580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99 percent of the requests are successful when measured over a 24-hour time window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B435BCF-73A1-4F78-A767-F03AD3514F40}"/>
              </a:ext>
            </a:extLst>
          </p:cNvPr>
          <p:cNvSpPr/>
          <p:nvPr/>
        </p:nvSpPr>
        <p:spPr>
          <a:xfrm>
            <a:off x="4108257" y="3145421"/>
            <a:ext cx="778092" cy="232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B821E4CC-D997-4A08-81E0-AA9DC695E86D}"/>
              </a:ext>
            </a:extLst>
          </p:cNvPr>
          <p:cNvSpPr/>
          <p:nvPr/>
        </p:nvSpPr>
        <p:spPr>
          <a:xfrm>
            <a:off x="7216866" y="3145420"/>
            <a:ext cx="778092" cy="232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D4970D05-70D9-471F-94B6-B70711380667}"/>
              </a:ext>
            </a:extLst>
          </p:cNvPr>
          <p:cNvSpPr/>
          <p:nvPr/>
        </p:nvSpPr>
        <p:spPr>
          <a:xfrm rot="5400000">
            <a:off x="5723735" y="-2612904"/>
            <a:ext cx="624745" cy="915398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C03EC0-EFAF-47C4-9547-ACBD7F1A6A48}"/>
              </a:ext>
            </a:extLst>
          </p:cNvPr>
          <p:cNvSpPr txBox="1"/>
          <p:nvPr/>
        </p:nvSpPr>
        <p:spPr>
          <a:xfrm>
            <a:off x="1481860" y="1310459"/>
            <a:ext cx="9102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Define SLIs and SLOs before finalizing the design of the service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2574EF-627A-4DCA-BC44-CACBE1CF8863}"/>
              </a:ext>
            </a:extLst>
          </p:cNvPr>
          <p:cNvSpPr/>
          <p:nvPr/>
        </p:nvSpPr>
        <p:spPr>
          <a:xfrm>
            <a:off x="1560000" y="4341271"/>
            <a:ext cx="2743200" cy="1113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 example,</a:t>
            </a:r>
          </a:p>
          <a:p>
            <a:pPr algn="ctr"/>
            <a:r>
              <a:rPr lang="en-US" b="1" dirty="0"/>
              <a:t>Service Availability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70A138-E504-4C81-A08B-BE71C7BB1ADD}"/>
              </a:ext>
            </a:extLst>
          </p:cNvPr>
          <p:cNvSpPr/>
          <p:nvPr/>
        </p:nvSpPr>
        <p:spPr>
          <a:xfrm>
            <a:off x="4651542" y="4341270"/>
            <a:ext cx="2743200" cy="11131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16EFA5-42F0-43A9-BE10-2E3ED4404780}"/>
              </a:ext>
            </a:extLst>
          </p:cNvPr>
          <p:cNvSpPr/>
          <p:nvPr/>
        </p:nvSpPr>
        <p:spPr>
          <a:xfrm>
            <a:off x="7764068" y="4341271"/>
            <a:ext cx="2743200" cy="11131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D0C4101-014F-4579-AB56-AD77D3846FDF}"/>
              </a:ext>
            </a:extLst>
          </p:cNvPr>
          <p:cNvSpPr/>
          <p:nvPr/>
        </p:nvSpPr>
        <p:spPr>
          <a:xfrm>
            <a:off x="4108257" y="5213070"/>
            <a:ext cx="778092" cy="232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A2CD498-A808-4F2B-8025-E1F0E919FFA0}"/>
              </a:ext>
            </a:extLst>
          </p:cNvPr>
          <p:cNvSpPr/>
          <p:nvPr/>
        </p:nvSpPr>
        <p:spPr>
          <a:xfrm>
            <a:off x="7216866" y="5213069"/>
            <a:ext cx="778092" cy="232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483658-B63E-490E-A2AF-95E7AC513E6A}"/>
              </a:ext>
            </a:extLst>
          </p:cNvPr>
          <p:cNvSpPr txBox="1"/>
          <p:nvPr/>
        </p:nvSpPr>
        <p:spPr>
          <a:xfrm>
            <a:off x="1560000" y="4725205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Service availability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A1D1E3-3F3E-4070-839C-D49D1C6AD64A}"/>
              </a:ext>
            </a:extLst>
          </p:cNvPr>
          <p:cNvSpPr txBox="1"/>
          <p:nvPr/>
        </p:nvSpPr>
        <p:spPr>
          <a:xfrm>
            <a:off x="955900" y="3824443"/>
            <a:ext cx="1392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For example,</a:t>
            </a:r>
          </a:p>
        </p:txBody>
      </p:sp>
    </p:spTree>
    <p:extLst>
      <p:ext uri="{BB962C8B-B14F-4D97-AF65-F5344CB8AC3E}">
        <p14:creationId xmlns:p14="http://schemas.microsoft.com/office/powerpoint/2010/main" val="1687246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145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Subhajit Chatterjee</dc:creator>
  <cp:lastModifiedBy>Jim Kramer</cp:lastModifiedBy>
  <cp:revision>13</cp:revision>
  <dcterms:created xsi:type="dcterms:W3CDTF">2021-08-30T11:52:02Z</dcterms:created>
  <dcterms:modified xsi:type="dcterms:W3CDTF">2021-12-02T04:40:37Z</dcterms:modified>
</cp:coreProperties>
</file>